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charts/chart6.xml" ContentType="application/vnd.openxmlformats-officedocument.drawingml.chart+xml"/>
  <Override PartName="/ppt/theme/themeOverride6.xml" ContentType="application/vnd.openxmlformats-officedocument.themeOverride+xml"/>
  <Override PartName="/ppt/charts/chart7.xml" ContentType="application/vnd.openxmlformats-officedocument.drawingml.chart+xml"/>
  <Override PartName="/ppt/theme/themeOverride7.xml" ContentType="application/vnd.openxmlformats-officedocument.themeOverride+xml"/>
  <Override PartName="/ppt/charts/chart8.xml" ContentType="application/vnd.openxmlformats-officedocument.drawingml.chart+xml"/>
  <Override PartName="/ppt/theme/themeOverride8.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4848" r:id="rId1"/>
  </p:sldMasterIdLst>
  <p:notesMasterIdLst>
    <p:notesMasterId r:id="rId34"/>
  </p:notesMasterIdLst>
  <p:handoutMasterIdLst>
    <p:handoutMasterId r:id="rId35"/>
  </p:handoutMasterIdLst>
  <p:sldIdLst>
    <p:sldId id="549" r:id="rId2"/>
    <p:sldId id="547" r:id="rId3"/>
    <p:sldId id="562" r:id="rId4"/>
    <p:sldId id="560" r:id="rId5"/>
    <p:sldId id="577" r:id="rId6"/>
    <p:sldId id="561" r:id="rId7"/>
    <p:sldId id="559" r:id="rId8"/>
    <p:sldId id="546" r:id="rId9"/>
    <p:sldId id="538" r:id="rId10"/>
    <p:sldId id="550" r:id="rId11"/>
    <p:sldId id="563" r:id="rId12"/>
    <p:sldId id="566" r:id="rId13"/>
    <p:sldId id="567" r:id="rId14"/>
    <p:sldId id="578" r:id="rId15"/>
    <p:sldId id="568" r:id="rId16"/>
    <p:sldId id="569" r:id="rId17"/>
    <p:sldId id="571" r:id="rId18"/>
    <p:sldId id="572" r:id="rId19"/>
    <p:sldId id="573" r:id="rId20"/>
    <p:sldId id="574" r:id="rId21"/>
    <p:sldId id="575" r:id="rId22"/>
    <p:sldId id="576" r:id="rId23"/>
    <p:sldId id="582" r:id="rId24"/>
    <p:sldId id="583" r:id="rId25"/>
    <p:sldId id="584" r:id="rId26"/>
    <p:sldId id="585" r:id="rId27"/>
    <p:sldId id="586" r:id="rId28"/>
    <p:sldId id="587" r:id="rId29"/>
    <p:sldId id="588" r:id="rId30"/>
    <p:sldId id="589" r:id="rId31"/>
    <p:sldId id="590" r:id="rId32"/>
    <p:sldId id="581" r:id="rId33"/>
  </p:sldIdLst>
  <p:sldSz cx="9144000" cy="6858000" type="screen4x3"/>
  <p:notesSz cx="7077075" cy="9101138"/>
  <p:defaultTextStyle>
    <a:defPPr>
      <a:defRPr lang="es-ES_trad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aul.Santiago" initials="R" lastIdx="3" clrIdx="0"/>
  <p:cmAuthor id="1" name="JESUS" initials="J"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19"/>
    <a:srgbClr val="FCA304"/>
    <a:srgbClr val="FA8C32"/>
    <a:srgbClr val="404040"/>
    <a:srgbClr val="D9D9D9"/>
    <a:srgbClr val="595959"/>
    <a:srgbClr val="F5FAE4"/>
    <a:srgbClr val="F7ECE7"/>
    <a:srgbClr val="ECE7F7"/>
    <a:srgbClr val="ECEA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8FD4443E-F989-4FC4-A0C8-D5A2AF1F390B}" styleName="Estilo oscuro 1 - Énfasis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Estilo oscuro 1 - Énfasis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38B1855-1B75-4FBE-930C-398BA8C253C6}" styleName="Estilo temático 2 - Énfasis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F2DE63D5-997A-4646-A377-4702673A728D}" styleName="Estilo claro 2 - Acento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D113A9D2-9D6B-4929-AA2D-F23B5EE8CBE7}" styleName="Estilo temático 2 - Énfasis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597" autoAdjust="0"/>
    <p:restoredTop sz="88284" autoAdjust="0"/>
  </p:normalViewPr>
  <p:slideViewPr>
    <p:cSldViewPr>
      <p:cViewPr varScale="1">
        <p:scale>
          <a:sx n="95" d="100"/>
          <a:sy n="95" d="100"/>
        </p:scale>
        <p:origin x="-1614" y="-108"/>
      </p:cViewPr>
      <p:guideLst>
        <p:guide orient="horz" pos="2160"/>
        <p:guide pos="2880"/>
      </p:guideLst>
    </p:cSldViewPr>
  </p:slideViewPr>
  <p:outlineViewPr>
    <p:cViewPr>
      <p:scale>
        <a:sx n="33" d="100"/>
        <a:sy n="33" d="100"/>
      </p:scale>
      <p:origin x="0" y="3168"/>
    </p:cViewPr>
  </p:outlineViewPr>
  <p:notesTextViewPr>
    <p:cViewPr>
      <p:scale>
        <a:sx n="100" d="100"/>
        <a:sy n="100" d="100"/>
      </p:scale>
      <p:origin x="0" y="0"/>
    </p:cViewPr>
  </p:notesTextViewPr>
  <p:notesViewPr>
    <p:cSldViewPr>
      <p:cViewPr varScale="1">
        <p:scale>
          <a:sx n="79" d="100"/>
          <a:sy n="79" d="100"/>
        </p:scale>
        <p:origin x="-1962" y="-84"/>
      </p:cViewPr>
      <p:guideLst>
        <p:guide orient="horz" pos="2867"/>
        <p:guide pos="223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8.xlsx"/><Relationship Id="rId1" Type="http://schemas.openxmlformats.org/officeDocument/2006/relationships/themeOverride" Target="../theme/themeOverride8.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a:pPr>
            <a:r>
              <a:rPr lang="es-MX" sz="1400"/>
              <a:t>Porcentaje de la población en situación de pobreza multidimensional extrema</a:t>
            </a:r>
          </a:p>
        </c:rich>
      </c:tx>
      <c:layout/>
      <c:overlay val="0"/>
    </c:title>
    <c:autoTitleDeleted val="0"/>
    <c:plotArea>
      <c:layout>
        <c:manualLayout>
          <c:layoutTarget val="inner"/>
          <c:xMode val="edge"/>
          <c:yMode val="edge"/>
          <c:x val="3.0555555555555555E-2"/>
          <c:y val="0.21694444444444444"/>
          <c:w val="0.93888888888888888"/>
          <c:h val="0.4485545587527312"/>
        </c:manualLayout>
      </c:layout>
      <c:lineChart>
        <c:grouping val="standard"/>
        <c:varyColors val="0"/>
        <c:ser>
          <c:idx val="0"/>
          <c:order val="0"/>
          <c:tx>
            <c:strRef>
              <c:f>Tablas!$C$5</c:f>
              <c:strCache>
                <c:ptCount val="1"/>
                <c:pt idx="0">
                  <c:v>Porcentaje de la población en situación de pobreza multidimensional extrema</c:v>
                </c:pt>
              </c:strCache>
            </c:strRef>
          </c:tx>
          <c:spPr>
            <a:ln w="34925"/>
            <a:effectLst>
              <a:outerShdw blurRad="50800" dist="50800" dir="5400000" algn="ctr" rotWithShape="0">
                <a:srgbClr val="000000">
                  <a:alpha val="18000"/>
                </a:srgbClr>
              </a:outerShdw>
            </a:effectLst>
          </c:spPr>
          <c:marker>
            <c:symbol val="diamond"/>
            <c:size val="9"/>
            <c:spPr>
              <a:effectLst>
                <a:outerShdw blurRad="50800" dist="50800" dir="5400000" algn="ctr" rotWithShape="0">
                  <a:srgbClr val="000000">
                    <a:alpha val="18000"/>
                  </a:srgbClr>
                </a:outerShdw>
              </a:effectLst>
            </c:spPr>
          </c:marker>
          <c:dLbls>
            <c:txPr>
              <a:bodyPr/>
              <a:lstStyle/>
              <a:p>
                <a:pPr>
                  <a:defRPr b="1"/>
                </a:pPr>
                <a:endParaRPr lang="es-MX"/>
              </a:p>
            </c:txPr>
            <c:dLblPos val="t"/>
            <c:showLegendKey val="0"/>
            <c:showVal val="1"/>
            <c:showCatName val="0"/>
            <c:showSerName val="0"/>
            <c:showPercent val="0"/>
            <c:showBubbleSize val="0"/>
            <c:showLeaderLines val="0"/>
          </c:dLbls>
          <c:cat>
            <c:strRef>
              <c:f>Tablas!$D$4:$G$4</c:f>
              <c:strCache>
                <c:ptCount val="4"/>
                <c:pt idx="0">
                  <c:v>1990</c:v>
                </c:pt>
                <c:pt idx="1">
                  <c:v>2000</c:v>
                </c:pt>
                <c:pt idx="2">
                  <c:v>2005</c:v>
                </c:pt>
                <c:pt idx="3">
                  <c:v>2010</c:v>
                </c:pt>
              </c:strCache>
            </c:strRef>
          </c:cat>
          <c:val>
            <c:numRef>
              <c:f>Tablas!$D$5:$G$5</c:f>
              <c:numCache>
                <c:formatCode>General</c:formatCode>
                <c:ptCount val="4"/>
                <c:pt idx="2" formatCode="0.00">
                  <c:v>35.589690000000004</c:v>
                </c:pt>
                <c:pt idx="3" formatCode="0.00">
                  <c:v>32.794830000000005</c:v>
                </c:pt>
              </c:numCache>
            </c:numRef>
          </c:val>
          <c:smooth val="0"/>
        </c:ser>
        <c:ser>
          <c:idx val="1"/>
          <c:order val="1"/>
          <c:tx>
            <c:strRef>
              <c:f>Tablas!$C$6</c:f>
              <c:strCache>
                <c:ptCount val="1"/>
                <c:pt idx="0">
                  <c:v>Meta 2015</c:v>
                </c:pt>
              </c:strCache>
            </c:strRef>
          </c:tx>
          <c:spPr>
            <a:ln>
              <a:prstDash val="dash"/>
            </a:ln>
          </c:spPr>
          <c:marker>
            <c:symbol val="none"/>
          </c:marker>
          <c:dLbls>
            <c:dLbl>
              <c:idx val="1"/>
              <c:delete val="1"/>
            </c:dLbl>
            <c:dLbl>
              <c:idx val="2"/>
              <c:delete val="1"/>
            </c:dLbl>
            <c:dLbl>
              <c:idx val="3"/>
              <c:delete val="1"/>
            </c:dLbl>
            <c:txPr>
              <a:bodyPr/>
              <a:lstStyle/>
              <a:p>
                <a:pPr>
                  <a:defRPr b="1"/>
                </a:pPr>
                <a:endParaRPr lang="es-MX"/>
              </a:p>
            </c:txPr>
            <c:dLblPos val="l"/>
            <c:showLegendKey val="0"/>
            <c:showVal val="1"/>
            <c:showCatName val="0"/>
            <c:showSerName val="0"/>
            <c:showPercent val="0"/>
            <c:showBubbleSize val="0"/>
            <c:showLeaderLines val="0"/>
          </c:dLbls>
          <c:cat>
            <c:strRef>
              <c:f>Tablas!$D$4:$G$4</c:f>
              <c:strCache>
                <c:ptCount val="4"/>
                <c:pt idx="0">
                  <c:v>1990</c:v>
                </c:pt>
                <c:pt idx="1">
                  <c:v>2000</c:v>
                </c:pt>
                <c:pt idx="2">
                  <c:v>2005</c:v>
                </c:pt>
                <c:pt idx="3">
                  <c:v>2010</c:v>
                </c:pt>
              </c:strCache>
            </c:strRef>
          </c:cat>
          <c:val>
            <c:numRef>
              <c:f>Tablas!$D$6:$G$6</c:f>
              <c:numCache>
                <c:formatCode>0.00</c:formatCode>
                <c:ptCount val="4"/>
                <c:pt idx="0">
                  <c:v>17.794845000000002</c:v>
                </c:pt>
                <c:pt idx="1">
                  <c:v>17.794845000000002</c:v>
                </c:pt>
                <c:pt idx="2">
                  <c:v>17.794845000000002</c:v>
                </c:pt>
                <c:pt idx="3">
                  <c:v>17.794845000000002</c:v>
                </c:pt>
              </c:numCache>
            </c:numRef>
          </c:val>
          <c:smooth val="0"/>
        </c:ser>
        <c:ser>
          <c:idx val="2"/>
          <c:order val="2"/>
          <c:tx>
            <c:strRef>
              <c:f>Tablas!$C$7</c:f>
              <c:strCache>
                <c:ptCount val="1"/>
                <c:pt idx="0">
                  <c:v>Alcance 2012</c:v>
                </c:pt>
              </c:strCache>
            </c:strRef>
          </c:tx>
          <c:spPr>
            <a:ln>
              <a:prstDash val="lgDash"/>
            </a:ln>
          </c:spPr>
          <c:marker>
            <c:symbol val="none"/>
          </c:marker>
          <c:dLbls>
            <c:dLbl>
              <c:idx val="1"/>
              <c:delete val="1"/>
            </c:dLbl>
            <c:dLbl>
              <c:idx val="2"/>
              <c:delete val="1"/>
            </c:dLbl>
            <c:dLbl>
              <c:idx val="3"/>
              <c:delete val="1"/>
            </c:dLbl>
            <c:txPr>
              <a:bodyPr/>
              <a:lstStyle/>
              <a:p>
                <a:pPr>
                  <a:defRPr b="1"/>
                </a:pPr>
                <a:endParaRPr lang="es-MX"/>
              </a:p>
            </c:txPr>
            <c:dLblPos val="l"/>
            <c:showLegendKey val="0"/>
            <c:showVal val="1"/>
            <c:showCatName val="0"/>
            <c:showSerName val="0"/>
            <c:showPercent val="0"/>
            <c:showBubbleSize val="0"/>
            <c:showLeaderLines val="0"/>
          </c:dLbls>
          <c:cat>
            <c:strRef>
              <c:f>Tablas!$D$4:$G$4</c:f>
              <c:strCache>
                <c:ptCount val="4"/>
                <c:pt idx="0">
                  <c:v>1990</c:v>
                </c:pt>
                <c:pt idx="1">
                  <c:v>2000</c:v>
                </c:pt>
                <c:pt idx="2">
                  <c:v>2005</c:v>
                </c:pt>
                <c:pt idx="3">
                  <c:v>2010</c:v>
                </c:pt>
              </c:strCache>
            </c:strRef>
          </c:cat>
          <c:val>
            <c:numRef>
              <c:f>Tablas!$D$7:$G$7</c:f>
              <c:numCache>
                <c:formatCode>0.00</c:formatCode>
                <c:ptCount val="4"/>
                <c:pt idx="0">
                  <c:v>29.999970000000005</c:v>
                </c:pt>
                <c:pt idx="1">
                  <c:v>29.999970000000005</c:v>
                </c:pt>
                <c:pt idx="2">
                  <c:v>29.999970000000005</c:v>
                </c:pt>
                <c:pt idx="3">
                  <c:v>29.999970000000005</c:v>
                </c:pt>
              </c:numCache>
            </c:numRef>
          </c:val>
          <c:smooth val="0"/>
        </c:ser>
        <c:dLbls>
          <c:showLegendKey val="0"/>
          <c:showVal val="0"/>
          <c:showCatName val="0"/>
          <c:showSerName val="0"/>
          <c:showPercent val="0"/>
          <c:showBubbleSize val="0"/>
        </c:dLbls>
        <c:marker val="1"/>
        <c:smooth val="0"/>
        <c:axId val="82247680"/>
        <c:axId val="82250752"/>
      </c:lineChart>
      <c:catAx>
        <c:axId val="82247680"/>
        <c:scaling>
          <c:orientation val="minMax"/>
        </c:scaling>
        <c:delete val="0"/>
        <c:axPos val="b"/>
        <c:numFmt formatCode="General" sourceLinked="1"/>
        <c:majorTickMark val="out"/>
        <c:minorTickMark val="none"/>
        <c:tickLblPos val="nextTo"/>
        <c:crossAx val="82250752"/>
        <c:crosses val="autoZero"/>
        <c:auto val="1"/>
        <c:lblAlgn val="ctr"/>
        <c:lblOffset val="100"/>
        <c:noMultiLvlLbl val="0"/>
      </c:catAx>
      <c:valAx>
        <c:axId val="82250752"/>
        <c:scaling>
          <c:orientation val="minMax"/>
        </c:scaling>
        <c:delete val="1"/>
        <c:axPos val="l"/>
        <c:numFmt formatCode="General" sourceLinked="1"/>
        <c:majorTickMark val="out"/>
        <c:minorTickMark val="none"/>
        <c:tickLblPos val="nextTo"/>
        <c:crossAx val="82247680"/>
        <c:crosses val="autoZero"/>
        <c:crossBetween val="between"/>
      </c:valAx>
      <c:spPr>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noFill/>
          <a:prstDash val="solid"/>
        </a:ln>
        <a:effectLst>
          <a:outerShdw blurRad="40000" dist="20000" dir="5400000" rotWithShape="0">
            <a:srgbClr val="000000">
              <a:alpha val="38000"/>
            </a:srgbClr>
          </a:outerShdw>
        </a:effectLst>
      </c:spPr>
    </c:plotArea>
    <c:legend>
      <c:legendPos val="b"/>
      <c:layout>
        <c:manualLayout>
          <c:xMode val="edge"/>
          <c:yMode val="edge"/>
          <c:x val="6.4397303342799139E-2"/>
          <c:y val="0.7671492519349703"/>
          <c:w val="0.87941626443487875"/>
          <c:h val="0.21683100025923049"/>
        </c:manualLayout>
      </c:layout>
      <c:overlay val="0"/>
      <c:txPr>
        <a:bodyPr/>
        <a:lstStyle/>
        <a:p>
          <a:pPr>
            <a:defRPr sz="1050"/>
          </a:pPr>
          <a:endParaRPr lang="es-MX"/>
        </a:p>
      </c:txPr>
    </c:legend>
    <c:plotVisOnly val="1"/>
    <c:dispBlanksAs val="gap"/>
    <c:showDLblsOverMax val="0"/>
  </c:chart>
  <c:spPr>
    <a:ln>
      <a:noFill/>
    </a:ln>
    <a:effectLst>
      <a:outerShdw blurRad="50800" dist="38100" dir="5400000" algn="t" rotWithShape="0">
        <a:prstClr val="black">
          <a:alpha val="40000"/>
        </a:prstClr>
      </a:outerShdw>
    </a:effectLst>
  </c:sp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a:pPr>
            <a:r>
              <a:rPr lang="es-MX" sz="1400" dirty="0"/>
              <a:t>Eficiencia terminal en educación primaria</a:t>
            </a:r>
          </a:p>
        </c:rich>
      </c:tx>
      <c:layout/>
      <c:overlay val="0"/>
    </c:title>
    <c:autoTitleDeleted val="0"/>
    <c:plotArea>
      <c:layout>
        <c:manualLayout>
          <c:layoutTarget val="inner"/>
          <c:xMode val="edge"/>
          <c:yMode val="edge"/>
          <c:x val="2.4557749560878608E-2"/>
          <c:y val="0.10902561752397882"/>
          <c:w val="0.95088450087824283"/>
          <c:h val="0.55841665740843605"/>
        </c:manualLayout>
      </c:layout>
      <c:lineChart>
        <c:grouping val="standard"/>
        <c:varyColors val="0"/>
        <c:ser>
          <c:idx val="0"/>
          <c:order val="0"/>
          <c:tx>
            <c:strRef>
              <c:f>Tablas!$C$101</c:f>
              <c:strCache>
                <c:ptCount val="1"/>
                <c:pt idx="0">
                  <c:v>Eficiencia terminal en educación primaria</c:v>
                </c:pt>
              </c:strCache>
            </c:strRef>
          </c:tx>
          <c:spPr>
            <a:ln w="34925"/>
            <a:effectLst>
              <a:outerShdw blurRad="50800" dist="50800" dir="5400000" algn="ctr" rotWithShape="0">
                <a:srgbClr val="000000">
                  <a:alpha val="18000"/>
                </a:srgbClr>
              </a:outerShdw>
            </a:effectLst>
          </c:spPr>
          <c:marker>
            <c:symbol val="diamond"/>
            <c:size val="9"/>
            <c:spPr>
              <a:effectLst>
                <a:outerShdw blurRad="50800" dist="50800" dir="5400000" algn="ctr" rotWithShape="0">
                  <a:srgbClr val="000000">
                    <a:alpha val="18000"/>
                  </a:srgbClr>
                </a:outerShdw>
              </a:effectLst>
            </c:spPr>
          </c:marker>
          <c:dLbls>
            <c:txPr>
              <a:bodyPr/>
              <a:lstStyle/>
              <a:p>
                <a:pPr>
                  <a:defRPr b="1"/>
                </a:pPr>
                <a:endParaRPr lang="es-MX"/>
              </a:p>
            </c:txPr>
            <c:dLblPos val="b"/>
            <c:showLegendKey val="0"/>
            <c:showVal val="1"/>
            <c:showCatName val="0"/>
            <c:showSerName val="0"/>
            <c:showPercent val="0"/>
            <c:showBubbleSize val="0"/>
            <c:showLeaderLines val="0"/>
          </c:dLbls>
          <c:cat>
            <c:strRef>
              <c:f>Tablas!$D$100:$G$100</c:f>
              <c:strCache>
                <c:ptCount val="4"/>
                <c:pt idx="0">
                  <c:v>1990</c:v>
                </c:pt>
                <c:pt idx="1">
                  <c:v>2000</c:v>
                </c:pt>
                <c:pt idx="2">
                  <c:v>2005</c:v>
                </c:pt>
                <c:pt idx="3">
                  <c:v>2010</c:v>
                </c:pt>
              </c:strCache>
            </c:strRef>
          </c:cat>
          <c:val>
            <c:numRef>
              <c:f>Tablas!$D$101:$G$101</c:f>
              <c:numCache>
                <c:formatCode>0.00</c:formatCode>
                <c:ptCount val="4"/>
                <c:pt idx="0">
                  <c:v>38</c:v>
                </c:pt>
                <c:pt idx="1">
                  <c:v>68.471269847090312</c:v>
                </c:pt>
                <c:pt idx="2">
                  <c:v>85.471830213666919</c:v>
                </c:pt>
                <c:pt idx="3">
                  <c:v>90.644211224955413</c:v>
                </c:pt>
              </c:numCache>
            </c:numRef>
          </c:val>
          <c:smooth val="0"/>
        </c:ser>
        <c:ser>
          <c:idx val="1"/>
          <c:order val="1"/>
          <c:tx>
            <c:strRef>
              <c:f>Tablas!$C$102</c:f>
              <c:strCache>
                <c:ptCount val="1"/>
                <c:pt idx="0">
                  <c:v>Meta 2015</c:v>
                </c:pt>
              </c:strCache>
            </c:strRef>
          </c:tx>
          <c:spPr>
            <a:ln>
              <a:prstDash val="dash"/>
            </a:ln>
          </c:spPr>
          <c:marker>
            <c:symbol val="none"/>
          </c:marker>
          <c:dLbls>
            <c:dLbl>
              <c:idx val="0"/>
              <c:layout>
                <c:manualLayout>
                  <c:x val="-0.12505555555555556"/>
                  <c:y val="-1.8518518518518517E-2"/>
                </c:manualLayout>
              </c:layout>
              <c:dLblPos val="r"/>
              <c:showLegendKey val="0"/>
              <c:showVal val="1"/>
              <c:showCatName val="0"/>
              <c:showSerName val="0"/>
              <c:showPercent val="0"/>
              <c:showBubbleSize val="0"/>
            </c:dLbl>
            <c:dLbl>
              <c:idx val="1"/>
              <c:delete val="1"/>
            </c:dLbl>
            <c:dLbl>
              <c:idx val="2"/>
              <c:delete val="1"/>
            </c:dLbl>
            <c:dLbl>
              <c:idx val="3"/>
              <c:delete val="1"/>
            </c:dLbl>
            <c:txPr>
              <a:bodyPr/>
              <a:lstStyle/>
              <a:p>
                <a:pPr>
                  <a:defRPr b="1"/>
                </a:pPr>
                <a:endParaRPr lang="es-MX"/>
              </a:p>
            </c:txPr>
            <c:dLblPos val="l"/>
            <c:showLegendKey val="0"/>
            <c:showVal val="1"/>
            <c:showCatName val="0"/>
            <c:showSerName val="0"/>
            <c:showPercent val="0"/>
            <c:showBubbleSize val="0"/>
            <c:showLeaderLines val="0"/>
          </c:dLbls>
          <c:cat>
            <c:strRef>
              <c:f>Tablas!$D$100:$G$100</c:f>
              <c:strCache>
                <c:ptCount val="4"/>
                <c:pt idx="0">
                  <c:v>1990</c:v>
                </c:pt>
                <c:pt idx="1">
                  <c:v>2000</c:v>
                </c:pt>
                <c:pt idx="2">
                  <c:v>2005</c:v>
                </c:pt>
                <c:pt idx="3">
                  <c:v>2010</c:v>
                </c:pt>
              </c:strCache>
            </c:strRef>
          </c:cat>
          <c:val>
            <c:numRef>
              <c:f>Tablas!$D$102:$G$102</c:f>
              <c:numCache>
                <c:formatCode>0.00</c:formatCode>
                <c:ptCount val="4"/>
                <c:pt idx="0">
                  <c:v>100</c:v>
                </c:pt>
                <c:pt idx="1">
                  <c:v>100</c:v>
                </c:pt>
                <c:pt idx="2">
                  <c:v>100</c:v>
                </c:pt>
                <c:pt idx="3">
                  <c:v>100</c:v>
                </c:pt>
              </c:numCache>
            </c:numRef>
          </c:val>
          <c:smooth val="0"/>
        </c:ser>
        <c:ser>
          <c:idx val="2"/>
          <c:order val="2"/>
          <c:tx>
            <c:strRef>
              <c:f>Tablas!$C$103</c:f>
              <c:strCache>
                <c:ptCount val="1"/>
                <c:pt idx="0">
                  <c:v>Alcance 2012</c:v>
                </c:pt>
              </c:strCache>
            </c:strRef>
          </c:tx>
          <c:spPr>
            <a:ln>
              <a:prstDash val="lgDash"/>
            </a:ln>
          </c:spPr>
          <c:marker>
            <c:symbol val="none"/>
          </c:marker>
          <c:dLbls>
            <c:dLbl>
              <c:idx val="0"/>
              <c:layout>
                <c:manualLayout>
                  <c:x val="-0.11097222222222222"/>
                  <c:y val="9.2592592592592587E-3"/>
                </c:manualLayout>
              </c:layout>
              <c:spPr/>
              <c:txPr>
                <a:bodyPr/>
                <a:lstStyle/>
                <a:p>
                  <a:pPr>
                    <a:defRPr b="1"/>
                  </a:pPr>
                  <a:endParaRPr lang="es-MX"/>
                </a:p>
              </c:txPr>
              <c:dLblPos val="r"/>
              <c:showLegendKey val="0"/>
              <c:showVal val="1"/>
              <c:showCatName val="0"/>
              <c:showSerName val="0"/>
              <c:showPercent val="0"/>
              <c:showBubbleSize val="0"/>
            </c:dLbl>
            <c:dLbl>
              <c:idx val="1"/>
              <c:delete val="1"/>
            </c:dLbl>
            <c:dLbl>
              <c:idx val="2"/>
              <c:delete val="1"/>
            </c:dLbl>
            <c:dLbl>
              <c:idx val="3"/>
              <c:delete val="1"/>
            </c:dLbl>
            <c:showLegendKey val="0"/>
            <c:showVal val="1"/>
            <c:showCatName val="0"/>
            <c:showSerName val="0"/>
            <c:showPercent val="0"/>
            <c:showBubbleSize val="0"/>
            <c:showLeaderLines val="0"/>
          </c:dLbls>
          <c:cat>
            <c:strRef>
              <c:f>Tablas!$D$100:$G$100</c:f>
              <c:strCache>
                <c:ptCount val="4"/>
                <c:pt idx="0">
                  <c:v>1990</c:v>
                </c:pt>
                <c:pt idx="1">
                  <c:v>2000</c:v>
                </c:pt>
                <c:pt idx="2">
                  <c:v>2005</c:v>
                </c:pt>
                <c:pt idx="3">
                  <c:v>2010</c:v>
                </c:pt>
              </c:strCache>
            </c:strRef>
          </c:cat>
          <c:val>
            <c:numRef>
              <c:f>Tablas!$D$103:$G$103</c:f>
              <c:numCache>
                <c:formatCode>0.00</c:formatCode>
                <c:ptCount val="4"/>
                <c:pt idx="0">
                  <c:v>93.659417977893867</c:v>
                </c:pt>
                <c:pt idx="1">
                  <c:v>93.659417977893867</c:v>
                </c:pt>
                <c:pt idx="2">
                  <c:v>93.659417977893867</c:v>
                </c:pt>
                <c:pt idx="3">
                  <c:v>93.659417977893867</c:v>
                </c:pt>
              </c:numCache>
            </c:numRef>
          </c:val>
          <c:smooth val="0"/>
        </c:ser>
        <c:dLbls>
          <c:showLegendKey val="0"/>
          <c:showVal val="0"/>
          <c:showCatName val="0"/>
          <c:showSerName val="0"/>
          <c:showPercent val="0"/>
          <c:showBubbleSize val="0"/>
        </c:dLbls>
        <c:marker val="1"/>
        <c:smooth val="0"/>
        <c:axId val="93473024"/>
        <c:axId val="112717824"/>
      </c:lineChart>
      <c:catAx>
        <c:axId val="93473024"/>
        <c:scaling>
          <c:orientation val="minMax"/>
        </c:scaling>
        <c:delete val="0"/>
        <c:axPos val="b"/>
        <c:numFmt formatCode="General" sourceLinked="1"/>
        <c:majorTickMark val="out"/>
        <c:minorTickMark val="none"/>
        <c:tickLblPos val="nextTo"/>
        <c:crossAx val="112717824"/>
        <c:crosses val="autoZero"/>
        <c:auto val="1"/>
        <c:lblAlgn val="ctr"/>
        <c:lblOffset val="100"/>
        <c:noMultiLvlLbl val="0"/>
      </c:catAx>
      <c:valAx>
        <c:axId val="112717824"/>
        <c:scaling>
          <c:orientation val="minMax"/>
        </c:scaling>
        <c:delete val="1"/>
        <c:axPos val="l"/>
        <c:numFmt formatCode="0.00" sourceLinked="1"/>
        <c:majorTickMark val="out"/>
        <c:minorTickMark val="none"/>
        <c:tickLblPos val="nextTo"/>
        <c:crossAx val="93473024"/>
        <c:crosses val="autoZero"/>
        <c:crossBetween val="between"/>
      </c:valAx>
      <c:spPr>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noFill/>
          <a:prstDash val="solid"/>
        </a:ln>
        <a:effectLst>
          <a:outerShdw blurRad="40000" dist="20000" dir="5400000" rotWithShape="0">
            <a:srgbClr val="000000">
              <a:alpha val="38000"/>
            </a:srgbClr>
          </a:outerShdw>
        </a:effectLst>
      </c:spPr>
    </c:plotArea>
    <c:legend>
      <c:legendPos val="b"/>
      <c:layout>
        <c:manualLayout>
          <c:xMode val="edge"/>
          <c:yMode val="edge"/>
          <c:x val="0.13483593243507402"/>
          <c:y val="0.76574709291560195"/>
          <c:w val="0.71693299900573648"/>
          <c:h val="0.20191853682924121"/>
        </c:manualLayout>
      </c:layout>
      <c:overlay val="0"/>
      <c:txPr>
        <a:bodyPr/>
        <a:lstStyle/>
        <a:p>
          <a:pPr>
            <a:defRPr sz="1050"/>
          </a:pPr>
          <a:endParaRPr lang="es-MX"/>
        </a:p>
      </c:txPr>
    </c:legend>
    <c:plotVisOnly val="1"/>
    <c:dispBlanksAs val="gap"/>
    <c:showDLblsOverMax val="0"/>
  </c:chart>
  <c:spPr>
    <a:ln>
      <a:noFill/>
    </a:ln>
    <a:effectLst>
      <a:outerShdw blurRad="50800" dist="38100" dir="5400000" algn="t" rotWithShape="0">
        <a:prstClr val="black">
          <a:alpha val="40000"/>
        </a:prstClr>
      </a:outerShdw>
    </a:effectLst>
  </c:sp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a:pPr>
            <a:r>
              <a:rPr lang="es-MX"/>
              <a:t>Razón entre mujeres y hombres matriculados en la educación media</a:t>
            </a:r>
          </a:p>
        </c:rich>
      </c:tx>
      <c:layout/>
      <c:overlay val="0"/>
    </c:title>
    <c:autoTitleDeleted val="0"/>
    <c:plotArea>
      <c:layout>
        <c:manualLayout>
          <c:layoutTarget val="inner"/>
          <c:xMode val="edge"/>
          <c:yMode val="edge"/>
          <c:x val="2.4395806505804526E-2"/>
          <c:y val="0.15926147094767248"/>
          <c:w val="0.95120838698839094"/>
          <c:h val="0.50646293930304043"/>
        </c:manualLayout>
      </c:layout>
      <c:lineChart>
        <c:grouping val="standard"/>
        <c:varyColors val="0"/>
        <c:ser>
          <c:idx val="0"/>
          <c:order val="0"/>
          <c:tx>
            <c:strRef>
              <c:f>Tablas!$C$152</c:f>
              <c:strCache>
                <c:ptCount val="1"/>
                <c:pt idx="0">
                  <c:v>Razón entre mujeres y hombres matriculados en la educación media</c:v>
                </c:pt>
              </c:strCache>
            </c:strRef>
          </c:tx>
          <c:spPr>
            <a:ln w="34925"/>
            <a:effectLst>
              <a:outerShdw blurRad="50800" dist="50800" dir="5400000" algn="ctr" rotWithShape="0">
                <a:srgbClr val="000000">
                  <a:alpha val="18000"/>
                </a:srgbClr>
              </a:outerShdw>
            </a:effectLst>
          </c:spPr>
          <c:marker>
            <c:symbol val="diamond"/>
            <c:size val="9"/>
            <c:spPr>
              <a:effectLst>
                <a:outerShdw blurRad="50800" dist="50800" dir="5400000" algn="ctr" rotWithShape="0">
                  <a:srgbClr val="000000">
                    <a:alpha val="18000"/>
                  </a:srgbClr>
                </a:outerShdw>
              </a:effectLst>
            </c:spPr>
          </c:marker>
          <c:dLbls>
            <c:txPr>
              <a:bodyPr/>
              <a:lstStyle/>
              <a:p>
                <a:pPr>
                  <a:defRPr b="1"/>
                </a:pPr>
                <a:endParaRPr lang="es-MX"/>
              </a:p>
            </c:txPr>
            <c:dLblPos val="b"/>
            <c:showLegendKey val="0"/>
            <c:showVal val="1"/>
            <c:showCatName val="0"/>
            <c:showSerName val="0"/>
            <c:showPercent val="0"/>
            <c:showBubbleSize val="0"/>
            <c:showLeaderLines val="0"/>
          </c:dLbls>
          <c:cat>
            <c:strRef>
              <c:f>Tablas!$D$151:$G$151</c:f>
              <c:strCache>
                <c:ptCount val="4"/>
                <c:pt idx="0">
                  <c:v>1990</c:v>
                </c:pt>
                <c:pt idx="1">
                  <c:v>2000</c:v>
                </c:pt>
                <c:pt idx="2">
                  <c:v>2005</c:v>
                </c:pt>
                <c:pt idx="3">
                  <c:v>2010</c:v>
                </c:pt>
              </c:strCache>
            </c:strRef>
          </c:cat>
          <c:val>
            <c:numRef>
              <c:f>Tablas!$D$152:$G$152</c:f>
              <c:numCache>
                <c:formatCode>0.00</c:formatCode>
                <c:ptCount val="4"/>
                <c:pt idx="0">
                  <c:v>69.895034315704478</c:v>
                </c:pt>
                <c:pt idx="1">
                  <c:v>83.907872948968844</c:v>
                </c:pt>
                <c:pt idx="2">
                  <c:v>93.290481641278518</c:v>
                </c:pt>
                <c:pt idx="3">
                  <c:v>93.173732807638117</c:v>
                </c:pt>
              </c:numCache>
            </c:numRef>
          </c:val>
          <c:smooth val="0"/>
        </c:ser>
        <c:ser>
          <c:idx val="1"/>
          <c:order val="1"/>
          <c:tx>
            <c:strRef>
              <c:f>Tablas!$C$153</c:f>
              <c:strCache>
                <c:ptCount val="1"/>
                <c:pt idx="0">
                  <c:v>Meta 2015</c:v>
                </c:pt>
              </c:strCache>
            </c:strRef>
          </c:tx>
          <c:spPr>
            <a:ln>
              <a:prstDash val="dash"/>
            </a:ln>
          </c:spPr>
          <c:marker>
            <c:symbol val="none"/>
          </c:marker>
          <c:dLbls>
            <c:dLbl>
              <c:idx val="0"/>
              <c:layout>
                <c:manualLayout>
                  <c:x val="-8.7527777777777774E-2"/>
                  <c:y val="-6.0659813356663747E-2"/>
                </c:manualLayout>
              </c:layout>
              <c:dLblPos val="r"/>
              <c:showLegendKey val="0"/>
              <c:showVal val="1"/>
              <c:showCatName val="0"/>
              <c:showSerName val="0"/>
              <c:showPercent val="0"/>
              <c:showBubbleSize val="0"/>
            </c:dLbl>
            <c:dLbl>
              <c:idx val="1"/>
              <c:delete val="1"/>
            </c:dLbl>
            <c:dLbl>
              <c:idx val="2"/>
              <c:delete val="1"/>
            </c:dLbl>
            <c:dLbl>
              <c:idx val="3"/>
              <c:delete val="1"/>
            </c:dLbl>
            <c:txPr>
              <a:bodyPr/>
              <a:lstStyle/>
              <a:p>
                <a:pPr>
                  <a:defRPr b="1"/>
                </a:pPr>
                <a:endParaRPr lang="es-MX"/>
              </a:p>
            </c:txPr>
            <c:dLblPos val="t"/>
            <c:showLegendKey val="0"/>
            <c:showVal val="1"/>
            <c:showCatName val="0"/>
            <c:showSerName val="0"/>
            <c:showPercent val="0"/>
            <c:showBubbleSize val="0"/>
            <c:showLeaderLines val="0"/>
          </c:dLbls>
          <c:cat>
            <c:strRef>
              <c:f>Tablas!$D$151:$G$151</c:f>
              <c:strCache>
                <c:ptCount val="4"/>
                <c:pt idx="0">
                  <c:v>1990</c:v>
                </c:pt>
                <c:pt idx="1">
                  <c:v>2000</c:v>
                </c:pt>
                <c:pt idx="2">
                  <c:v>2005</c:v>
                </c:pt>
                <c:pt idx="3">
                  <c:v>2010</c:v>
                </c:pt>
              </c:strCache>
            </c:strRef>
          </c:cat>
          <c:val>
            <c:numRef>
              <c:f>Tablas!$D$153:$G$153</c:f>
              <c:numCache>
                <c:formatCode>0.00</c:formatCode>
                <c:ptCount val="4"/>
                <c:pt idx="0">
                  <c:v>100</c:v>
                </c:pt>
                <c:pt idx="1">
                  <c:v>100</c:v>
                </c:pt>
                <c:pt idx="2">
                  <c:v>100</c:v>
                </c:pt>
                <c:pt idx="3">
                  <c:v>100</c:v>
                </c:pt>
              </c:numCache>
            </c:numRef>
          </c:val>
          <c:smooth val="0"/>
        </c:ser>
        <c:ser>
          <c:idx val="2"/>
          <c:order val="2"/>
          <c:tx>
            <c:strRef>
              <c:f>Tablas!$C$154</c:f>
              <c:strCache>
                <c:ptCount val="1"/>
                <c:pt idx="0">
                  <c:v>Alcance 2012</c:v>
                </c:pt>
              </c:strCache>
            </c:strRef>
          </c:tx>
          <c:spPr>
            <a:ln>
              <a:prstDash val="lgDash"/>
            </a:ln>
          </c:spPr>
          <c:marker>
            <c:symbol val="none"/>
          </c:marker>
          <c:dLbls>
            <c:dLbl>
              <c:idx val="1"/>
              <c:delete val="1"/>
            </c:dLbl>
            <c:dLbl>
              <c:idx val="2"/>
              <c:delete val="1"/>
            </c:dLbl>
            <c:dLbl>
              <c:idx val="3"/>
              <c:delete val="1"/>
            </c:dLbl>
            <c:txPr>
              <a:bodyPr/>
              <a:lstStyle/>
              <a:p>
                <a:pPr>
                  <a:defRPr b="1"/>
                </a:pPr>
                <a:endParaRPr lang="es-MX"/>
              </a:p>
            </c:txPr>
            <c:dLblPos val="l"/>
            <c:showLegendKey val="0"/>
            <c:showVal val="1"/>
            <c:showCatName val="0"/>
            <c:showSerName val="0"/>
            <c:showPercent val="0"/>
            <c:showBubbleSize val="0"/>
            <c:showLeaderLines val="0"/>
          </c:dLbls>
          <c:cat>
            <c:strRef>
              <c:f>Tablas!$D$151:$G$151</c:f>
              <c:strCache>
                <c:ptCount val="4"/>
                <c:pt idx="0">
                  <c:v>1990</c:v>
                </c:pt>
                <c:pt idx="1">
                  <c:v>2000</c:v>
                </c:pt>
                <c:pt idx="2">
                  <c:v>2005</c:v>
                </c:pt>
                <c:pt idx="3">
                  <c:v>2010</c:v>
                </c:pt>
              </c:strCache>
            </c:strRef>
          </c:cat>
          <c:val>
            <c:numRef>
              <c:f>Tablas!$D$154:$G$154</c:f>
              <c:numCache>
                <c:formatCode>0.00</c:formatCode>
                <c:ptCount val="4"/>
                <c:pt idx="0">
                  <c:v>93.798801481419602</c:v>
                </c:pt>
                <c:pt idx="1">
                  <c:v>93.798801481419602</c:v>
                </c:pt>
                <c:pt idx="2">
                  <c:v>93.798801481419602</c:v>
                </c:pt>
                <c:pt idx="3">
                  <c:v>93.798801481419602</c:v>
                </c:pt>
              </c:numCache>
            </c:numRef>
          </c:val>
          <c:smooth val="0"/>
        </c:ser>
        <c:dLbls>
          <c:showLegendKey val="0"/>
          <c:showVal val="0"/>
          <c:showCatName val="0"/>
          <c:showSerName val="0"/>
          <c:showPercent val="0"/>
          <c:showBubbleSize val="0"/>
        </c:dLbls>
        <c:marker val="1"/>
        <c:smooth val="0"/>
        <c:axId val="113061248"/>
        <c:axId val="113104000"/>
      </c:lineChart>
      <c:catAx>
        <c:axId val="113061248"/>
        <c:scaling>
          <c:orientation val="minMax"/>
        </c:scaling>
        <c:delete val="0"/>
        <c:axPos val="b"/>
        <c:numFmt formatCode="General" sourceLinked="1"/>
        <c:majorTickMark val="out"/>
        <c:minorTickMark val="none"/>
        <c:tickLblPos val="nextTo"/>
        <c:crossAx val="113104000"/>
        <c:crosses val="autoZero"/>
        <c:auto val="1"/>
        <c:lblAlgn val="ctr"/>
        <c:lblOffset val="100"/>
        <c:noMultiLvlLbl val="0"/>
      </c:catAx>
      <c:valAx>
        <c:axId val="113104000"/>
        <c:scaling>
          <c:orientation val="minMax"/>
        </c:scaling>
        <c:delete val="1"/>
        <c:axPos val="l"/>
        <c:numFmt formatCode="0.00" sourceLinked="1"/>
        <c:majorTickMark val="out"/>
        <c:minorTickMark val="none"/>
        <c:tickLblPos val="nextTo"/>
        <c:crossAx val="113061248"/>
        <c:crosses val="autoZero"/>
        <c:crossBetween val="between"/>
      </c:valAx>
      <c:spPr>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noFill/>
          <a:prstDash val="solid"/>
        </a:ln>
        <a:effectLst>
          <a:outerShdw blurRad="40000" dist="20000" dir="5400000" rotWithShape="0">
            <a:srgbClr val="000000">
              <a:alpha val="38000"/>
            </a:srgbClr>
          </a:outerShdw>
        </a:effectLst>
      </c:spPr>
    </c:plotArea>
    <c:legend>
      <c:legendPos val="b"/>
      <c:layout>
        <c:manualLayout>
          <c:xMode val="edge"/>
          <c:yMode val="edge"/>
          <c:x val="0.14159608996516831"/>
          <c:y val="0.76608964744657992"/>
          <c:w val="0.78112386259136202"/>
          <c:h val="0.21627342332333441"/>
        </c:manualLayout>
      </c:layout>
      <c:overlay val="0"/>
      <c:txPr>
        <a:bodyPr/>
        <a:lstStyle/>
        <a:p>
          <a:pPr>
            <a:defRPr sz="1050"/>
          </a:pPr>
          <a:endParaRPr lang="es-MX"/>
        </a:p>
      </c:txPr>
    </c:legend>
    <c:plotVisOnly val="1"/>
    <c:dispBlanksAs val="gap"/>
    <c:showDLblsOverMax val="0"/>
  </c:chart>
  <c:spPr>
    <a:ln>
      <a:noFill/>
    </a:ln>
    <a:effectLst>
      <a:outerShdw blurRad="50800" dist="38100" dir="5400000" algn="t" rotWithShape="0">
        <a:prstClr val="black">
          <a:alpha val="40000"/>
        </a:prstClr>
      </a:outerShdw>
    </a:effectLst>
  </c:sp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a:pPr>
            <a:r>
              <a:rPr lang="es-MX" sz="1400" dirty="0"/>
              <a:t>Tasa de mortalidad de menores de cinco años </a:t>
            </a:r>
            <a:endParaRPr lang="es-MX" sz="1400" dirty="0" smtClean="0"/>
          </a:p>
          <a:p>
            <a:pPr>
              <a:defRPr sz="1400"/>
            </a:pPr>
            <a:r>
              <a:rPr lang="es-MX" sz="1400" dirty="0" smtClean="0"/>
              <a:t>(</a:t>
            </a:r>
            <a:r>
              <a:rPr lang="es-MX" sz="1400" dirty="0"/>
              <a:t>defunciones por cada 1000 nacidos vivos estimados)</a:t>
            </a:r>
          </a:p>
        </c:rich>
      </c:tx>
      <c:layout>
        <c:manualLayout>
          <c:xMode val="edge"/>
          <c:yMode val="edge"/>
          <c:x val="0.12655801957307133"/>
          <c:y val="2.060428659854121E-3"/>
        </c:manualLayout>
      </c:layout>
      <c:overlay val="0"/>
    </c:title>
    <c:autoTitleDeleted val="0"/>
    <c:plotArea>
      <c:layout>
        <c:manualLayout>
          <c:layoutTarget val="inner"/>
          <c:xMode val="edge"/>
          <c:yMode val="edge"/>
          <c:x val="3.0555555555555555E-2"/>
          <c:y val="0.18453703703703703"/>
          <c:w val="0.93888888888888888"/>
          <c:h val="0.47697619285239495"/>
        </c:manualLayout>
      </c:layout>
      <c:lineChart>
        <c:grouping val="standard"/>
        <c:varyColors val="0"/>
        <c:ser>
          <c:idx val="0"/>
          <c:order val="0"/>
          <c:tx>
            <c:strRef>
              <c:f>Tablas!$C$6</c:f>
              <c:strCache>
                <c:ptCount val="1"/>
                <c:pt idx="0">
                  <c:v>Tasa de mortalidad de menores de cinco años (defunciones por cada 1000 nacidos vivos estimados)</c:v>
                </c:pt>
              </c:strCache>
            </c:strRef>
          </c:tx>
          <c:spPr>
            <a:ln w="34925"/>
            <a:effectLst>
              <a:outerShdw blurRad="50800" dist="50800" dir="5400000" algn="ctr" rotWithShape="0">
                <a:srgbClr val="000000">
                  <a:alpha val="18000"/>
                </a:srgbClr>
              </a:outerShdw>
            </a:effectLst>
          </c:spPr>
          <c:marker>
            <c:symbol val="diamond"/>
            <c:size val="9"/>
            <c:spPr>
              <a:effectLst>
                <a:outerShdw blurRad="50800" dist="50800" dir="5400000" algn="ctr" rotWithShape="0">
                  <a:srgbClr val="000000">
                    <a:alpha val="18000"/>
                  </a:srgbClr>
                </a:outerShdw>
              </a:effectLst>
            </c:spPr>
          </c:marker>
          <c:dLbls>
            <c:txPr>
              <a:bodyPr/>
              <a:lstStyle/>
              <a:p>
                <a:pPr>
                  <a:defRPr b="1"/>
                </a:pPr>
                <a:endParaRPr lang="es-MX"/>
              </a:p>
            </c:txPr>
            <c:dLblPos val="t"/>
            <c:showLegendKey val="0"/>
            <c:showVal val="1"/>
            <c:showCatName val="0"/>
            <c:showSerName val="0"/>
            <c:showPercent val="0"/>
            <c:showBubbleSize val="0"/>
            <c:showLeaderLines val="0"/>
          </c:dLbls>
          <c:cat>
            <c:strRef>
              <c:f>Tablas!$D$5:$G$5</c:f>
              <c:strCache>
                <c:ptCount val="4"/>
                <c:pt idx="0">
                  <c:v>1990</c:v>
                </c:pt>
                <c:pt idx="1">
                  <c:v>2000</c:v>
                </c:pt>
                <c:pt idx="2">
                  <c:v>2005</c:v>
                </c:pt>
                <c:pt idx="3">
                  <c:v>2010</c:v>
                </c:pt>
              </c:strCache>
            </c:strRef>
          </c:cat>
          <c:val>
            <c:numRef>
              <c:f>Tablas!$D$6:$G$6</c:f>
              <c:numCache>
                <c:formatCode>0.00</c:formatCode>
                <c:ptCount val="4"/>
                <c:pt idx="0">
                  <c:v>49.143721524914007</c:v>
                </c:pt>
                <c:pt idx="1">
                  <c:v>18.850599546289295</c:v>
                </c:pt>
                <c:pt idx="2">
                  <c:v>18.659472323663369</c:v>
                </c:pt>
                <c:pt idx="3">
                  <c:v>14.869651910145727</c:v>
                </c:pt>
              </c:numCache>
            </c:numRef>
          </c:val>
          <c:smooth val="0"/>
        </c:ser>
        <c:ser>
          <c:idx val="1"/>
          <c:order val="1"/>
          <c:tx>
            <c:strRef>
              <c:f>Tablas!$C$7</c:f>
              <c:strCache>
                <c:ptCount val="1"/>
                <c:pt idx="0">
                  <c:v>Meta 2015</c:v>
                </c:pt>
              </c:strCache>
            </c:strRef>
          </c:tx>
          <c:spPr>
            <a:ln>
              <a:prstDash val="dash"/>
            </a:ln>
          </c:spPr>
          <c:marker>
            <c:symbol val="none"/>
          </c:marker>
          <c:dLbls>
            <c:dLbl>
              <c:idx val="0"/>
              <c:layout>
                <c:manualLayout>
                  <c:x val="-0.11097222222222222"/>
                  <c:y val="-2.7777777777777776E-2"/>
                </c:manualLayout>
              </c:layout>
              <c:dLblPos val="r"/>
              <c:showLegendKey val="0"/>
              <c:showVal val="1"/>
              <c:showCatName val="0"/>
              <c:showSerName val="0"/>
              <c:showPercent val="0"/>
              <c:showBubbleSize val="0"/>
            </c:dLbl>
            <c:dLbl>
              <c:idx val="1"/>
              <c:delete val="1"/>
            </c:dLbl>
            <c:dLbl>
              <c:idx val="2"/>
              <c:delete val="1"/>
            </c:dLbl>
            <c:dLbl>
              <c:idx val="3"/>
              <c:delete val="1"/>
            </c:dLbl>
            <c:txPr>
              <a:bodyPr/>
              <a:lstStyle/>
              <a:p>
                <a:pPr>
                  <a:defRPr b="1"/>
                </a:pPr>
                <a:endParaRPr lang="es-MX"/>
              </a:p>
            </c:txPr>
            <c:dLblPos val="l"/>
            <c:showLegendKey val="0"/>
            <c:showVal val="1"/>
            <c:showCatName val="0"/>
            <c:showSerName val="0"/>
            <c:showPercent val="0"/>
            <c:showBubbleSize val="0"/>
            <c:showLeaderLines val="0"/>
          </c:dLbls>
          <c:cat>
            <c:strRef>
              <c:f>Tablas!$D$5:$G$5</c:f>
              <c:strCache>
                <c:ptCount val="4"/>
                <c:pt idx="0">
                  <c:v>1990</c:v>
                </c:pt>
                <c:pt idx="1">
                  <c:v>2000</c:v>
                </c:pt>
                <c:pt idx="2">
                  <c:v>2005</c:v>
                </c:pt>
                <c:pt idx="3">
                  <c:v>2010</c:v>
                </c:pt>
              </c:strCache>
            </c:strRef>
          </c:cat>
          <c:val>
            <c:numRef>
              <c:f>Tablas!$D$7:$G$7</c:f>
              <c:numCache>
                <c:formatCode>0.00</c:formatCode>
                <c:ptCount val="4"/>
                <c:pt idx="0">
                  <c:v>16.381240508304671</c:v>
                </c:pt>
                <c:pt idx="1">
                  <c:v>16.381240508304671</c:v>
                </c:pt>
                <c:pt idx="2">
                  <c:v>16.381240508304671</c:v>
                </c:pt>
                <c:pt idx="3">
                  <c:v>16.381240508304671</c:v>
                </c:pt>
              </c:numCache>
            </c:numRef>
          </c:val>
          <c:smooth val="0"/>
        </c:ser>
        <c:ser>
          <c:idx val="2"/>
          <c:order val="2"/>
          <c:tx>
            <c:strRef>
              <c:f>Tablas!$C$8</c:f>
              <c:strCache>
                <c:ptCount val="1"/>
                <c:pt idx="0">
                  <c:v>Alcance 2012</c:v>
                </c:pt>
              </c:strCache>
            </c:strRef>
          </c:tx>
          <c:spPr>
            <a:ln>
              <a:prstDash val="lgDash"/>
            </a:ln>
          </c:spPr>
          <c:marker>
            <c:symbol val="none"/>
          </c:marker>
          <c:cat>
            <c:strRef>
              <c:f>Tablas!$D$5:$G$5</c:f>
              <c:strCache>
                <c:ptCount val="4"/>
                <c:pt idx="0">
                  <c:v>1990</c:v>
                </c:pt>
                <c:pt idx="1">
                  <c:v>2000</c:v>
                </c:pt>
                <c:pt idx="2">
                  <c:v>2005</c:v>
                </c:pt>
                <c:pt idx="3">
                  <c:v>2010</c:v>
                </c:pt>
              </c:strCache>
            </c:strRef>
          </c:cat>
          <c:val>
            <c:numRef>
              <c:f>Tablas!$D$8:$G$8</c:f>
              <c:numCache>
                <c:formatCode>0.00</c:formatCode>
                <c:ptCount val="4"/>
                <c:pt idx="0">
                  <c:v>11.218169441720031</c:v>
                </c:pt>
                <c:pt idx="1">
                  <c:v>11.218169441720031</c:v>
                </c:pt>
                <c:pt idx="2">
                  <c:v>11.218169441720031</c:v>
                </c:pt>
                <c:pt idx="3">
                  <c:v>11.218169441720031</c:v>
                </c:pt>
              </c:numCache>
            </c:numRef>
          </c:val>
          <c:smooth val="0"/>
        </c:ser>
        <c:dLbls>
          <c:showLegendKey val="0"/>
          <c:showVal val="0"/>
          <c:showCatName val="0"/>
          <c:showSerName val="0"/>
          <c:showPercent val="0"/>
          <c:showBubbleSize val="0"/>
        </c:dLbls>
        <c:marker val="1"/>
        <c:smooth val="0"/>
        <c:axId val="106836352"/>
        <c:axId val="106837888"/>
      </c:lineChart>
      <c:catAx>
        <c:axId val="106836352"/>
        <c:scaling>
          <c:orientation val="minMax"/>
        </c:scaling>
        <c:delete val="0"/>
        <c:axPos val="b"/>
        <c:numFmt formatCode="General" sourceLinked="1"/>
        <c:majorTickMark val="out"/>
        <c:minorTickMark val="none"/>
        <c:tickLblPos val="nextTo"/>
        <c:crossAx val="106837888"/>
        <c:crosses val="autoZero"/>
        <c:auto val="1"/>
        <c:lblAlgn val="ctr"/>
        <c:lblOffset val="100"/>
        <c:noMultiLvlLbl val="0"/>
      </c:catAx>
      <c:valAx>
        <c:axId val="106837888"/>
        <c:scaling>
          <c:orientation val="minMax"/>
        </c:scaling>
        <c:delete val="1"/>
        <c:axPos val="l"/>
        <c:numFmt formatCode="0.00" sourceLinked="1"/>
        <c:majorTickMark val="out"/>
        <c:minorTickMark val="none"/>
        <c:tickLblPos val="nextTo"/>
        <c:crossAx val="106836352"/>
        <c:crosses val="autoZero"/>
        <c:crossBetween val="between"/>
      </c:valAx>
      <c:spPr>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noFill/>
          <a:prstDash val="solid"/>
        </a:ln>
        <a:effectLst>
          <a:outerShdw blurRad="40000" dist="20000" dir="5400000" rotWithShape="0">
            <a:srgbClr val="000000">
              <a:alpha val="38000"/>
            </a:srgbClr>
          </a:outerShdw>
        </a:effectLst>
      </c:spPr>
    </c:plotArea>
    <c:legend>
      <c:legendPos val="b"/>
      <c:layout>
        <c:manualLayout>
          <c:xMode val="edge"/>
          <c:yMode val="edge"/>
          <c:x val="4.9421697287839017E-2"/>
          <c:y val="0.76196383076080065"/>
          <c:w val="0.90393416447943997"/>
          <c:h val="0.21025818223587212"/>
        </c:manualLayout>
      </c:layout>
      <c:overlay val="0"/>
      <c:txPr>
        <a:bodyPr/>
        <a:lstStyle/>
        <a:p>
          <a:pPr>
            <a:defRPr sz="1050"/>
          </a:pPr>
          <a:endParaRPr lang="es-MX"/>
        </a:p>
      </c:txPr>
    </c:legend>
    <c:plotVisOnly val="1"/>
    <c:dispBlanksAs val="gap"/>
    <c:showDLblsOverMax val="0"/>
  </c:chart>
  <c:spPr>
    <a:ln>
      <a:noFill/>
    </a:ln>
    <a:effectLst>
      <a:outerShdw blurRad="50800" dist="38100" dir="5400000" algn="t" rotWithShape="0">
        <a:prstClr val="black">
          <a:alpha val="40000"/>
        </a:prstClr>
      </a:outerShdw>
    </a:effectLst>
  </c:sp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a:pPr>
            <a:r>
              <a:rPr lang="es-MX" sz="1400" dirty="0"/>
              <a:t>Tasa de mortalidad materna </a:t>
            </a:r>
            <a:endParaRPr lang="es-MX" sz="1400" dirty="0" smtClean="0"/>
          </a:p>
          <a:p>
            <a:pPr>
              <a:defRPr sz="1400"/>
            </a:pPr>
            <a:r>
              <a:rPr lang="es-MX" sz="1400" dirty="0" smtClean="0"/>
              <a:t>(</a:t>
            </a:r>
            <a:r>
              <a:rPr lang="es-MX" sz="1400" dirty="0"/>
              <a:t>defunciones por cada 100 mil nacimientos)</a:t>
            </a:r>
          </a:p>
        </c:rich>
      </c:tx>
      <c:layout/>
      <c:overlay val="0"/>
    </c:title>
    <c:autoTitleDeleted val="0"/>
    <c:plotArea>
      <c:layout>
        <c:manualLayout>
          <c:layoutTarget val="inner"/>
          <c:xMode val="edge"/>
          <c:yMode val="edge"/>
          <c:x val="2.4557749560878608E-2"/>
          <c:y val="0.16196081791288727"/>
          <c:w val="0.95088450087824283"/>
          <c:h val="0.4985921997367524"/>
        </c:manualLayout>
      </c:layout>
      <c:lineChart>
        <c:grouping val="standard"/>
        <c:varyColors val="0"/>
        <c:ser>
          <c:idx val="0"/>
          <c:order val="0"/>
          <c:tx>
            <c:strRef>
              <c:f>Tablas!$C$32</c:f>
              <c:strCache>
                <c:ptCount val="1"/>
                <c:pt idx="0">
                  <c:v>Tasa de mortalidad materna (defunciones por cada 100 mil nacimientos)</c:v>
                </c:pt>
              </c:strCache>
            </c:strRef>
          </c:tx>
          <c:spPr>
            <a:ln w="34925"/>
            <a:effectLst>
              <a:outerShdw blurRad="50800" dist="50800" dir="5400000" algn="ctr" rotWithShape="0">
                <a:srgbClr val="000000">
                  <a:alpha val="18000"/>
                </a:srgbClr>
              </a:outerShdw>
            </a:effectLst>
          </c:spPr>
          <c:marker>
            <c:symbol val="diamond"/>
            <c:size val="9"/>
            <c:spPr>
              <a:effectLst>
                <a:outerShdw blurRad="50800" dist="50800" dir="5400000" algn="ctr" rotWithShape="0">
                  <a:srgbClr val="000000">
                    <a:alpha val="18000"/>
                  </a:srgbClr>
                </a:outerShdw>
              </a:effectLst>
            </c:spPr>
          </c:marker>
          <c:dLbls>
            <c:txPr>
              <a:bodyPr/>
              <a:lstStyle/>
              <a:p>
                <a:pPr>
                  <a:defRPr b="1"/>
                </a:pPr>
                <a:endParaRPr lang="es-MX"/>
              </a:p>
            </c:txPr>
            <c:dLblPos val="t"/>
            <c:showLegendKey val="0"/>
            <c:showVal val="1"/>
            <c:showCatName val="0"/>
            <c:showSerName val="0"/>
            <c:showPercent val="0"/>
            <c:showBubbleSize val="0"/>
            <c:showLeaderLines val="0"/>
          </c:dLbls>
          <c:cat>
            <c:strRef>
              <c:f>Tablas!$D$31:$G$31</c:f>
              <c:strCache>
                <c:ptCount val="4"/>
                <c:pt idx="0">
                  <c:v>1990</c:v>
                </c:pt>
                <c:pt idx="1">
                  <c:v>2000</c:v>
                </c:pt>
                <c:pt idx="2">
                  <c:v>2005</c:v>
                </c:pt>
                <c:pt idx="3">
                  <c:v>2010</c:v>
                </c:pt>
              </c:strCache>
            </c:strRef>
          </c:cat>
          <c:val>
            <c:numRef>
              <c:f>Tablas!$D$32:$G$32</c:f>
              <c:numCache>
                <c:formatCode>0.00</c:formatCode>
                <c:ptCount val="4"/>
                <c:pt idx="0">
                  <c:v>87.338603662818954</c:v>
                </c:pt>
                <c:pt idx="1">
                  <c:v>62.115156098087937</c:v>
                </c:pt>
                <c:pt idx="2">
                  <c:v>84.116367814205404</c:v>
                </c:pt>
                <c:pt idx="3">
                  <c:v>66.817979339456556</c:v>
                </c:pt>
              </c:numCache>
            </c:numRef>
          </c:val>
          <c:smooth val="0"/>
        </c:ser>
        <c:ser>
          <c:idx val="1"/>
          <c:order val="1"/>
          <c:tx>
            <c:strRef>
              <c:f>Tablas!$C$33</c:f>
              <c:strCache>
                <c:ptCount val="1"/>
                <c:pt idx="0">
                  <c:v>Meta 2015</c:v>
                </c:pt>
              </c:strCache>
            </c:strRef>
          </c:tx>
          <c:spPr>
            <a:ln>
              <a:prstDash val="dash"/>
            </a:ln>
          </c:spPr>
          <c:marker>
            <c:symbol val="none"/>
          </c:marker>
          <c:cat>
            <c:strRef>
              <c:f>Tablas!$D$31:$G$31</c:f>
              <c:strCache>
                <c:ptCount val="4"/>
                <c:pt idx="0">
                  <c:v>1990</c:v>
                </c:pt>
                <c:pt idx="1">
                  <c:v>2000</c:v>
                </c:pt>
                <c:pt idx="2">
                  <c:v>2005</c:v>
                </c:pt>
                <c:pt idx="3">
                  <c:v>2010</c:v>
                </c:pt>
              </c:strCache>
            </c:strRef>
          </c:cat>
          <c:val>
            <c:numRef>
              <c:f>Tablas!$D$33:$G$33</c:f>
              <c:numCache>
                <c:formatCode>0.00</c:formatCode>
                <c:ptCount val="4"/>
                <c:pt idx="0">
                  <c:v>21.834650915704742</c:v>
                </c:pt>
                <c:pt idx="1">
                  <c:v>21.834650915704742</c:v>
                </c:pt>
                <c:pt idx="2">
                  <c:v>21.834650915704742</c:v>
                </c:pt>
                <c:pt idx="3">
                  <c:v>21.834650915704742</c:v>
                </c:pt>
              </c:numCache>
            </c:numRef>
          </c:val>
          <c:smooth val="0"/>
        </c:ser>
        <c:ser>
          <c:idx val="2"/>
          <c:order val="2"/>
          <c:tx>
            <c:strRef>
              <c:f>Tablas!$C$34</c:f>
              <c:strCache>
                <c:ptCount val="1"/>
                <c:pt idx="0">
                  <c:v>Alcance 2012</c:v>
                </c:pt>
              </c:strCache>
            </c:strRef>
          </c:tx>
          <c:spPr>
            <a:ln>
              <a:prstDash val="lgDash"/>
            </a:ln>
          </c:spPr>
          <c:marker>
            <c:symbol val="none"/>
          </c:marker>
          <c:cat>
            <c:strRef>
              <c:f>Tablas!$D$31:$G$31</c:f>
              <c:strCache>
                <c:ptCount val="4"/>
                <c:pt idx="0">
                  <c:v>1990</c:v>
                </c:pt>
                <c:pt idx="1">
                  <c:v>2000</c:v>
                </c:pt>
                <c:pt idx="2">
                  <c:v>2005</c:v>
                </c:pt>
                <c:pt idx="3">
                  <c:v>2010</c:v>
                </c:pt>
              </c:strCache>
            </c:strRef>
          </c:cat>
          <c:val>
            <c:numRef>
              <c:f>Tablas!$D$34:$G$34</c:f>
              <c:numCache>
                <c:formatCode>0.00</c:formatCode>
                <c:ptCount val="4"/>
                <c:pt idx="0">
                  <c:v>61.024716159647838</c:v>
                </c:pt>
                <c:pt idx="1">
                  <c:v>61.024716159647838</c:v>
                </c:pt>
                <c:pt idx="2">
                  <c:v>61.024716159647838</c:v>
                </c:pt>
                <c:pt idx="3">
                  <c:v>61.024716159647838</c:v>
                </c:pt>
              </c:numCache>
            </c:numRef>
          </c:val>
          <c:smooth val="0"/>
        </c:ser>
        <c:dLbls>
          <c:showLegendKey val="0"/>
          <c:showVal val="0"/>
          <c:showCatName val="0"/>
          <c:showSerName val="0"/>
          <c:showPercent val="0"/>
          <c:showBubbleSize val="0"/>
        </c:dLbls>
        <c:marker val="1"/>
        <c:smooth val="0"/>
        <c:axId val="113541888"/>
        <c:axId val="113543424"/>
      </c:lineChart>
      <c:catAx>
        <c:axId val="113541888"/>
        <c:scaling>
          <c:orientation val="minMax"/>
        </c:scaling>
        <c:delete val="0"/>
        <c:axPos val="b"/>
        <c:numFmt formatCode="General" sourceLinked="1"/>
        <c:majorTickMark val="out"/>
        <c:minorTickMark val="none"/>
        <c:tickLblPos val="nextTo"/>
        <c:crossAx val="113543424"/>
        <c:crosses val="autoZero"/>
        <c:auto val="1"/>
        <c:lblAlgn val="ctr"/>
        <c:lblOffset val="100"/>
        <c:noMultiLvlLbl val="0"/>
      </c:catAx>
      <c:valAx>
        <c:axId val="113543424"/>
        <c:scaling>
          <c:orientation val="minMax"/>
        </c:scaling>
        <c:delete val="1"/>
        <c:axPos val="l"/>
        <c:numFmt formatCode="0.00" sourceLinked="1"/>
        <c:majorTickMark val="out"/>
        <c:minorTickMark val="none"/>
        <c:tickLblPos val="nextTo"/>
        <c:crossAx val="113541888"/>
        <c:crosses val="autoZero"/>
        <c:crossBetween val="between"/>
      </c:valAx>
      <c:spPr>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noFill/>
          <a:prstDash val="solid"/>
        </a:ln>
        <a:effectLst>
          <a:outerShdw blurRad="40000" dist="20000" dir="5400000" rotWithShape="0">
            <a:srgbClr val="000000">
              <a:alpha val="38000"/>
            </a:srgbClr>
          </a:outerShdw>
        </a:effectLst>
      </c:spPr>
    </c:plotArea>
    <c:legend>
      <c:legendPos val="b"/>
      <c:layout>
        <c:manualLayout>
          <c:xMode val="edge"/>
          <c:yMode val="edge"/>
          <c:x val="0.11954280044833275"/>
          <c:y val="0.78006092543389716"/>
          <c:w val="0.78993701824973039"/>
          <c:h val="0.20200321433211749"/>
        </c:manualLayout>
      </c:layout>
      <c:overlay val="0"/>
      <c:txPr>
        <a:bodyPr/>
        <a:lstStyle/>
        <a:p>
          <a:pPr>
            <a:defRPr sz="1050"/>
          </a:pPr>
          <a:endParaRPr lang="es-MX"/>
        </a:p>
      </c:txPr>
    </c:legend>
    <c:plotVisOnly val="1"/>
    <c:dispBlanksAs val="gap"/>
    <c:showDLblsOverMax val="0"/>
  </c:chart>
  <c:spPr>
    <a:ln>
      <a:noFill/>
    </a:ln>
    <a:effectLst>
      <a:outerShdw blurRad="50800" dist="38100" dir="5400000" algn="t" rotWithShape="0">
        <a:prstClr val="black">
          <a:alpha val="40000"/>
        </a:prstClr>
      </a:outerShdw>
    </a:effectLst>
  </c:sp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a:pPr>
            <a:r>
              <a:rPr lang="es-MX" sz="1400" dirty="0"/>
              <a:t> Tasa de mortalidad por tuberculosis por 100 mil habitantes</a:t>
            </a:r>
          </a:p>
        </c:rich>
      </c:tx>
      <c:layout/>
      <c:overlay val="0"/>
    </c:title>
    <c:autoTitleDeleted val="0"/>
    <c:plotArea>
      <c:layout>
        <c:manualLayout>
          <c:layoutTarget val="inner"/>
          <c:xMode val="edge"/>
          <c:yMode val="edge"/>
          <c:x val="3.0555555555555555E-2"/>
          <c:y val="0.2051597441554113"/>
          <c:w val="0.93888888888888888"/>
          <c:h val="0.4572276809168096"/>
        </c:manualLayout>
      </c:layout>
      <c:lineChart>
        <c:grouping val="standard"/>
        <c:varyColors val="0"/>
        <c:ser>
          <c:idx val="0"/>
          <c:order val="0"/>
          <c:tx>
            <c:strRef>
              <c:f>Tablas!$C$88</c:f>
              <c:strCache>
                <c:ptCount val="1"/>
                <c:pt idx="0">
                  <c:v> Tasa de mortalidad por tuberculosis por 100 mil habitantes</c:v>
                </c:pt>
              </c:strCache>
            </c:strRef>
          </c:tx>
          <c:spPr>
            <a:ln w="34925"/>
            <a:effectLst>
              <a:outerShdw blurRad="50800" dist="50800" dir="5400000" algn="ctr" rotWithShape="0">
                <a:srgbClr val="000000">
                  <a:alpha val="18000"/>
                </a:srgbClr>
              </a:outerShdw>
            </a:effectLst>
          </c:spPr>
          <c:marker>
            <c:symbol val="diamond"/>
            <c:size val="9"/>
            <c:spPr>
              <a:effectLst>
                <a:outerShdw blurRad="50800" dist="50800" dir="5400000" algn="ctr" rotWithShape="0">
                  <a:srgbClr val="000000">
                    <a:alpha val="18000"/>
                  </a:srgbClr>
                </a:outerShdw>
              </a:effectLst>
            </c:spPr>
          </c:marker>
          <c:dLbls>
            <c:txPr>
              <a:bodyPr/>
              <a:lstStyle/>
              <a:p>
                <a:pPr>
                  <a:defRPr b="1"/>
                </a:pPr>
                <a:endParaRPr lang="es-MX"/>
              </a:p>
            </c:txPr>
            <c:dLblPos val="t"/>
            <c:showLegendKey val="0"/>
            <c:showVal val="1"/>
            <c:showCatName val="0"/>
            <c:showSerName val="0"/>
            <c:showPercent val="0"/>
            <c:showBubbleSize val="0"/>
            <c:showLeaderLines val="0"/>
          </c:dLbls>
          <c:cat>
            <c:strRef>
              <c:f>Tablas!$D$87:$G$87</c:f>
              <c:strCache>
                <c:ptCount val="4"/>
                <c:pt idx="0">
                  <c:v>1990</c:v>
                </c:pt>
                <c:pt idx="1">
                  <c:v>2000</c:v>
                </c:pt>
                <c:pt idx="2">
                  <c:v>2005</c:v>
                </c:pt>
                <c:pt idx="3">
                  <c:v>2010</c:v>
                </c:pt>
              </c:strCache>
            </c:strRef>
          </c:cat>
          <c:val>
            <c:numRef>
              <c:f>Tablas!$D$88:$G$88</c:f>
              <c:numCache>
                <c:formatCode>0.00</c:formatCode>
                <c:ptCount val="4"/>
                <c:pt idx="0">
                  <c:v>16.295164965996619</c:v>
                </c:pt>
                <c:pt idx="1">
                  <c:v>7.2423208377996389</c:v>
                </c:pt>
                <c:pt idx="2">
                  <c:v>5.5193947589404342</c:v>
                </c:pt>
                <c:pt idx="3">
                  <c:v>3.3565582143944228</c:v>
                </c:pt>
              </c:numCache>
            </c:numRef>
          </c:val>
          <c:smooth val="0"/>
        </c:ser>
        <c:ser>
          <c:idx val="1"/>
          <c:order val="1"/>
          <c:tx>
            <c:strRef>
              <c:f>Tablas!$C$89</c:f>
              <c:strCache>
                <c:ptCount val="1"/>
                <c:pt idx="0">
                  <c:v>Meta 2015</c:v>
                </c:pt>
              </c:strCache>
            </c:strRef>
          </c:tx>
          <c:spPr>
            <a:ln>
              <a:prstDash val="dash"/>
            </a:ln>
          </c:spPr>
          <c:marker>
            <c:symbol val="none"/>
          </c:marker>
          <c:cat>
            <c:strRef>
              <c:f>Tablas!$D$87:$G$87</c:f>
              <c:strCache>
                <c:ptCount val="4"/>
                <c:pt idx="0">
                  <c:v>1990</c:v>
                </c:pt>
                <c:pt idx="1">
                  <c:v>2000</c:v>
                </c:pt>
                <c:pt idx="2">
                  <c:v>2005</c:v>
                </c:pt>
                <c:pt idx="3">
                  <c:v>2010</c:v>
                </c:pt>
              </c:strCache>
            </c:strRef>
          </c:cat>
          <c:val>
            <c:numRef>
              <c:f>Tablas!$D$89:$G$89</c:f>
              <c:numCache>
                <c:formatCode>0.00</c:formatCode>
                <c:ptCount val="4"/>
                <c:pt idx="0">
                  <c:v>16.295164965996619</c:v>
                </c:pt>
                <c:pt idx="1">
                  <c:v>16.295164965996619</c:v>
                </c:pt>
                <c:pt idx="2">
                  <c:v>16.295164965996619</c:v>
                </c:pt>
                <c:pt idx="3">
                  <c:v>16.295164965996619</c:v>
                </c:pt>
              </c:numCache>
            </c:numRef>
          </c:val>
          <c:smooth val="0"/>
        </c:ser>
        <c:ser>
          <c:idx val="2"/>
          <c:order val="2"/>
          <c:tx>
            <c:strRef>
              <c:f>Tablas!$C$90</c:f>
              <c:strCache>
                <c:ptCount val="1"/>
                <c:pt idx="0">
                  <c:v>Alcance 2012</c:v>
                </c:pt>
              </c:strCache>
            </c:strRef>
          </c:tx>
          <c:spPr>
            <a:ln>
              <a:prstDash val="lgDash"/>
            </a:ln>
          </c:spPr>
          <c:marker>
            <c:symbol val="none"/>
          </c:marker>
          <c:cat>
            <c:strRef>
              <c:f>Tablas!$D$87:$G$87</c:f>
              <c:strCache>
                <c:ptCount val="4"/>
                <c:pt idx="0">
                  <c:v>1990</c:v>
                </c:pt>
                <c:pt idx="1">
                  <c:v>2000</c:v>
                </c:pt>
                <c:pt idx="2">
                  <c:v>2005</c:v>
                </c:pt>
                <c:pt idx="3">
                  <c:v>2010</c:v>
                </c:pt>
              </c:strCache>
            </c:strRef>
          </c:cat>
          <c:val>
            <c:numRef>
              <c:f>Tablas!$D$90:$G$90</c:f>
              <c:numCache>
                <c:formatCode>0.00</c:formatCode>
                <c:ptCount val="4"/>
                <c:pt idx="0">
                  <c:v>1.7966478040463985</c:v>
                </c:pt>
                <c:pt idx="1">
                  <c:v>1.7966478040463985</c:v>
                </c:pt>
                <c:pt idx="2">
                  <c:v>1.7966478040463985</c:v>
                </c:pt>
                <c:pt idx="3">
                  <c:v>1.7966478040463985</c:v>
                </c:pt>
              </c:numCache>
            </c:numRef>
          </c:val>
          <c:smooth val="0"/>
        </c:ser>
        <c:dLbls>
          <c:showLegendKey val="0"/>
          <c:showVal val="0"/>
          <c:showCatName val="0"/>
          <c:showSerName val="0"/>
          <c:showPercent val="0"/>
          <c:showBubbleSize val="0"/>
        </c:dLbls>
        <c:marker val="1"/>
        <c:smooth val="0"/>
        <c:axId val="94278784"/>
        <c:axId val="94280320"/>
      </c:lineChart>
      <c:catAx>
        <c:axId val="94278784"/>
        <c:scaling>
          <c:orientation val="minMax"/>
        </c:scaling>
        <c:delete val="0"/>
        <c:axPos val="b"/>
        <c:numFmt formatCode="General" sourceLinked="1"/>
        <c:majorTickMark val="out"/>
        <c:minorTickMark val="none"/>
        <c:tickLblPos val="nextTo"/>
        <c:crossAx val="94280320"/>
        <c:crosses val="autoZero"/>
        <c:auto val="1"/>
        <c:lblAlgn val="ctr"/>
        <c:lblOffset val="100"/>
        <c:noMultiLvlLbl val="0"/>
      </c:catAx>
      <c:valAx>
        <c:axId val="94280320"/>
        <c:scaling>
          <c:orientation val="minMax"/>
        </c:scaling>
        <c:delete val="1"/>
        <c:axPos val="l"/>
        <c:numFmt formatCode="0.00" sourceLinked="1"/>
        <c:majorTickMark val="out"/>
        <c:minorTickMark val="none"/>
        <c:tickLblPos val="nextTo"/>
        <c:crossAx val="94278784"/>
        <c:crosses val="autoZero"/>
        <c:crossBetween val="between"/>
      </c:valAx>
      <c:spPr>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noFill/>
          <a:prstDash val="solid"/>
        </a:ln>
        <a:effectLst>
          <a:outerShdw blurRad="40000" dist="20000" dir="5400000" rotWithShape="0">
            <a:srgbClr val="000000">
              <a:alpha val="38000"/>
            </a:srgbClr>
          </a:outerShdw>
        </a:effectLst>
      </c:spPr>
    </c:plotArea>
    <c:legend>
      <c:legendPos val="b"/>
      <c:layout>
        <c:manualLayout>
          <c:xMode val="edge"/>
          <c:yMode val="edge"/>
          <c:x val="0.17594313210848644"/>
          <c:y val="0.7957204378421231"/>
          <c:w val="0.653669072615923"/>
          <c:h val="0.17650181053329292"/>
        </c:manualLayout>
      </c:layout>
      <c:overlay val="0"/>
      <c:txPr>
        <a:bodyPr/>
        <a:lstStyle/>
        <a:p>
          <a:pPr>
            <a:defRPr sz="1050"/>
          </a:pPr>
          <a:endParaRPr lang="es-MX"/>
        </a:p>
      </c:txPr>
    </c:legend>
    <c:plotVisOnly val="1"/>
    <c:dispBlanksAs val="gap"/>
    <c:showDLblsOverMax val="0"/>
  </c:chart>
  <c:spPr>
    <a:ln>
      <a:noFill/>
    </a:ln>
    <a:effectLst>
      <a:outerShdw blurRad="50800" dist="38100" dir="5400000" algn="t" rotWithShape="0">
        <a:prstClr val="black">
          <a:alpha val="40000"/>
        </a:prstClr>
      </a:outerShdw>
    </a:effectLst>
  </c:sp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a:pPr>
            <a:r>
              <a:rPr lang="es-MX" sz="1400"/>
              <a:t>Proporción de la población con servicio de drenaje</a:t>
            </a:r>
          </a:p>
        </c:rich>
      </c:tx>
      <c:layout/>
      <c:overlay val="0"/>
    </c:title>
    <c:autoTitleDeleted val="0"/>
    <c:plotArea>
      <c:layout>
        <c:manualLayout>
          <c:layoutTarget val="inner"/>
          <c:xMode val="edge"/>
          <c:yMode val="edge"/>
          <c:x val="2.3906766008377808E-2"/>
          <c:y val="0.11087350934641914"/>
          <c:w val="0.95218646798324436"/>
          <c:h val="0.54918521294244138"/>
        </c:manualLayout>
      </c:layout>
      <c:lineChart>
        <c:grouping val="standard"/>
        <c:varyColors val="0"/>
        <c:ser>
          <c:idx val="0"/>
          <c:order val="0"/>
          <c:tx>
            <c:strRef>
              <c:f>Tablas!$C$174</c:f>
              <c:strCache>
                <c:ptCount val="1"/>
                <c:pt idx="0">
                  <c:v> Proporción de la población con servicio de drenaje</c:v>
                </c:pt>
              </c:strCache>
            </c:strRef>
          </c:tx>
          <c:spPr>
            <a:ln w="34925"/>
            <a:effectLst>
              <a:outerShdw blurRad="50800" dist="50800" dir="5400000" algn="ctr" rotWithShape="0">
                <a:srgbClr val="000000">
                  <a:alpha val="18000"/>
                </a:srgbClr>
              </a:outerShdw>
            </a:effectLst>
          </c:spPr>
          <c:marker>
            <c:symbol val="diamond"/>
            <c:size val="9"/>
            <c:spPr>
              <a:effectLst>
                <a:outerShdw blurRad="50800" dist="50800" dir="5400000" algn="ctr" rotWithShape="0">
                  <a:srgbClr val="000000">
                    <a:alpha val="18000"/>
                  </a:srgbClr>
                </a:outerShdw>
              </a:effectLst>
            </c:spPr>
          </c:marker>
          <c:dLbls>
            <c:dLbl>
              <c:idx val="2"/>
              <c:layout/>
              <c:dLblPos val="t"/>
              <c:showLegendKey val="0"/>
              <c:showVal val="1"/>
              <c:showCatName val="0"/>
              <c:showSerName val="0"/>
              <c:showPercent val="0"/>
              <c:showBubbleSize val="0"/>
            </c:dLbl>
            <c:dLbl>
              <c:idx val="3"/>
              <c:layout/>
              <c:dLblPos val="t"/>
              <c:showLegendKey val="0"/>
              <c:showVal val="1"/>
              <c:showCatName val="0"/>
              <c:showSerName val="0"/>
              <c:showPercent val="0"/>
              <c:showBubbleSize val="0"/>
            </c:dLbl>
            <c:txPr>
              <a:bodyPr/>
              <a:lstStyle/>
              <a:p>
                <a:pPr>
                  <a:defRPr b="1"/>
                </a:pPr>
                <a:endParaRPr lang="es-MX"/>
              </a:p>
            </c:txPr>
            <c:dLblPos val="b"/>
            <c:showLegendKey val="0"/>
            <c:showVal val="1"/>
            <c:showCatName val="0"/>
            <c:showSerName val="0"/>
            <c:showPercent val="0"/>
            <c:showBubbleSize val="0"/>
            <c:showLeaderLines val="0"/>
          </c:dLbls>
          <c:cat>
            <c:strRef>
              <c:f>Tablas!$D$173:$G$173</c:f>
              <c:strCache>
                <c:ptCount val="4"/>
                <c:pt idx="0">
                  <c:v>1990</c:v>
                </c:pt>
                <c:pt idx="1">
                  <c:v>2000</c:v>
                </c:pt>
                <c:pt idx="2">
                  <c:v>2005</c:v>
                </c:pt>
                <c:pt idx="3">
                  <c:v>2010</c:v>
                </c:pt>
              </c:strCache>
            </c:strRef>
          </c:cat>
          <c:val>
            <c:numRef>
              <c:f>Tablas!$D$174:$G$174</c:f>
              <c:numCache>
                <c:formatCode>0.00</c:formatCode>
                <c:ptCount val="4"/>
                <c:pt idx="0">
                  <c:v>38.407891836423254</c:v>
                </c:pt>
                <c:pt idx="1">
                  <c:v>59.335801743850183</c:v>
                </c:pt>
                <c:pt idx="2">
                  <c:v>74.71021433299812</c:v>
                </c:pt>
                <c:pt idx="3">
                  <c:v>80.997558669724455</c:v>
                </c:pt>
              </c:numCache>
            </c:numRef>
          </c:val>
          <c:smooth val="0"/>
        </c:ser>
        <c:ser>
          <c:idx val="1"/>
          <c:order val="1"/>
          <c:tx>
            <c:strRef>
              <c:f>Tablas!$C$175</c:f>
              <c:strCache>
                <c:ptCount val="1"/>
                <c:pt idx="0">
                  <c:v>Meta 2015</c:v>
                </c:pt>
              </c:strCache>
            </c:strRef>
          </c:tx>
          <c:spPr>
            <a:ln>
              <a:prstDash val="dash"/>
            </a:ln>
          </c:spPr>
          <c:marker>
            <c:symbol val="none"/>
          </c:marker>
          <c:cat>
            <c:strRef>
              <c:f>Tablas!$D$173:$G$173</c:f>
              <c:strCache>
                <c:ptCount val="4"/>
                <c:pt idx="0">
                  <c:v>1990</c:v>
                </c:pt>
                <c:pt idx="1">
                  <c:v>2000</c:v>
                </c:pt>
                <c:pt idx="2">
                  <c:v>2005</c:v>
                </c:pt>
                <c:pt idx="3">
                  <c:v>2010</c:v>
                </c:pt>
              </c:strCache>
            </c:strRef>
          </c:cat>
          <c:val>
            <c:numRef>
              <c:f>Tablas!$D$175:$G$175</c:f>
              <c:numCache>
                <c:formatCode>0.00</c:formatCode>
                <c:ptCount val="4"/>
                <c:pt idx="0">
                  <c:v>69.204999999999998</c:v>
                </c:pt>
                <c:pt idx="1">
                  <c:v>69.204999999999998</c:v>
                </c:pt>
                <c:pt idx="2">
                  <c:v>69.204999999999998</c:v>
                </c:pt>
                <c:pt idx="3">
                  <c:v>69.204999999999998</c:v>
                </c:pt>
              </c:numCache>
            </c:numRef>
          </c:val>
          <c:smooth val="0"/>
        </c:ser>
        <c:ser>
          <c:idx val="2"/>
          <c:order val="2"/>
          <c:tx>
            <c:strRef>
              <c:f>Tablas!$C$176</c:f>
              <c:strCache>
                <c:ptCount val="1"/>
                <c:pt idx="0">
                  <c:v>Alcance 2012</c:v>
                </c:pt>
              </c:strCache>
            </c:strRef>
          </c:tx>
          <c:spPr>
            <a:ln>
              <a:prstDash val="lgDash"/>
            </a:ln>
          </c:spPr>
          <c:marker>
            <c:symbol val="none"/>
          </c:marker>
          <c:cat>
            <c:strRef>
              <c:f>Tablas!$D$173:$G$173</c:f>
              <c:strCache>
                <c:ptCount val="4"/>
                <c:pt idx="0">
                  <c:v>1990</c:v>
                </c:pt>
                <c:pt idx="1">
                  <c:v>2000</c:v>
                </c:pt>
                <c:pt idx="2">
                  <c:v>2005</c:v>
                </c:pt>
                <c:pt idx="3">
                  <c:v>2010</c:v>
                </c:pt>
              </c:strCache>
            </c:strRef>
          </c:cat>
          <c:val>
            <c:numRef>
              <c:f>Tablas!$D$176:$G$176</c:f>
              <c:numCache>
                <c:formatCode>0.00</c:formatCode>
                <c:ptCount val="4"/>
                <c:pt idx="0">
                  <c:v>85.916799999999995</c:v>
                </c:pt>
                <c:pt idx="1">
                  <c:v>85.916799999999995</c:v>
                </c:pt>
                <c:pt idx="2">
                  <c:v>85.916799999999995</c:v>
                </c:pt>
                <c:pt idx="3">
                  <c:v>85.916799999999995</c:v>
                </c:pt>
              </c:numCache>
            </c:numRef>
          </c:val>
          <c:smooth val="0"/>
        </c:ser>
        <c:dLbls>
          <c:showLegendKey val="0"/>
          <c:showVal val="0"/>
          <c:showCatName val="0"/>
          <c:showSerName val="0"/>
          <c:showPercent val="0"/>
          <c:showBubbleSize val="0"/>
        </c:dLbls>
        <c:marker val="1"/>
        <c:smooth val="0"/>
        <c:axId val="94615040"/>
        <c:axId val="94616576"/>
      </c:lineChart>
      <c:catAx>
        <c:axId val="94615040"/>
        <c:scaling>
          <c:orientation val="minMax"/>
        </c:scaling>
        <c:delete val="0"/>
        <c:axPos val="b"/>
        <c:numFmt formatCode="General" sourceLinked="1"/>
        <c:majorTickMark val="out"/>
        <c:minorTickMark val="none"/>
        <c:tickLblPos val="nextTo"/>
        <c:crossAx val="94616576"/>
        <c:crosses val="autoZero"/>
        <c:auto val="1"/>
        <c:lblAlgn val="ctr"/>
        <c:lblOffset val="100"/>
        <c:noMultiLvlLbl val="0"/>
      </c:catAx>
      <c:valAx>
        <c:axId val="94616576"/>
        <c:scaling>
          <c:orientation val="minMax"/>
        </c:scaling>
        <c:delete val="1"/>
        <c:axPos val="l"/>
        <c:numFmt formatCode="0.00" sourceLinked="1"/>
        <c:majorTickMark val="out"/>
        <c:minorTickMark val="none"/>
        <c:tickLblPos val="nextTo"/>
        <c:crossAx val="94615040"/>
        <c:crosses val="autoZero"/>
        <c:crossBetween val="between"/>
      </c:valAx>
      <c:spPr>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noFill/>
          <a:prstDash val="solid"/>
        </a:ln>
        <a:effectLst>
          <a:outerShdw blurRad="40000" dist="20000" dir="5400000" rotWithShape="0">
            <a:srgbClr val="000000">
              <a:alpha val="38000"/>
            </a:srgbClr>
          </a:outerShdw>
        </a:effectLst>
      </c:spPr>
    </c:plotArea>
    <c:legend>
      <c:legendPos val="b"/>
      <c:layout>
        <c:manualLayout>
          <c:xMode val="edge"/>
          <c:yMode val="edge"/>
          <c:x val="0.19654561777171142"/>
          <c:y val="0.78006092543389716"/>
          <c:w val="0.64602875588642084"/>
          <c:h val="0.20200321433211749"/>
        </c:manualLayout>
      </c:layout>
      <c:overlay val="0"/>
      <c:txPr>
        <a:bodyPr/>
        <a:lstStyle/>
        <a:p>
          <a:pPr>
            <a:defRPr sz="1050"/>
          </a:pPr>
          <a:endParaRPr lang="es-MX"/>
        </a:p>
      </c:txPr>
    </c:legend>
    <c:plotVisOnly val="1"/>
    <c:dispBlanksAs val="gap"/>
    <c:showDLblsOverMax val="0"/>
  </c:chart>
  <c:spPr>
    <a:ln>
      <a:noFill/>
    </a:ln>
    <a:effectLst>
      <a:outerShdw blurRad="50800" dist="38100" dir="5400000" algn="t" rotWithShape="0">
        <a:prstClr val="black">
          <a:alpha val="40000"/>
        </a:prstClr>
      </a:outerShdw>
    </a:effectLst>
  </c:sp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MX"/>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a:pPr>
            <a:r>
              <a:rPr lang="es-MX" sz="1400"/>
              <a:t>Usuarios de teléfonos celulares por cada 100 habitantes</a:t>
            </a:r>
          </a:p>
        </c:rich>
      </c:tx>
      <c:layout/>
      <c:overlay val="0"/>
    </c:title>
    <c:autoTitleDeleted val="0"/>
    <c:plotArea>
      <c:layout>
        <c:manualLayout>
          <c:layoutTarget val="inner"/>
          <c:xMode val="edge"/>
          <c:yMode val="edge"/>
          <c:x val="3.0555555555555555E-2"/>
          <c:y val="0.15476851851851853"/>
          <c:w val="0.93888888888888888"/>
          <c:h val="0.50703617677131918"/>
        </c:manualLayout>
      </c:layout>
      <c:lineChart>
        <c:grouping val="standard"/>
        <c:varyColors val="0"/>
        <c:ser>
          <c:idx val="0"/>
          <c:order val="0"/>
          <c:tx>
            <c:strRef>
              <c:f>Tablas!$C$190</c:f>
              <c:strCache>
                <c:ptCount val="1"/>
                <c:pt idx="0">
                  <c:v>Usuarios de teléfonos celulares por cada 100 habitantes</c:v>
                </c:pt>
              </c:strCache>
            </c:strRef>
          </c:tx>
          <c:spPr>
            <a:ln w="34925"/>
            <a:effectLst>
              <a:outerShdw blurRad="50800" dist="50800" dir="5400000" algn="ctr" rotWithShape="0">
                <a:srgbClr val="000000">
                  <a:alpha val="18000"/>
                </a:srgbClr>
              </a:outerShdw>
            </a:effectLst>
          </c:spPr>
          <c:marker>
            <c:symbol val="diamond"/>
            <c:size val="9"/>
            <c:spPr>
              <a:effectLst>
                <a:outerShdw blurRad="50800" dist="50800" dir="5400000" algn="ctr" rotWithShape="0">
                  <a:srgbClr val="000000">
                    <a:alpha val="18000"/>
                  </a:srgbClr>
                </a:outerShdw>
              </a:effectLst>
            </c:spPr>
          </c:marker>
          <c:dLbls>
            <c:dLbl>
              <c:idx val="3"/>
              <c:layout>
                <c:manualLayout>
                  <c:x val="-1.9375109361329731E-2"/>
                  <c:y val="5.1042578011081946E-3"/>
                </c:manualLayout>
              </c:layout>
              <c:dLblPos val="r"/>
              <c:showLegendKey val="0"/>
              <c:showVal val="1"/>
              <c:showCatName val="0"/>
              <c:showSerName val="0"/>
              <c:showPercent val="0"/>
              <c:showBubbleSize val="0"/>
            </c:dLbl>
            <c:txPr>
              <a:bodyPr/>
              <a:lstStyle/>
              <a:p>
                <a:pPr>
                  <a:defRPr b="1"/>
                </a:pPr>
                <a:endParaRPr lang="es-MX"/>
              </a:p>
            </c:txPr>
            <c:dLblPos val="t"/>
            <c:showLegendKey val="0"/>
            <c:showVal val="1"/>
            <c:showCatName val="0"/>
            <c:showSerName val="0"/>
            <c:showPercent val="0"/>
            <c:showBubbleSize val="0"/>
            <c:showLeaderLines val="0"/>
          </c:dLbls>
          <c:cat>
            <c:strRef>
              <c:f>Tablas!$D$189:$G$189</c:f>
              <c:strCache>
                <c:ptCount val="4"/>
                <c:pt idx="0">
                  <c:v>1990</c:v>
                </c:pt>
                <c:pt idx="1">
                  <c:v>2002</c:v>
                </c:pt>
                <c:pt idx="2">
                  <c:v>2005</c:v>
                </c:pt>
                <c:pt idx="3">
                  <c:v>2010</c:v>
                </c:pt>
              </c:strCache>
            </c:strRef>
          </c:cat>
          <c:val>
            <c:numRef>
              <c:f>Tablas!$D$190:$G$190</c:f>
              <c:numCache>
                <c:formatCode>0.00</c:formatCode>
                <c:ptCount val="4"/>
                <c:pt idx="1">
                  <c:v>2.3971132970099149</c:v>
                </c:pt>
                <c:pt idx="2">
                  <c:v>18.744381757597179</c:v>
                </c:pt>
                <c:pt idx="3">
                  <c:v>49.2</c:v>
                </c:pt>
              </c:numCache>
            </c:numRef>
          </c:val>
          <c:smooth val="0"/>
        </c:ser>
        <c:ser>
          <c:idx val="1"/>
          <c:order val="1"/>
          <c:tx>
            <c:strRef>
              <c:f>Tablas!$C$191</c:f>
              <c:strCache>
                <c:ptCount val="1"/>
                <c:pt idx="0">
                  <c:v>Meta 2015</c:v>
                </c:pt>
              </c:strCache>
            </c:strRef>
          </c:tx>
          <c:spPr>
            <a:ln>
              <a:prstDash val="dash"/>
            </a:ln>
          </c:spPr>
          <c:marker>
            <c:symbol val="none"/>
          </c:marker>
          <c:cat>
            <c:strRef>
              <c:f>Tablas!$D$189:$G$189</c:f>
              <c:strCache>
                <c:ptCount val="4"/>
                <c:pt idx="0">
                  <c:v>1990</c:v>
                </c:pt>
                <c:pt idx="1">
                  <c:v>2002</c:v>
                </c:pt>
                <c:pt idx="2">
                  <c:v>2005</c:v>
                </c:pt>
                <c:pt idx="3">
                  <c:v>2010</c:v>
                </c:pt>
              </c:strCache>
            </c:strRef>
          </c:cat>
          <c:val>
            <c:numRef>
              <c:f>Tablas!$D$191:$G$191</c:f>
              <c:numCache>
                <c:formatCode>0.00</c:formatCode>
                <c:ptCount val="4"/>
                <c:pt idx="0">
                  <c:v>50.2</c:v>
                </c:pt>
                <c:pt idx="1">
                  <c:v>50.2</c:v>
                </c:pt>
                <c:pt idx="2">
                  <c:v>50.2</c:v>
                </c:pt>
                <c:pt idx="3">
                  <c:v>50.2</c:v>
                </c:pt>
              </c:numCache>
            </c:numRef>
          </c:val>
          <c:smooth val="0"/>
        </c:ser>
        <c:ser>
          <c:idx val="2"/>
          <c:order val="2"/>
          <c:tx>
            <c:strRef>
              <c:f>Tablas!$C$192</c:f>
              <c:strCache>
                <c:ptCount val="1"/>
                <c:pt idx="0">
                  <c:v>Alcance 2012</c:v>
                </c:pt>
              </c:strCache>
            </c:strRef>
          </c:tx>
          <c:spPr>
            <a:ln>
              <a:prstDash val="lgDash"/>
            </a:ln>
          </c:spPr>
          <c:marker>
            <c:symbol val="none"/>
          </c:marker>
          <c:cat>
            <c:strRef>
              <c:f>Tablas!$D$189:$G$189</c:f>
              <c:strCache>
                <c:ptCount val="4"/>
                <c:pt idx="0">
                  <c:v>1990</c:v>
                </c:pt>
                <c:pt idx="1">
                  <c:v>2002</c:v>
                </c:pt>
                <c:pt idx="2">
                  <c:v>2005</c:v>
                </c:pt>
                <c:pt idx="3">
                  <c:v>2010</c:v>
                </c:pt>
              </c:strCache>
            </c:strRef>
          </c:cat>
          <c:val>
            <c:numRef>
              <c:f>Tablas!$D$192:$G$192</c:f>
              <c:numCache>
                <c:formatCode>0.00</c:formatCode>
                <c:ptCount val="4"/>
                <c:pt idx="0">
                  <c:v>60.032000680793459</c:v>
                </c:pt>
                <c:pt idx="1">
                  <c:v>60.032000680793459</c:v>
                </c:pt>
                <c:pt idx="2">
                  <c:v>60.032000680793459</c:v>
                </c:pt>
                <c:pt idx="3">
                  <c:v>60.032000680793459</c:v>
                </c:pt>
              </c:numCache>
            </c:numRef>
          </c:val>
          <c:smooth val="0"/>
        </c:ser>
        <c:dLbls>
          <c:showLegendKey val="0"/>
          <c:showVal val="0"/>
          <c:showCatName val="0"/>
          <c:showSerName val="0"/>
          <c:showPercent val="0"/>
          <c:showBubbleSize val="0"/>
        </c:dLbls>
        <c:marker val="1"/>
        <c:smooth val="0"/>
        <c:axId val="113596288"/>
        <c:axId val="113597824"/>
      </c:lineChart>
      <c:catAx>
        <c:axId val="113596288"/>
        <c:scaling>
          <c:orientation val="minMax"/>
        </c:scaling>
        <c:delete val="0"/>
        <c:axPos val="b"/>
        <c:numFmt formatCode="General" sourceLinked="1"/>
        <c:majorTickMark val="out"/>
        <c:minorTickMark val="none"/>
        <c:tickLblPos val="nextTo"/>
        <c:crossAx val="113597824"/>
        <c:crosses val="autoZero"/>
        <c:auto val="1"/>
        <c:lblAlgn val="ctr"/>
        <c:lblOffset val="100"/>
        <c:noMultiLvlLbl val="0"/>
      </c:catAx>
      <c:valAx>
        <c:axId val="113597824"/>
        <c:scaling>
          <c:orientation val="minMax"/>
        </c:scaling>
        <c:delete val="1"/>
        <c:axPos val="l"/>
        <c:numFmt formatCode="0.00" sourceLinked="1"/>
        <c:majorTickMark val="out"/>
        <c:minorTickMark val="none"/>
        <c:tickLblPos val="nextTo"/>
        <c:crossAx val="113596288"/>
        <c:crosses val="autoZero"/>
        <c:crossBetween val="between"/>
      </c:valAx>
      <c:spPr>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noFill/>
          <a:prstDash val="solid"/>
        </a:ln>
        <a:effectLst>
          <a:outerShdw blurRad="40000" dist="20000" dir="5400000" rotWithShape="0">
            <a:srgbClr val="000000">
              <a:alpha val="38000"/>
            </a:srgbClr>
          </a:outerShdw>
        </a:effectLst>
      </c:spPr>
    </c:plotArea>
    <c:legend>
      <c:legendPos val="b"/>
      <c:layout>
        <c:manualLayout>
          <c:xMode val="edge"/>
          <c:yMode val="edge"/>
          <c:x val="0.18958223972003499"/>
          <c:y val="0.78048248876301884"/>
          <c:w val="0.62361329833770773"/>
          <c:h val="0.19173975961239709"/>
        </c:manualLayout>
      </c:layout>
      <c:overlay val="0"/>
      <c:txPr>
        <a:bodyPr/>
        <a:lstStyle/>
        <a:p>
          <a:pPr>
            <a:defRPr sz="1050"/>
          </a:pPr>
          <a:endParaRPr lang="es-MX"/>
        </a:p>
      </c:txPr>
    </c:legend>
    <c:plotVisOnly val="1"/>
    <c:dispBlanksAs val="gap"/>
    <c:showDLblsOverMax val="0"/>
  </c:chart>
  <c:spPr>
    <a:ln>
      <a:noFill/>
    </a:ln>
    <a:effectLst>
      <a:outerShdw blurRad="50800" dist="38100" dir="5400000" algn="t" rotWithShape="0">
        <a:prstClr val="black">
          <a:alpha val="40000"/>
        </a:prstClr>
      </a:outerShdw>
    </a:effectLst>
  </c:sp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67050" cy="455613"/>
          </a:xfrm>
          <a:prstGeom prst="rect">
            <a:avLst/>
          </a:prstGeom>
        </p:spPr>
        <p:txBody>
          <a:bodyPr vert="horz" lIns="91440" tIns="45720" rIns="91440" bIns="45720" rtlCol="0"/>
          <a:lstStyle>
            <a:lvl1pPr algn="l">
              <a:defRPr sz="1200">
                <a:cs typeface="+mn-cs"/>
              </a:defRPr>
            </a:lvl1pPr>
          </a:lstStyle>
          <a:p>
            <a:pPr>
              <a:defRPr/>
            </a:pPr>
            <a:endParaRPr lang="es-ES"/>
          </a:p>
        </p:txBody>
      </p:sp>
      <p:sp>
        <p:nvSpPr>
          <p:cNvPr id="3" name="2 Marcador de fecha"/>
          <p:cNvSpPr>
            <a:spLocks noGrp="1"/>
          </p:cNvSpPr>
          <p:nvPr>
            <p:ph type="dt" sz="quarter" idx="1"/>
          </p:nvPr>
        </p:nvSpPr>
        <p:spPr>
          <a:xfrm>
            <a:off x="4008438" y="0"/>
            <a:ext cx="3067050" cy="455613"/>
          </a:xfrm>
          <a:prstGeom prst="rect">
            <a:avLst/>
          </a:prstGeom>
        </p:spPr>
        <p:txBody>
          <a:bodyPr vert="horz" lIns="91440" tIns="45720" rIns="91440" bIns="45720" rtlCol="0"/>
          <a:lstStyle>
            <a:lvl1pPr algn="r">
              <a:defRPr sz="1200">
                <a:cs typeface="+mn-cs"/>
              </a:defRPr>
            </a:lvl1pPr>
          </a:lstStyle>
          <a:p>
            <a:pPr>
              <a:defRPr/>
            </a:pPr>
            <a:fld id="{F28A45E2-5E37-4E1A-BB0E-9604CEF81B54}" type="datetimeFigureOut">
              <a:rPr lang="es-ES"/>
              <a:pPr>
                <a:defRPr/>
              </a:pPr>
              <a:t>21/05/2012</a:t>
            </a:fld>
            <a:endParaRPr lang="es-ES"/>
          </a:p>
        </p:txBody>
      </p:sp>
      <p:sp>
        <p:nvSpPr>
          <p:cNvPr id="4" name="3 Marcador de pie de página"/>
          <p:cNvSpPr>
            <a:spLocks noGrp="1"/>
          </p:cNvSpPr>
          <p:nvPr>
            <p:ph type="ftr" sz="quarter" idx="2"/>
          </p:nvPr>
        </p:nvSpPr>
        <p:spPr>
          <a:xfrm>
            <a:off x="0" y="8643938"/>
            <a:ext cx="3067050" cy="455612"/>
          </a:xfrm>
          <a:prstGeom prst="rect">
            <a:avLst/>
          </a:prstGeom>
        </p:spPr>
        <p:txBody>
          <a:bodyPr vert="horz" lIns="91440" tIns="45720" rIns="91440" bIns="45720" rtlCol="0" anchor="b"/>
          <a:lstStyle>
            <a:lvl1pPr algn="l">
              <a:defRPr sz="1200">
                <a:cs typeface="+mn-cs"/>
              </a:defRPr>
            </a:lvl1pPr>
          </a:lstStyle>
          <a:p>
            <a:pPr>
              <a:defRPr/>
            </a:pPr>
            <a:endParaRPr lang="es-ES"/>
          </a:p>
        </p:txBody>
      </p:sp>
      <p:sp>
        <p:nvSpPr>
          <p:cNvPr id="5" name="4 Marcador de número de diapositiva"/>
          <p:cNvSpPr>
            <a:spLocks noGrp="1"/>
          </p:cNvSpPr>
          <p:nvPr>
            <p:ph type="sldNum" sz="quarter" idx="3"/>
          </p:nvPr>
        </p:nvSpPr>
        <p:spPr>
          <a:xfrm>
            <a:off x="4008438" y="8643938"/>
            <a:ext cx="3067050" cy="455612"/>
          </a:xfrm>
          <a:prstGeom prst="rect">
            <a:avLst/>
          </a:prstGeom>
        </p:spPr>
        <p:txBody>
          <a:bodyPr vert="horz" lIns="91440" tIns="45720" rIns="91440" bIns="45720" rtlCol="0" anchor="b"/>
          <a:lstStyle>
            <a:lvl1pPr algn="r">
              <a:defRPr sz="1200">
                <a:cs typeface="+mn-cs"/>
              </a:defRPr>
            </a:lvl1pPr>
          </a:lstStyle>
          <a:p>
            <a:pPr>
              <a:defRPr/>
            </a:pPr>
            <a:fld id="{78B84C80-EEA9-49CB-A7D6-DCBF9C289853}" type="slidenum">
              <a:rPr lang="es-ES"/>
              <a:pPr>
                <a:defRPr/>
              </a:pPr>
              <a:t>‹Nº›</a:t>
            </a:fld>
            <a:endParaRPr lang="es-ES"/>
          </a:p>
        </p:txBody>
      </p:sp>
    </p:spTree>
    <p:extLst>
      <p:ext uri="{BB962C8B-B14F-4D97-AF65-F5344CB8AC3E}">
        <p14:creationId xmlns:p14="http://schemas.microsoft.com/office/powerpoint/2010/main" val="22143955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67050" cy="455613"/>
          </a:xfrm>
          <a:prstGeom prst="rect">
            <a:avLst/>
          </a:prstGeom>
        </p:spPr>
        <p:txBody>
          <a:bodyPr vert="horz" lIns="93817" tIns="46909" rIns="93817" bIns="46909" rtlCol="0"/>
          <a:lstStyle>
            <a:lvl1pPr algn="l" fontAlgn="auto">
              <a:spcBef>
                <a:spcPts val="0"/>
              </a:spcBef>
              <a:spcAft>
                <a:spcPts val="0"/>
              </a:spcAft>
              <a:defRPr sz="1200">
                <a:latin typeface="+mn-lt"/>
                <a:cs typeface="+mn-cs"/>
              </a:defRPr>
            </a:lvl1pPr>
          </a:lstStyle>
          <a:p>
            <a:pPr>
              <a:defRPr/>
            </a:pPr>
            <a:endParaRPr lang="es-MX"/>
          </a:p>
        </p:txBody>
      </p:sp>
      <p:sp>
        <p:nvSpPr>
          <p:cNvPr id="3" name="2 Marcador de fecha"/>
          <p:cNvSpPr>
            <a:spLocks noGrp="1"/>
          </p:cNvSpPr>
          <p:nvPr>
            <p:ph type="dt" idx="1"/>
          </p:nvPr>
        </p:nvSpPr>
        <p:spPr>
          <a:xfrm>
            <a:off x="4008438" y="0"/>
            <a:ext cx="3067050" cy="455613"/>
          </a:xfrm>
          <a:prstGeom prst="rect">
            <a:avLst/>
          </a:prstGeom>
        </p:spPr>
        <p:txBody>
          <a:bodyPr vert="horz" lIns="93817" tIns="46909" rIns="93817" bIns="46909" rtlCol="0"/>
          <a:lstStyle>
            <a:lvl1pPr algn="r" fontAlgn="auto">
              <a:spcBef>
                <a:spcPts val="0"/>
              </a:spcBef>
              <a:spcAft>
                <a:spcPts val="0"/>
              </a:spcAft>
              <a:defRPr sz="1200">
                <a:latin typeface="+mn-lt"/>
                <a:cs typeface="+mn-cs"/>
              </a:defRPr>
            </a:lvl1pPr>
          </a:lstStyle>
          <a:p>
            <a:pPr>
              <a:defRPr/>
            </a:pPr>
            <a:fld id="{5FB4B3B6-314E-4B5A-972B-49F55D41A936}" type="datetimeFigureOut">
              <a:rPr lang="es-MX"/>
              <a:pPr>
                <a:defRPr/>
              </a:pPr>
              <a:t>21/05/2012</a:t>
            </a:fld>
            <a:endParaRPr lang="es-MX"/>
          </a:p>
        </p:txBody>
      </p:sp>
      <p:sp>
        <p:nvSpPr>
          <p:cNvPr id="4" name="3 Marcador de imagen de diapositiva"/>
          <p:cNvSpPr>
            <a:spLocks noGrp="1" noRot="1" noChangeAspect="1"/>
          </p:cNvSpPr>
          <p:nvPr>
            <p:ph type="sldImg" idx="2"/>
          </p:nvPr>
        </p:nvSpPr>
        <p:spPr>
          <a:xfrm>
            <a:off x="1262063" y="681038"/>
            <a:ext cx="4552950" cy="3414712"/>
          </a:xfrm>
          <a:prstGeom prst="rect">
            <a:avLst/>
          </a:prstGeom>
          <a:noFill/>
          <a:ln w="12700">
            <a:solidFill>
              <a:prstClr val="black"/>
            </a:solidFill>
          </a:ln>
        </p:spPr>
        <p:txBody>
          <a:bodyPr vert="horz" lIns="93817" tIns="46909" rIns="93817" bIns="46909" rtlCol="0" anchor="ctr"/>
          <a:lstStyle/>
          <a:p>
            <a:pPr lvl="0"/>
            <a:endParaRPr lang="es-MX" noProof="0"/>
          </a:p>
        </p:txBody>
      </p:sp>
      <p:sp>
        <p:nvSpPr>
          <p:cNvPr id="5" name="4 Marcador de notas"/>
          <p:cNvSpPr>
            <a:spLocks noGrp="1"/>
          </p:cNvSpPr>
          <p:nvPr>
            <p:ph type="body" sz="quarter" idx="3"/>
          </p:nvPr>
        </p:nvSpPr>
        <p:spPr>
          <a:xfrm>
            <a:off x="706438" y="4324350"/>
            <a:ext cx="5664200" cy="4094163"/>
          </a:xfrm>
          <a:prstGeom prst="rect">
            <a:avLst/>
          </a:prstGeom>
        </p:spPr>
        <p:txBody>
          <a:bodyPr vert="horz" lIns="93817" tIns="46909" rIns="93817" bIns="46909" rtlCol="0">
            <a:normAutofit/>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s-MX" noProof="0"/>
          </a:p>
        </p:txBody>
      </p:sp>
      <p:sp>
        <p:nvSpPr>
          <p:cNvPr id="6" name="5 Marcador de pie de página"/>
          <p:cNvSpPr>
            <a:spLocks noGrp="1"/>
          </p:cNvSpPr>
          <p:nvPr>
            <p:ph type="ftr" sz="quarter" idx="4"/>
          </p:nvPr>
        </p:nvSpPr>
        <p:spPr>
          <a:xfrm>
            <a:off x="0" y="8643938"/>
            <a:ext cx="3067050" cy="455612"/>
          </a:xfrm>
          <a:prstGeom prst="rect">
            <a:avLst/>
          </a:prstGeom>
        </p:spPr>
        <p:txBody>
          <a:bodyPr vert="horz" lIns="93817" tIns="46909" rIns="93817" bIns="46909" rtlCol="0" anchor="b"/>
          <a:lstStyle>
            <a:lvl1pPr algn="l" fontAlgn="auto">
              <a:spcBef>
                <a:spcPts val="0"/>
              </a:spcBef>
              <a:spcAft>
                <a:spcPts val="0"/>
              </a:spcAft>
              <a:defRPr sz="1200">
                <a:latin typeface="+mn-lt"/>
                <a:cs typeface="+mn-cs"/>
              </a:defRPr>
            </a:lvl1pPr>
          </a:lstStyle>
          <a:p>
            <a:pPr>
              <a:defRPr/>
            </a:pPr>
            <a:endParaRPr lang="es-MX"/>
          </a:p>
        </p:txBody>
      </p:sp>
      <p:sp>
        <p:nvSpPr>
          <p:cNvPr id="7" name="6 Marcador de número de diapositiva"/>
          <p:cNvSpPr>
            <a:spLocks noGrp="1"/>
          </p:cNvSpPr>
          <p:nvPr>
            <p:ph type="sldNum" sz="quarter" idx="5"/>
          </p:nvPr>
        </p:nvSpPr>
        <p:spPr>
          <a:xfrm>
            <a:off x="4008438" y="8643938"/>
            <a:ext cx="3067050" cy="455612"/>
          </a:xfrm>
          <a:prstGeom prst="rect">
            <a:avLst/>
          </a:prstGeom>
        </p:spPr>
        <p:txBody>
          <a:bodyPr vert="horz" lIns="93817" tIns="46909" rIns="93817" bIns="46909" rtlCol="0" anchor="b"/>
          <a:lstStyle>
            <a:lvl1pPr algn="r" fontAlgn="auto">
              <a:spcBef>
                <a:spcPts val="0"/>
              </a:spcBef>
              <a:spcAft>
                <a:spcPts val="0"/>
              </a:spcAft>
              <a:defRPr sz="1200">
                <a:latin typeface="+mn-lt"/>
                <a:cs typeface="+mn-cs"/>
              </a:defRPr>
            </a:lvl1pPr>
          </a:lstStyle>
          <a:p>
            <a:pPr>
              <a:defRPr/>
            </a:pPr>
            <a:fld id="{0D31A6DD-A53E-47A2-97A6-7A8808216342}" type="slidenum">
              <a:rPr lang="es-MX"/>
              <a:pPr>
                <a:defRPr/>
              </a:pPr>
              <a:t>‹Nº›</a:t>
            </a:fld>
            <a:endParaRPr lang="es-MX"/>
          </a:p>
        </p:txBody>
      </p:sp>
    </p:spTree>
    <p:extLst>
      <p:ext uri="{BB962C8B-B14F-4D97-AF65-F5344CB8AC3E}">
        <p14:creationId xmlns:p14="http://schemas.microsoft.com/office/powerpoint/2010/main" val="372457280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s-MX" sz="1200" b="0" i="0" u="none" strike="noStrike" kern="0" cap="none" spc="0" normalizeH="0" baseline="0" noProof="0" dirty="0" smtClean="0">
                <a:ln>
                  <a:noFill/>
                </a:ln>
                <a:solidFill>
                  <a:sysClr val="windowText" lastClr="000000"/>
                </a:solidFill>
                <a:effectLst/>
                <a:uLnTx/>
                <a:uFillTx/>
                <a:latin typeface="+mn-lt"/>
                <a:ea typeface="+mn-ea"/>
                <a:cs typeface="+mn-cs"/>
              </a:rPr>
              <a:t>Luego de haber concluido el desarrollo de la Línea Basal de los ODM para Chiapas, nace la necesidad de llevar los indicadores a una escala municipal.</a:t>
            </a:r>
          </a:p>
          <a:p>
            <a:endParaRPr lang="es-MX" dirty="0" smtClean="0"/>
          </a:p>
          <a:p>
            <a:pPr marL="0" marR="0" lvl="0" indent="0" algn="just" defTabSz="914400" eaLnBrk="1" fontAlgn="auto" latinLnBrk="0" hangingPunct="1">
              <a:lnSpc>
                <a:spcPct val="100000"/>
              </a:lnSpc>
              <a:spcBef>
                <a:spcPts val="0"/>
              </a:spcBef>
              <a:spcAft>
                <a:spcPts val="0"/>
              </a:spcAft>
              <a:buClrTx/>
              <a:buSzTx/>
              <a:buFontTx/>
              <a:buNone/>
              <a:tabLst/>
              <a:defRPr/>
            </a:pPr>
            <a:r>
              <a:rPr kumimoji="0" lang="es-MX" sz="1200" b="0" i="0" u="none" strike="noStrike" kern="0" cap="none" spc="0" normalizeH="0" baseline="0" noProof="0" dirty="0" smtClean="0">
                <a:ln>
                  <a:noFill/>
                </a:ln>
                <a:solidFill>
                  <a:sysClr val="windowText" lastClr="000000"/>
                </a:solidFill>
                <a:effectLst/>
                <a:uLnTx/>
                <a:uFillTx/>
                <a:latin typeface="+mn-lt"/>
                <a:ea typeface="+mn-ea"/>
                <a:cs typeface="+mn-cs"/>
              </a:rPr>
              <a:t>Durante todo este proceso se contó con el acompañamiento puntual del Programa de las Naciones Unidas para el Desarrollo (PNUD), quien brindo asesoría y apoyo técnico para que la Línea Basal contara con el suficiente sustento metodológico que demanda la magnitud del proyecto.</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s-MX" sz="1100" b="0" i="0" u="none" strike="noStrike" kern="0" cap="none" spc="0" normalizeH="0" baseline="0" noProof="0" dirty="0" smtClean="0">
              <a:ln>
                <a:noFill/>
              </a:ln>
              <a:solidFill>
                <a:schemeClr val="bg1"/>
              </a:solidFill>
              <a:effectLst/>
              <a:uLnTx/>
              <a:uFillTx/>
              <a:latin typeface="+mn-lt"/>
              <a:ea typeface="+mn-ea"/>
              <a:cs typeface="+mn-cs"/>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s-MX" sz="1200" b="0" i="0" u="none" strike="noStrike" kern="0" cap="none" spc="0" normalizeH="0" baseline="0" noProof="0" dirty="0" smtClean="0">
                <a:ln>
                  <a:noFill/>
                </a:ln>
                <a:solidFill>
                  <a:sysClr val="windowText" lastClr="000000"/>
                </a:solidFill>
                <a:effectLst/>
                <a:uLnTx/>
                <a:uFillTx/>
                <a:latin typeface="+mn-lt"/>
                <a:ea typeface="+mn-ea"/>
                <a:cs typeface="+mn-cs"/>
              </a:rPr>
              <a:t>Cabe mencionar que con el fin de focalizar aun más las acciones de gobierno se esta trabajando con la información disponible por localidad, en la construcción de una línea basal de los ODM a nivel localidad.</a:t>
            </a:r>
            <a:endParaRPr lang="es-MX" dirty="0"/>
          </a:p>
        </p:txBody>
      </p:sp>
      <p:sp>
        <p:nvSpPr>
          <p:cNvPr id="4" name="3 Marcador de número de diapositiva"/>
          <p:cNvSpPr>
            <a:spLocks noGrp="1"/>
          </p:cNvSpPr>
          <p:nvPr>
            <p:ph type="sldNum" sz="quarter" idx="10"/>
          </p:nvPr>
        </p:nvSpPr>
        <p:spPr/>
        <p:txBody>
          <a:bodyPr/>
          <a:lstStyle/>
          <a:p>
            <a:pPr>
              <a:defRPr/>
            </a:pPr>
            <a:fld id="{0D31A6DD-A53E-47A2-97A6-7A8808216342}" type="slidenum">
              <a:rPr lang="es-MX" smtClean="0"/>
              <a:pPr>
                <a:defRPr/>
              </a:pPr>
              <a:t>4</a:t>
            </a:fld>
            <a:endParaRPr lang="es-MX"/>
          </a:p>
        </p:txBody>
      </p:sp>
    </p:spTree>
    <p:extLst>
      <p:ext uri="{BB962C8B-B14F-4D97-AF65-F5344CB8AC3E}">
        <p14:creationId xmlns:p14="http://schemas.microsoft.com/office/powerpoint/2010/main" val="1869119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92500"/>
          </a:bodyPr>
          <a:lstStyle/>
          <a:p>
            <a:endParaRPr lang="es-MX" dirty="0"/>
          </a:p>
        </p:txBody>
      </p:sp>
      <p:sp>
        <p:nvSpPr>
          <p:cNvPr id="4" name="3 Marcador de número de diapositiva"/>
          <p:cNvSpPr>
            <a:spLocks noGrp="1"/>
          </p:cNvSpPr>
          <p:nvPr>
            <p:ph type="sldNum" sz="quarter" idx="10"/>
          </p:nvPr>
        </p:nvSpPr>
        <p:spPr/>
        <p:txBody>
          <a:bodyPr/>
          <a:lstStyle/>
          <a:p>
            <a:pPr>
              <a:defRPr/>
            </a:pPr>
            <a:fld id="{0D31A6DD-A53E-47A2-97A6-7A8808216342}" type="slidenum">
              <a:rPr lang="es-MX" smtClean="0"/>
              <a:pPr>
                <a:defRPr/>
              </a:pPr>
              <a:t>6</a:t>
            </a:fld>
            <a:endParaRPr lang="es-MX"/>
          </a:p>
        </p:txBody>
      </p:sp>
    </p:spTree>
    <p:extLst>
      <p:ext uri="{BB962C8B-B14F-4D97-AF65-F5344CB8AC3E}">
        <p14:creationId xmlns:p14="http://schemas.microsoft.com/office/powerpoint/2010/main" val="16001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chemeClr val="bg1"/>
          </a:solidFill>
          <a:ln>
            <a:solidFill>
              <a:srgbClr val="D9D9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rgbClr val="FA8C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2CD9E5F0-D608-4AF7-85C6-898322517DE2}" type="datetimeFigureOut">
              <a:rPr lang="es-MX" smtClean="0"/>
              <a:t>21/05/2012</a:t>
            </a:fld>
            <a:endParaRPr lang="es-MX"/>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s-MX"/>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AF05E8B1-D2B2-4DA5-AAA4-C6D98EC25F31}" type="slidenum">
              <a:rPr lang="es-MX" smtClean="0"/>
              <a:t>‹Nº›</a:t>
            </a:fld>
            <a:endParaRPr lang="es-MX"/>
          </a:p>
        </p:txBody>
      </p:sp>
      <p:sp>
        <p:nvSpPr>
          <p:cNvPr id="89" name="Rectangle 88"/>
          <p:cNvSpPr/>
          <p:nvPr/>
        </p:nvSpPr>
        <p:spPr>
          <a:xfrm>
            <a:off x="4650889" y="6088284"/>
            <a:ext cx="3505200" cy="81740"/>
          </a:xfrm>
          <a:prstGeom prst="rect">
            <a:avLst/>
          </a:prstGeom>
          <a:solidFill>
            <a:srgbClr val="FA8C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pPr>
              <a:defRPr/>
            </a:pPr>
            <a:endParaRPr lang="es-MX"/>
          </a:p>
        </p:txBody>
      </p:sp>
      <p:sp>
        <p:nvSpPr>
          <p:cNvPr id="5" name="Footer Placeholder 4"/>
          <p:cNvSpPr>
            <a:spLocks noGrp="1"/>
          </p:cNvSpPr>
          <p:nvPr>
            <p:ph type="ftr" sz="quarter" idx="11"/>
          </p:nvPr>
        </p:nvSpPr>
        <p:spPr/>
        <p:txBody>
          <a:bodyPr/>
          <a:lstStyle/>
          <a:p>
            <a:pPr>
              <a:defRPr/>
            </a:pPr>
            <a:endParaRPr lang="es-MX"/>
          </a:p>
        </p:txBody>
      </p:sp>
      <p:sp>
        <p:nvSpPr>
          <p:cNvPr id="6" name="Slide Number Placeholder 5"/>
          <p:cNvSpPr>
            <a:spLocks noGrp="1"/>
          </p:cNvSpPr>
          <p:nvPr>
            <p:ph type="sldNum" sz="quarter" idx="12"/>
          </p:nvPr>
        </p:nvSpPr>
        <p:spPr/>
        <p:txBody>
          <a:bodyPr/>
          <a:lstStyle/>
          <a:p>
            <a:pPr>
              <a:defRPr/>
            </a:pPr>
            <a:fld id="{250D3C3A-40DE-4D16-B4EF-90F97182B6A0}" type="slidenum">
              <a:rPr lang="es-MX" smtClean="0"/>
              <a:pPr>
                <a:defRPr/>
              </a:pPr>
              <a:t>‹Nº›</a:t>
            </a:fld>
            <a:endParaRPr lang="es-MX"/>
          </a:p>
        </p:txBody>
      </p:sp>
      <p:pic>
        <p:nvPicPr>
          <p:cNvPr id="7" name="Picture 2" descr="Y:\Informacion\Proyectos\Proyectos 2012\Diseño\Iconos y Logos\CEIEG-2010(Positiv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9552" y="6165304"/>
            <a:ext cx="1054321" cy="2880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pPr>
              <a:defRPr/>
            </a:pPr>
            <a:endParaRPr lang="es-MX"/>
          </a:p>
        </p:txBody>
      </p:sp>
      <p:sp>
        <p:nvSpPr>
          <p:cNvPr id="5" name="Footer Placeholder 4"/>
          <p:cNvSpPr>
            <a:spLocks noGrp="1"/>
          </p:cNvSpPr>
          <p:nvPr>
            <p:ph type="ftr" sz="quarter" idx="11"/>
          </p:nvPr>
        </p:nvSpPr>
        <p:spPr/>
        <p:txBody>
          <a:bodyPr/>
          <a:lstStyle/>
          <a:p>
            <a:pPr>
              <a:defRPr/>
            </a:pPr>
            <a:endParaRPr lang="es-MX"/>
          </a:p>
        </p:txBody>
      </p:sp>
      <p:sp>
        <p:nvSpPr>
          <p:cNvPr id="6" name="Slide Number Placeholder 5"/>
          <p:cNvSpPr>
            <a:spLocks noGrp="1"/>
          </p:cNvSpPr>
          <p:nvPr>
            <p:ph type="sldNum" sz="quarter" idx="12"/>
          </p:nvPr>
        </p:nvSpPr>
        <p:spPr/>
        <p:txBody>
          <a:bodyPr/>
          <a:lstStyle/>
          <a:p>
            <a:pPr>
              <a:defRPr/>
            </a:pPr>
            <a:fld id="{2CE182B7-AD6C-4857-966A-ECCDEB60085D}" type="slidenum">
              <a:rPr lang="es-MX" smtClean="0"/>
              <a:pPr>
                <a:defRPr/>
              </a:pPr>
              <a:t>‹Nº›</a:t>
            </a:fld>
            <a:endParaRPr lang="es-MX"/>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ítulo y objetos">
    <p:spTree>
      <p:nvGrpSpPr>
        <p:cNvPr id="1" name=""/>
        <p:cNvGrpSpPr/>
        <p:nvPr/>
      </p:nvGrpSpPr>
      <p:grpSpPr>
        <a:xfrm>
          <a:off x="0" y="0"/>
          <a:ext cx="0" cy="0"/>
          <a:chOff x="0" y="0"/>
          <a:chExt cx="0" cy="0"/>
        </a:xfrm>
      </p:grpSpPr>
      <p:pic>
        <p:nvPicPr>
          <p:cNvPr id="2" name="Picture 2" descr="Y:\Informacion\Proyectos\Proyectos 2012\Diseño\Iconos y Logos\CEIEG-2010(Positiv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9552" y="6165304"/>
            <a:ext cx="1054321" cy="288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19027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ítulo y objetos">
    <p:spTree>
      <p:nvGrpSpPr>
        <p:cNvPr id="1" name=""/>
        <p:cNvGrpSpPr/>
        <p:nvPr/>
      </p:nvGrpSpPr>
      <p:grpSpPr>
        <a:xfrm>
          <a:off x="0" y="0"/>
          <a:ext cx="0" cy="0"/>
          <a:chOff x="0" y="0"/>
          <a:chExt cx="0" cy="0"/>
        </a:xfrm>
      </p:grpSpPr>
      <p:pic>
        <p:nvPicPr>
          <p:cNvPr id="2" name="Picture 2" descr="Y:\Informacion\Proyectos\Proyectos 2012\Diseño\Iconos y Logos\CEIEG-2010(Positiv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9552" y="6165304"/>
            <a:ext cx="1054321" cy="288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1902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os objetos">
    <p:spTree>
      <p:nvGrpSpPr>
        <p:cNvPr id="1" name=""/>
        <p:cNvGrpSpPr/>
        <p:nvPr/>
      </p:nvGrpSpPr>
      <p:grpSpPr>
        <a:xfrm>
          <a:off x="0" y="0"/>
          <a:ext cx="0" cy="0"/>
          <a:chOff x="0" y="0"/>
          <a:chExt cx="0" cy="0"/>
        </a:xfrm>
      </p:grpSpPr>
      <p:sp>
        <p:nvSpPr>
          <p:cNvPr id="3" name="2 Marcador de contenido"/>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MX" dirty="0"/>
          </a:p>
        </p:txBody>
      </p:sp>
      <p:sp>
        <p:nvSpPr>
          <p:cNvPr id="4" name="3 Marcador de contenido"/>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3 Marcador de fecha"/>
          <p:cNvSpPr>
            <a:spLocks noGrp="1"/>
          </p:cNvSpPr>
          <p:nvPr>
            <p:ph type="dt" sz="half" idx="10"/>
          </p:nvPr>
        </p:nvSpPr>
        <p:spPr>
          <a:xfrm>
            <a:off x="457200" y="6356350"/>
            <a:ext cx="2133600" cy="365125"/>
          </a:xfrm>
          <a:prstGeom prst="rect">
            <a:avLst/>
          </a:prstGeom>
        </p:spPr>
        <p:txBody>
          <a:bodyPr/>
          <a:lstStyle>
            <a:lvl1pPr>
              <a:defRPr>
                <a:solidFill>
                  <a:schemeClr val="bg1"/>
                </a:solidFill>
                <a:cs typeface="+mn-cs"/>
              </a:defRPr>
            </a:lvl1pPr>
          </a:lstStyle>
          <a:p>
            <a:pPr>
              <a:defRPr/>
            </a:pPr>
            <a:endParaRPr lang="es-MX"/>
          </a:p>
        </p:txBody>
      </p:sp>
      <p:sp>
        <p:nvSpPr>
          <p:cNvPr id="6" name="4 Marcador de pie de página"/>
          <p:cNvSpPr>
            <a:spLocks noGrp="1"/>
          </p:cNvSpPr>
          <p:nvPr>
            <p:ph type="ftr" sz="quarter" idx="11"/>
          </p:nvPr>
        </p:nvSpPr>
        <p:spPr>
          <a:xfrm>
            <a:off x="3124200" y="6356350"/>
            <a:ext cx="2895600" cy="365125"/>
          </a:xfrm>
          <a:prstGeom prst="rect">
            <a:avLst/>
          </a:prstGeom>
        </p:spPr>
        <p:txBody>
          <a:bodyPr/>
          <a:lstStyle>
            <a:lvl1pPr>
              <a:defRPr>
                <a:cs typeface="+mn-cs"/>
              </a:defRPr>
            </a:lvl1pPr>
          </a:lstStyle>
          <a:p>
            <a:pPr>
              <a:defRPr/>
            </a:pPr>
            <a:endParaRPr lang="es-MX"/>
          </a:p>
        </p:txBody>
      </p:sp>
      <p:sp>
        <p:nvSpPr>
          <p:cNvPr id="7" name="5 Marcador de número de diapositiva"/>
          <p:cNvSpPr>
            <a:spLocks noGrp="1"/>
          </p:cNvSpPr>
          <p:nvPr>
            <p:ph type="sldNum" sz="quarter" idx="12"/>
          </p:nvPr>
        </p:nvSpPr>
        <p:spPr>
          <a:xfrm>
            <a:off x="8286750" y="857250"/>
            <a:ext cx="857250" cy="365125"/>
          </a:xfrm>
          <a:prstGeom prst="rect">
            <a:avLst/>
          </a:prstGeom>
        </p:spPr>
        <p:txBody>
          <a:bodyPr/>
          <a:lstStyle>
            <a:lvl1pPr>
              <a:defRPr>
                <a:cs typeface="+mn-cs"/>
              </a:defRPr>
            </a:lvl1pPr>
          </a:lstStyle>
          <a:p>
            <a:pPr>
              <a:defRPr/>
            </a:pPr>
            <a:fld id="{C9E0459D-3139-4537-8789-C575B130C242}" type="slidenum">
              <a:rPr lang="es-MX"/>
              <a:pPr>
                <a:defRPr/>
              </a:pPr>
              <a:t>‹Nº›</a:t>
            </a:fld>
            <a:endParaRPr lang="es-MX"/>
          </a:p>
        </p:txBody>
      </p:sp>
    </p:spTree>
    <p:extLst>
      <p:ext uri="{BB962C8B-B14F-4D97-AF65-F5344CB8AC3E}">
        <p14:creationId xmlns:p14="http://schemas.microsoft.com/office/powerpoint/2010/main" val="245629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CD9E5F0-D608-4AF7-85C6-898322517DE2}" type="datetimeFigureOut">
              <a:rPr lang="es-MX" smtClean="0"/>
              <a:t>21/05/2012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AF05E8B1-D2B2-4DA5-AAA4-C6D98EC25F31}" type="slidenum">
              <a:rPr lang="es-MX" smtClean="0"/>
              <a:t>‹Nº›</a:t>
            </a:fld>
            <a:endParaRPr lang="es-MX"/>
          </a:p>
        </p:txBody>
      </p:sp>
      <p:pic>
        <p:nvPicPr>
          <p:cNvPr id="2050" name="Picture 2" descr="Y:\Informacion\Proyectos\Proyectos 2012\Diseño\Iconos y Logos\CEIEG-2010(Positiv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9552" y="6165304"/>
            <a:ext cx="1054321" cy="2880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pPr>
              <a:defRPr/>
            </a:pPr>
            <a:endParaRPr lang="es-MX"/>
          </a:p>
        </p:txBody>
      </p:sp>
      <p:sp>
        <p:nvSpPr>
          <p:cNvPr id="5" name="Footer Placeholder 4"/>
          <p:cNvSpPr>
            <a:spLocks noGrp="1"/>
          </p:cNvSpPr>
          <p:nvPr>
            <p:ph type="ftr" sz="quarter" idx="11"/>
          </p:nvPr>
        </p:nvSpPr>
        <p:spPr/>
        <p:txBody>
          <a:bodyPr/>
          <a:lstStyle/>
          <a:p>
            <a:pPr>
              <a:defRPr/>
            </a:pPr>
            <a:endParaRPr lang="es-MX"/>
          </a:p>
        </p:txBody>
      </p:sp>
      <p:sp>
        <p:nvSpPr>
          <p:cNvPr id="6" name="Slide Number Placeholder 5"/>
          <p:cNvSpPr>
            <a:spLocks noGrp="1"/>
          </p:cNvSpPr>
          <p:nvPr>
            <p:ph type="sldNum" sz="quarter" idx="12"/>
          </p:nvPr>
        </p:nvSpPr>
        <p:spPr/>
        <p:txBody>
          <a:bodyPr/>
          <a:lstStyle/>
          <a:p>
            <a:pPr>
              <a:defRPr/>
            </a:pPr>
            <a:fld id="{90CFEF32-B734-496A-96A0-10CC145F2D7D}" type="slidenum">
              <a:rPr lang="es-MX" smtClean="0"/>
              <a:pPr>
                <a:defRPr/>
              </a:pPr>
              <a:t>‹Nº›</a:t>
            </a:fld>
            <a:endParaRPr lang="es-MX"/>
          </a:p>
        </p:txBody>
      </p:sp>
      <p:pic>
        <p:nvPicPr>
          <p:cNvPr id="7" name="Picture 2" descr="Y:\Informacion\Proyectos\Proyectos 2012\Diseño\Iconos y Logos\CEIEG-2010(Positiv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9552" y="6165304"/>
            <a:ext cx="1054321" cy="2880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5" name="Date Placeholder 4"/>
          <p:cNvSpPr>
            <a:spLocks noGrp="1"/>
          </p:cNvSpPr>
          <p:nvPr>
            <p:ph type="dt" sz="half" idx="10"/>
          </p:nvPr>
        </p:nvSpPr>
        <p:spPr/>
        <p:txBody>
          <a:bodyPr/>
          <a:lstStyle/>
          <a:p>
            <a:fld id="{2CD9E5F0-D608-4AF7-85C6-898322517DE2}" type="datetimeFigureOut">
              <a:rPr lang="es-MX" smtClean="0"/>
              <a:t>21/05/2012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AF05E8B1-D2B2-4DA5-AAA4-C6D98EC25F31}" type="slidenum">
              <a:rPr lang="es-MX" smtClean="0"/>
              <a:t>‹Nº›</a:t>
            </a:fld>
            <a:endParaRPr lang="es-MX"/>
          </a:p>
        </p:txBody>
      </p:sp>
      <p:sp>
        <p:nvSpPr>
          <p:cNvPr id="9" name="Content Placeholder 8"/>
          <p:cNvSpPr>
            <a:spLocks noGrp="1"/>
          </p:cNvSpPr>
          <p:nvPr>
            <p:ph sz="quarter" idx="13"/>
          </p:nvPr>
        </p:nvSpPr>
        <p:spPr>
          <a:xfrm>
            <a:off x="1042416" y="2313432"/>
            <a:ext cx="3419856" cy="349300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pic>
        <p:nvPicPr>
          <p:cNvPr id="8" name="Picture 2" descr="Y:\Informacion\Proyectos\Proyectos 2012\Diseño\Iconos y Logos\CEIEG-2010(Positiv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9552" y="6165304"/>
            <a:ext cx="1054321" cy="2880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pPr>
              <a:defRPr/>
            </a:pPr>
            <a:endParaRPr lang="es-MX"/>
          </a:p>
        </p:txBody>
      </p:sp>
      <p:sp>
        <p:nvSpPr>
          <p:cNvPr id="8" name="Footer Placeholder 7"/>
          <p:cNvSpPr>
            <a:spLocks noGrp="1"/>
          </p:cNvSpPr>
          <p:nvPr>
            <p:ph type="ftr" sz="quarter" idx="11"/>
          </p:nvPr>
        </p:nvSpPr>
        <p:spPr/>
        <p:txBody>
          <a:bodyPr/>
          <a:lstStyle/>
          <a:p>
            <a:pPr>
              <a:defRPr/>
            </a:pPr>
            <a:endParaRPr lang="es-MX"/>
          </a:p>
        </p:txBody>
      </p:sp>
      <p:sp>
        <p:nvSpPr>
          <p:cNvPr id="9" name="Slide Number Placeholder 8"/>
          <p:cNvSpPr>
            <a:spLocks noGrp="1"/>
          </p:cNvSpPr>
          <p:nvPr>
            <p:ph type="sldNum" sz="quarter" idx="12"/>
          </p:nvPr>
        </p:nvSpPr>
        <p:spPr/>
        <p:txBody>
          <a:bodyPr/>
          <a:lstStyle/>
          <a:p>
            <a:pPr>
              <a:defRPr/>
            </a:pPr>
            <a:fld id="{AF8FBD71-7BA6-4E1E-84CF-BE57D2D17CAA}" type="slidenum">
              <a:rPr lang="es-MX" smtClean="0"/>
              <a:pPr>
                <a:defRPr/>
              </a:pPr>
              <a:t>‹Nº›</a:t>
            </a:fld>
            <a:endParaRPr lang="es-MX"/>
          </a:p>
        </p:txBody>
      </p:sp>
      <p:pic>
        <p:nvPicPr>
          <p:cNvPr id="10" name="Picture 2" descr="Y:\Informacion\Proyectos\Proyectos 2012\Diseño\Iconos y Logos\CEIEG-2010(Positiv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9552" y="6165304"/>
            <a:ext cx="1054321" cy="2880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pPr>
              <a:defRPr/>
            </a:pPr>
            <a:endParaRPr lang="es-MX"/>
          </a:p>
        </p:txBody>
      </p:sp>
      <p:sp>
        <p:nvSpPr>
          <p:cNvPr id="4" name="Footer Placeholder 3"/>
          <p:cNvSpPr>
            <a:spLocks noGrp="1"/>
          </p:cNvSpPr>
          <p:nvPr>
            <p:ph type="ftr" sz="quarter" idx="11"/>
          </p:nvPr>
        </p:nvSpPr>
        <p:spPr/>
        <p:txBody>
          <a:bodyPr/>
          <a:lstStyle/>
          <a:p>
            <a:pPr>
              <a:defRPr/>
            </a:pPr>
            <a:endParaRPr lang="es-MX"/>
          </a:p>
        </p:txBody>
      </p:sp>
      <p:sp>
        <p:nvSpPr>
          <p:cNvPr id="5" name="Slide Number Placeholder 4"/>
          <p:cNvSpPr>
            <a:spLocks noGrp="1"/>
          </p:cNvSpPr>
          <p:nvPr>
            <p:ph type="sldNum" sz="quarter" idx="12"/>
          </p:nvPr>
        </p:nvSpPr>
        <p:spPr/>
        <p:txBody>
          <a:bodyPr/>
          <a:lstStyle/>
          <a:p>
            <a:pPr>
              <a:defRPr/>
            </a:pPr>
            <a:fld id="{7154C479-36B3-4091-B152-1717D43B2688}" type="slidenum">
              <a:rPr lang="es-MX" smtClean="0"/>
              <a:pPr>
                <a:defRPr/>
              </a:pPr>
              <a:t>‹Nº›</a:t>
            </a:fld>
            <a:endParaRPr lang="es-MX"/>
          </a:p>
        </p:txBody>
      </p:sp>
      <p:pic>
        <p:nvPicPr>
          <p:cNvPr id="6" name="Picture 2" descr="Y:\Informacion\Proyectos\Proyectos 2012\Diseño\Iconos y Logos\CEIEG-2010(Positiv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9552" y="6165304"/>
            <a:ext cx="1054321" cy="2880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pPr>
              <a:defRPr/>
            </a:pPr>
            <a:endParaRPr lang="es-MX"/>
          </a:p>
        </p:txBody>
      </p:sp>
      <p:pic>
        <p:nvPicPr>
          <p:cNvPr id="5" name="Picture 2" descr="Y:\Informacion\Proyectos\Proyectos 2012\Diseño\Iconos y Logos\CEIEG-2010(Positiv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39552" y="6165304"/>
            <a:ext cx="1054321" cy="2880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chemeClr val="bg1"/>
          </a:solidFill>
          <a:ln>
            <a:solidFill>
              <a:srgbClr val="D9D9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rgbClr val="FF7C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pPr>
              <a:defRPr/>
            </a:pPr>
            <a:endParaRPr lang="es-MX"/>
          </a:p>
        </p:txBody>
      </p:sp>
      <p:sp>
        <p:nvSpPr>
          <p:cNvPr id="7" name="Slide Number Placeholder 6"/>
          <p:cNvSpPr>
            <a:spLocks noGrp="1"/>
          </p:cNvSpPr>
          <p:nvPr>
            <p:ph type="sldNum" sz="quarter" idx="12"/>
          </p:nvPr>
        </p:nvSpPr>
        <p:spPr/>
        <p:txBody>
          <a:bodyPr/>
          <a:lstStyle/>
          <a:p>
            <a:pPr>
              <a:defRPr/>
            </a:pPr>
            <a:fld id="{668955DD-7D07-4123-9542-8DE762CCAD5F}" type="slidenum">
              <a:rPr lang="es-MX" smtClean="0"/>
              <a:pPr>
                <a:defRPr/>
              </a:pPr>
              <a:t>‹Nº›</a:t>
            </a:fld>
            <a:endParaRPr lang="es-MX"/>
          </a:p>
        </p:txBody>
      </p:sp>
      <p:sp>
        <p:nvSpPr>
          <p:cNvPr id="58" name="Rectangle 57"/>
          <p:cNvSpPr/>
          <p:nvPr userDrawn="1"/>
        </p:nvSpPr>
        <p:spPr>
          <a:xfrm>
            <a:off x="905571" y="601883"/>
            <a:ext cx="3562257" cy="5648445"/>
          </a:xfrm>
          <a:prstGeom prst="rect">
            <a:avLst/>
          </a:prstGeom>
          <a:solidFill>
            <a:schemeClr val="bg1"/>
          </a:solidFill>
          <a:ln w="3175">
            <a:solidFill>
              <a:srgbClr val="D9D9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Content Placeholder 2"/>
          <p:cNvSpPr>
            <a:spLocks noGrp="1"/>
          </p:cNvSpPr>
          <p:nvPr>
            <p:ph idx="1"/>
          </p:nvPr>
        </p:nvSpPr>
        <p:spPr>
          <a:xfrm>
            <a:off x="1145894" y="856527"/>
            <a:ext cx="3090440" cy="5150734"/>
          </a:xfrm>
        </p:spPr>
        <p:txBody>
          <a:bodyPr/>
          <a:lstStyle>
            <a:lvl1pPr>
              <a:defRPr sz="2400">
                <a:solidFill>
                  <a:srgbClr val="FCA304"/>
                </a:solidFill>
              </a:defRPr>
            </a:lvl1pPr>
            <a:lvl2pPr>
              <a:defRPr sz="2200">
                <a:solidFill>
                  <a:srgbClr val="FCA304"/>
                </a:solidFill>
              </a:defRPr>
            </a:lvl2pPr>
            <a:lvl3pPr>
              <a:defRPr sz="2000">
                <a:solidFill>
                  <a:srgbClr val="FCA304"/>
                </a:solidFill>
              </a:defRPr>
            </a:lvl3pPr>
            <a:lvl4pPr>
              <a:defRPr sz="1800"/>
            </a:lvl4pPr>
            <a:lvl5pPr>
              <a:defRPr sz="1600"/>
            </a:lvl5pPr>
            <a:lvl6pPr>
              <a:defRPr sz="2000"/>
            </a:lvl6pPr>
            <a:lvl7pPr>
              <a:defRPr sz="2000"/>
            </a:lvl7pPr>
            <a:lvl8pPr>
              <a:defRPr sz="2000"/>
            </a:lvl8pPr>
            <a:lvl9pPr>
              <a:defRPr sz="2000"/>
            </a:lvl9p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n-US" dirty="0"/>
          </a:p>
        </p:txBody>
      </p:sp>
      <p:sp>
        <p:nvSpPr>
          <p:cNvPr id="61" name="Rectangle 60"/>
          <p:cNvSpPr/>
          <p:nvPr/>
        </p:nvSpPr>
        <p:spPr>
          <a:xfrm>
            <a:off x="4650889" y="6088284"/>
            <a:ext cx="3505200" cy="81740"/>
          </a:xfrm>
          <a:prstGeom prst="rect">
            <a:avLst/>
          </a:prstGeom>
          <a:solidFill>
            <a:srgbClr val="FA8C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lvl1pPr>
              <a:defRPr>
                <a:solidFill>
                  <a:srgbClr val="FCA304"/>
                </a:solidFill>
              </a:defRPr>
            </a:lvl1pPr>
          </a:lstStyle>
          <a:p>
            <a:pPr>
              <a:defRPr/>
            </a:pPr>
            <a:endParaRPr lang="es-MX"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s-ES" smtClean="0"/>
              <a:t>Haga clic para modificar el estilo de título del patrón</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dirty="0" smtClean="0"/>
              <a:t>Haga clic para modificar el estilo de texto del patrón</a:t>
            </a:r>
          </a:p>
        </p:txBody>
      </p:sp>
      <p:pic>
        <p:nvPicPr>
          <p:cNvPr id="3074" name="Picture 2" descr="Y:\Informacion\Proyectos\Proyectos 2012\Diseño\Iconos y Logos\CEIEG-gris.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28600" y="6252257"/>
            <a:ext cx="951446" cy="28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chemeClr val="bg1"/>
          </a:solidFill>
          <a:ln>
            <a:solidFill>
              <a:srgbClr val="D9D9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rgbClr val="FF7C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chemeClr val="bg1"/>
          </a:solidFill>
          <a:ln w="3175">
            <a:solidFill>
              <a:srgbClr val="D9D9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rgbClr val="FF7C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s-ES" smtClean="0"/>
              <a:t>Haga clic para modificar el estilo de título del patrón</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rgbClr val="FCA304"/>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smtClean="0"/>
              <a:t>Haga clic en el icono para agregar una imagen</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dirty="0" smtClean="0"/>
              <a:t>Haga clic para modificar el estilo de texto del patrón</a:t>
            </a:r>
          </a:p>
        </p:txBody>
      </p:sp>
      <p:sp>
        <p:nvSpPr>
          <p:cNvPr id="5" name="Date Placeholder 4"/>
          <p:cNvSpPr>
            <a:spLocks noGrp="1"/>
          </p:cNvSpPr>
          <p:nvPr>
            <p:ph type="dt" sz="half" idx="10"/>
          </p:nvPr>
        </p:nvSpPr>
        <p:spPr/>
        <p:txBody>
          <a:bodyPr/>
          <a:lstStyle/>
          <a:p>
            <a:pPr>
              <a:defRPr/>
            </a:pPr>
            <a:endParaRPr lang="es-MX"/>
          </a:p>
        </p:txBody>
      </p:sp>
      <p:sp>
        <p:nvSpPr>
          <p:cNvPr id="6" name="Footer Placeholder 5"/>
          <p:cNvSpPr>
            <a:spLocks noGrp="1"/>
          </p:cNvSpPr>
          <p:nvPr>
            <p:ph type="ftr" sz="quarter" idx="11"/>
          </p:nvPr>
        </p:nvSpPr>
        <p:spPr>
          <a:xfrm>
            <a:off x="4641448" y="5724835"/>
            <a:ext cx="3493664" cy="365125"/>
          </a:xfrm>
        </p:spPr>
        <p:txBody>
          <a:bodyPr>
            <a:normAutofit/>
          </a:bodyPr>
          <a:lstStyle/>
          <a:p>
            <a:pPr>
              <a:defRPr/>
            </a:pPr>
            <a:endParaRPr lang="es-MX"/>
          </a:p>
        </p:txBody>
      </p:sp>
      <p:sp>
        <p:nvSpPr>
          <p:cNvPr id="7" name="Slide Number Placeholder 6"/>
          <p:cNvSpPr>
            <a:spLocks noGrp="1"/>
          </p:cNvSpPr>
          <p:nvPr>
            <p:ph type="sldNum" sz="quarter" idx="12"/>
          </p:nvPr>
        </p:nvSpPr>
        <p:spPr/>
        <p:txBody>
          <a:bodyPr/>
          <a:lstStyle/>
          <a:p>
            <a:pPr>
              <a:defRPr/>
            </a:pPr>
            <a:fld id="{3F42D0EE-B464-43EF-8222-A94274FED92A}" type="slidenum">
              <a:rPr lang="es-MX" smtClean="0"/>
              <a:pPr>
                <a:defRPr/>
              </a:pPr>
              <a:t>‹Nº›</a:t>
            </a:fld>
            <a:endParaRPr lang="es-MX"/>
          </a:p>
        </p:txBody>
      </p:sp>
      <p:pic>
        <p:nvPicPr>
          <p:cNvPr id="55" name="Picture 2" descr="Y:\Informacion\Proyectos\Proyectos 2012\Diseño\Iconos y Logos\CEIEG-gris.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28600" y="6252257"/>
            <a:ext cx="951446" cy="28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chemeClr val="bg1">
                <a:lumMod val="95000"/>
              </a:schemeClr>
            </a:gs>
            <a:gs pos="62000">
              <a:schemeClr val="bg1">
                <a:lumMod val="75000"/>
              </a:schemeClr>
            </a:gs>
            <a:gs pos="100000">
              <a:schemeClr val="tx1">
                <a:lumMod val="65000"/>
                <a:lumOff val="35000"/>
              </a:schemeClr>
            </a:gs>
          </a:gsLst>
          <a:lin ang="5400000" scaled="0"/>
        </a:gradFill>
        <a:effectLst/>
      </p:bgPr>
    </p:bg>
    <p:spTree>
      <p:nvGrpSpPr>
        <p:cNvPr id="1" name=""/>
        <p:cNvGrpSpPr/>
        <p:nvPr/>
      </p:nvGrpSpPr>
      <p:grpSpPr>
        <a:xfrm>
          <a:off x="0" y="0"/>
          <a:ext cx="0" cy="0"/>
          <a:chOff x="0" y="0"/>
          <a:chExt cx="0" cy="0"/>
        </a:xfrm>
      </p:grpSpPr>
      <p:grpSp>
        <p:nvGrpSpPr>
          <p:cNvPr id="42" name="Group 41"/>
          <p:cNvGrpSpPr/>
          <p:nvPr/>
        </p:nvGrpSpPr>
        <p:grpSpPr>
          <a:xfrm>
            <a:off x="-304800" y="27384"/>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flipV="1">
            <a:off x="4561242" y="-21511"/>
            <a:ext cx="3679116" cy="699244"/>
          </a:xfrm>
          <a:prstGeom prst="round2SameRect">
            <a:avLst/>
          </a:prstGeom>
          <a:solidFill>
            <a:schemeClr val="tx1">
              <a:lumMod val="65000"/>
              <a:lumOff val="35000"/>
            </a:schemeClr>
          </a:solidFill>
          <a:ln>
            <a:solidFill>
              <a:schemeClr val="bg1">
                <a:lumMod val="8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flipV="1">
            <a:off x="4649096" y="-21510"/>
            <a:ext cx="3505200" cy="623938"/>
          </a:xfrm>
          <a:prstGeom prst="round2SameRect">
            <a:avLst/>
          </a:prstGeom>
          <a:solidFill>
            <a:srgbClr val="FF7C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s-ES" dirty="0" smtClean="0"/>
              <a:t>Haga clic para modificar el estilo de título del patrón</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2CD9E5F0-D608-4AF7-85C6-898322517DE2}" type="datetimeFigureOut">
              <a:rPr lang="es-MX" smtClean="0"/>
              <a:t>21/05/2012</a:t>
            </a:fld>
            <a:endParaRPr lang="es-MX"/>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s-MX"/>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AF05E8B1-D2B2-4DA5-AAA4-C6D98EC25F31}" type="slidenum">
              <a:rPr lang="es-MX" smtClean="0"/>
              <a:t>‹Nº›</a:t>
            </a:fld>
            <a:endParaRPr lang="es-MX"/>
          </a:p>
        </p:txBody>
      </p:sp>
    </p:spTree>
  </p:cSld>
  <p:clrMap bg1="lt1" tx1="dk1" bg2="lt2" tx2="dk2" accent1="accent1" accent2="accent2" accent3="accent3" accent4="accent4" accent5="accent5" accent6="accent6" hlink="hlink" folHlink="folHlink"/>
  <p:sldLayoutIdLst>
    <p:sldLayoutId id="2147484849" r:id="rId1"/>
    <p:sldLayoutId id="2147484850" r:id="rId2"/>
    <p:sldLayoutId id="2147484851" r:id="rId3"/>
    <p:sldLayoutId id="2147484852" r:id="rId4"/>
    <p:sldLayoutId id="2147484853" r:id="rId5"/>
    <p:sldLayoutId id="2147484854" r:id="rId6"/>
    <p:sldLayoutId id="2147484855" r:id="rId7"/>
    <p:sldLayoutId id="2147484856" r:id="rId8"/>
    <p:sldLayoutId id="2147484857" r:id="rId9"/>
    <p:sldLayoutId id="2147484858" r:id="rId10"/>
    <p:sldLayoutId id="2147484859" r:id="rId11"/>
    <p:sldLayoutId id="2147484860" r:id="rId12"/>
    <p:sldLayoutId id="2147484861" r:id="rId13"/>
    <p:sldLayoutId id="2147484755" r:id="rId14"/>
  </p:sldLayoutIdLst>
  <p:hf sldNum="0" hdr="0" ft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1">
              <a:lumMod val="65000"/>
              <a:lumOff val="35000"/>
            </a:schemeClr>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1">
              <a:lumMod val="65000"/>
              <a:lumOff val="35000"/>
            </a:schemeClr>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1">
              <a:lumMod val="65000"/>
              <a:lumOff val="35000"/>
            </a:schemeClr>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1">
              <a:lumMod val="65000"/>
              <a:lumOff val="35000"/>
            </a:schemeClr>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1">
              <a:lumMod val="65000"/>
              <a:lumOff val="35000"/>
            </a:schemeClr>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www.ceieg.chiapas.gob.mx/home/" TargetMode="External"/><Relationship Id="rId2" Type="http://schemas.openxmlformats.org/officeDocument/2006/relationships/hyperlink" Target="http://www.ceieg.chiapas.gob.mx/home/?page_id=5523"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chart" Target="../charts/chart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chart" Target="../charts/chart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chart" Target="../charts/chart6.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chart" Target="../charts/chart7.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chart" Target="../charts/chart8.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mdgs.un.org/unsd/mdg/Host.aspx?Content=IAEG.htm" TargetMode="Externa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hyperlink" Target="http://www.ceieg.chiapas.gob.mx/home/" TargetMode="External"/><Relationship Id="rId2" Type="http://schemas.openxmlformats.org/officeDocument/2006/relationships/hyperlink" Target="http://www.ceieg.chiapas.gob.mx/home/?page_id=5523"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0.gif"/><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Y:\Informacion\Proyectos\Proyectos 2012\Diseño\Iconos y Logos\Logo SNIEG.p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31017"/>
          <a:stretch/>
        </p:blipFill>
        <p:spPr bwMode="auto">
          <a:xfrm>
            <a:off x="917464" y="2367410"/>
            <a:ext cx="2758421" cy="601002"/>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028" name="Picture 4" descr="Y:\Informacion\Proyectos\Proyectos 2012\Diseño\Iconos y Logos\logo-gob.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815" y="3861048"/>
            <a:ext cx="2611719" cy="110428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Y:\Informacion\Proyectos\Proyectos 2012\Diseño\Iconos y Logos\INEGI Horizontal-0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0815" y="786083"/>
            <a:ext cx="2611719" cy="817777"/>
          </a:xfrm>
          <a:prstGeom prst="rect">
            <a:avLst/>
          </a:prstGeom>
          <a:noFill/>
          <a:extLst>
            <a:ext uri="{909E8E84-426E-40DD-AFC4-6F175D3DCCD1}">
              <a14:hiddenFill xmlns:a14="http://schemas.microsoft.com/office/drawing/2010/main">
                <a:solidFill>
                  <a:srgbClr val="FFFFFF"/>
                </a:solidFill>
              </a14:hiddenFill>
            </a:ext>
          </a:extLst>
        </p:spPr>
      </p:pic>
      <p:sp>
        <p:nvSpPr>
          <p:cNvPr id="5" name="4 Título"/>
          <p:cNvSpPr>
            <a:spLocks noGrp="1"/>
          </p:cNvSpPr>
          <p:nvPr>
            <p:ph type="ctrTitle"/>
          </p:nvPr>
        </p:nvSpPr>
        <p:spPr>
          <a:xfrm>
            <a:off x="4777273" y="1268760"/>
            <a:ext cx="3384376" cy="936104"/>
          </a:xfrm>
        </p:spPr>
        <p:txBody>
          <a:bodyPr anchor="ctr">
            <a:noAutofit/>
          </a:bodyPr>
          <a:lstStyle/>
          <a:p>
            <a:r>
              <a:rPr lang="es-MX" sz="2000" dirty="0" smtClean="0">
                <a:solidFill>
                  <a:schemeClr val="bg1"/>
                </a:solidFill>
              </a:rPr>
              <a:t>Comité Estatal de Información Estadística y Geográfica de Chiapas</a:t>
            </a:r>
            <a:endParaRPr lang="es-MX" sz="2000" dirty="0">
              <a:solidFill>
                <a:schemeClr val="bg1"/>
              </a:solidFill>
            </a:endParaRPr>
          </a:p>
        </p:txBody>
      </p:sp>
      <p:sp>
        <p:nvSpPr>
          <p:cNvPr id="10" name="9 Subtítulo"/>
          <p:cNvSpPr>
            <a:spLocks noGrp="1"/>
          </p:cNvSpPr>
          <p:nvPr>
            <p:ph type="subTitle" idx="1"/>
          </p:nvPr>
        </p:nvSpPr>
        <p:spPr>
          <a:xfrm>
            <a:off x="4673632" y="2564904"/>
            <a:ext cx="3498768" cy="3420380"/>
          </a:xfrm>
        </p:spPr>
        <p:txBody>
          <a:bodyPr>
            <a:noAutofit/>
          </a:bodyPr>
          <a:lstStyle/>
          <a:p>
            <a:r>
              <a:rPr lang="es-MX" sz="2400" b="1" dirty="0"/>
              <a:t>LÍNEA BASAL PARA EL SEGUIMIENTO Y EVALUACIÓN DE LAS METAS DE LOS OBJETIVOS DE DESARROLLO DEL MILENIO PARA </a:t>
            </a:r>
            <a:r>
              <a:rPr lang="es-MX" sz="2400" b="1" dirty="0" smtClean="0"/>
              <a:t>CHIAPAS</a:t>
            </a:r>
            <a:r>
              <a:rPr lang="es-MX" sz="2400" b="1" dirty="0"/>
              <a:t/>
            </a:r>
            <a:br>
              <a:rPr lang="es-MX" sz="2400" b="1" dirty="0"/>
            </a:br>
            <a:r>
              <a:rPr lang="es-MX" sz="2400" b="1" dirty="0"/>
              <a:t>(LBE)</a:t>
            </a:r>
            <a:endParaRPr lang="es-MX" sz="2400" dirty="0">
              <a:solidFill>
                <a:schemeClr val="tx1">
                  <a:lumMod val="65000"/>
                  <a:lumOff val="35000"/>
                </a:schemeClr>
              </a:solidFill>
            </a:endParaRPr>
          </a:p>
        </p:txBody>
      </p:sp>
      <p:pic>
        <p:nvPicPr>
          <p:cNvPr id="1030" name="Picture 6" descr="Y:\Informacion\Proyectos\Proyectos 2012\Diseño\Iconos y Logos\CEIEG-gri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88023" y="116632"/>
            <a:ext cx="3081023" cy="932617"/>
          </a:xfrm>
          <a:prstGeom prst="rect">
            <a:avLst/>
          </a:prstGeom>
          <a:noFill/>
          <a:extLst>
            <a:ext uri="{909E8E84-426E-40DD-AFC4-6F175D3DCCD1}">
              <a14:hiddenFill xmlns:a14="http://schemas.microsoft.com/office/drawing/2010/main">
                <a:solidFill>
                  <a:srgbClr val="FFFFFF"/>
                </a:solidFill>
              </a14:hiddenFill>
            </a:ext>
          </a:extLst>
        </p:spPr>
      </p:pic>
      <p:sp>
        <p:nvSpPr>
          <p:cNvPr id="17" name="9 Subtítulo"/>
          <p:cNvSpPr txBox="1">
            <a:spLocks/>
          </p:cNvSpPr>
          <p:nvPr/>
        </p:nvSpPr>
        <p:spPr>
          <a:xfrm>
            <a:off x="914463" y="5661248"/>
            <a:ext cx="3309803"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r>
              <a:rPr lang="es-MX" sz="1600" dirty="0" smtClean="0">
                <a:solidFill>
                  <a:schemeClr val="bg1"/>
                </a:solidFill>
              </a:rPr>
              <a:t>Tuxtla Gutiérrez, Chiapas</a:t>
            </a:r>
          </a:p>
          <a:p>
            <a:r>
              <a:rPr lang="es-MX" sz="1600" dirty="0" smtClean="0">
                <a:solidFill>
                  <a:schemeClr val="bg1"/>
                </a:solidFill>
              </a:rPr>
              <a:t>22 de mayo de 2012</a:t>
            </a:r>
            <a:endParaRPr lang="es-MX" sz="1600"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CuadroTexto"/>
          <p:cNvSpPr txBox="1"/>
          <p:nvPr/>
        </p:nvSpPr>
        <p:spPr>
          <a:xfrm>
            <a:off x="5292080" y="1824429"/>
            <a:ext cx="3096344" cy="1600438"/>
          </a:xfrm>
          <a:prstGeom prst="rect">
            <a:avLst/>
          </a:prstGeom>
          <a:solidFill>
            <a:sysClr val="window" lastClr="FFFFFF">
              <a:lumMod val="95000"/>
            </a:sysClr>
          </a:solidFill>
          <a:ln>
            <a:solidFill>
              <a:srgbClr val="E7DEC9">
                <a:lumMod val="50000"/>
              </a:srgbClr>
            </a:solidFill>
          </a:ln>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Tx/>
              <a:buBlip>
                <a:blip r:embed="rId2"/>
              </a:buBlip>
              <a:tabLst/>
              <a:defRPr/>
            </a:pPr>
            <a:r>
              <a:rPr kumimoji="0" lang="es-MX" sz="1400" b="0" i="0" u="none" strike="noStrike" kern="0" cap="none" spc="0" normalizeH="0" baseline="0" noProof="0" dirty="0" smtClean="0">
                <a:ln>
                  <a:noFill/>
                </a:ln>
                <a:solidFill>
                  <a:sysClr val="windowText" lastClr="000000"/>
                </a:solidFill>
                <a:effectLst/>
                <a:uLnTx/>
                <a:uFillTx/>
              </a:rPr>
              <a:t>Secretaría de Salud del Estado</a:t>
            </a: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endParaRPr kumimoji="0" lang="es-MX" sz="1400" b="1"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r>
              <a:rPr kumimoji="0" lang="es-MX" sz="1400" b="0" i="0" u="none" strike="noStrike" kern="0" cap="none" spc="0" normalizeH="0" baseline="0" noProof="0" dirty="0">
                <a:ln>
                  <a:noFill/>
                </a:ln>
                <a:solidFill>
                  <a:sysClr val="windowText" lastClr="000000"/>
                </a:solidFill>
                <a:effectLst/>
                <a:uLnTx/>
                <a:uFillTx/>
              </a:rPr>
              <a:t>Instituto Nacional de Estadística y Geografía</a:t>
            </a:r>
            <a:r>
              <a:rPr kumimoji="0" lang="es-MX" sz="1400" b="1" i="0" u="none" strike="noStrike" kern="0" cap="none" spc="0" normalizeH="0" baseline="0" noProof="0" dirty="0">
                <a:ln>
                  <a:noFill/>
                </a:ln>
                <a:solidFill>
                  <a:sysClr val="windowText" lastClr="000000"/>
                </a:solidFill>
                <a:effectLst/>
                <a:uLnTx/>
                <a:uFillTx/>
              </a:rPr>
              <a:t> (INEGI</a:t>
            </a:r>
            <a:r>
              <a:rPr kumimoji="0" lang="es-MX" sz="1400" b="1" i="0" u="none" strike="noStrike" kern="0" cap="none" spc="0" normalizeH="0" baseline="0" noProof="0" dirty="0" smtClean="0">
                <a:ln>
                  <a:noFill/>
                </a:ln>
                <a:solidFill>
                  <a:sysClr val="windowText" lastClr="000000"/>
                </a:solidFill>
                <a:effectLst/>
                <a:uLnTx/>
                <a:uFillTx/>
              </a:rPr>
              <a:t>)</a:t>
            </a: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endParaRPr kumimoji="0" lang="es-MX" sz="1400" b="1"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r>
              <a:rPr kumimoji="0" lang="es-MX" sz="1400" b="0" i="0" u="none" strike="noStrike" kern="0" cap="none" spc="0" normalizeH="0" baseline="0" noProof="0" dirty="0" smtClean="0">
                <a:ln>
                  <a:noFill/>
                </a:ln>
                <a:solidFill>
                  <a:sysClr val="windowText" lastClr="000000"/>
                </a:solidFill>
                <a:effectLst/>
                <a:uLnTx/>
                <a:uFillTx/>
              </a:rPr>
              <a:t>Consejo Nacional de Población </a:t>
            </a:r>
            <a:r>
              <a:rPr kumimoji="0" lang="es-MX" sz="1400" b="1" i="0" u="none" strike="noStrike" kern="0" cap="none" spc="0" normalizeH="0" baseline="0" noProof="0" dirty="0" smtClean="0">
                <a:ln>
                  <a:noFill/>
                </a:ln>
                <a:solidFill>
                  <a:sysClr val="windowText" lastClr="000000"/>
                </a:solidFill>
                <a:effectLst/>
                <a:uLnTx/>
                <a:uFillTx/>
              </a:rPr>
              <a:t>(CONAPO)</a:t>
            </a:r>
          </a:p>
        </p:txBody>
      </p:sp>
      <p:sp>
        <p:nvSpPr>
          <p:cNvPr id="9" name="8 CuadroTexto"/>
          <p:cNvSpPr txBox="1"/>
          <p:nvPr/>
        </p:nvSpPr>
        <p:spPr>
          <a:xfrm>
            <a:off x="5292080" y="1340767"/>
            <a:ext cx="929742" cy="307777"/>
          </a:xfrm>
          <a:prstGeom prst="rect">
            <a:avLst/>
          </a:prstGeom>
          <a:solidFill>
            <a:sysClr val="window" lastClr="FFFFFF">
              <a:lumMod val="95000"/>
            </a:sysClr>
          </a:solidFill>
          <a:ln>
            <a:solidFill>
              <a:srgbClr val="E7DEC9">
                <a:lumMod val="50000"/>
              </a:srgbClr>
            </a:solid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1400" b="1" i="0" u="none" strike="noStrike" kern="0" cap="none" spc="0" normalizeH="0" baseline="0" noProof="0" dirty="0" smtClean="0">
                <a:ln>
                  <a:noFill/>
                </a:ln>
                <a:solidFill>
                  <a:sysClr val="windowText" lastClr="000000"/>
                </a:solidFill>
                <a:effectLst/>
                <a:uLnTx/>
                <a:uFillTx/>
              </a:rPr>
              <a:t>Fuentes: </a:t>
            </a:r>
            <a:endParaRPr kumimoji="0" lang="es-MX" sz="1400" b="1" i="0" u="none" strike="noStrike" kern="0" cap="none" spc="0" normalizeH="0" baseline="0" noProof="0" dirty="0">
              <a:ln>
                <a:noFill/>
              </a:ln>
              <a:solidFill>
                <a:sysClr val="windowText" lastClr="000000"/>
              </a:solidFill>
              <a:effectLst/>
              <a:uLnTx/>
              <a:uFillTx/>
            </a:endParaRPr>
          </a:p>
        </p:txBody>
      </p:sp>
      <p:graphicFrame>
        <p:nvGraphicFramePr>
          <p:cNvPr id="10" name="9 Tabla"/>
          <p:cNvGraphicFramePr>
            <a:graphicFrameLocks noGrp="1"/>
          </p:cNvGraphicFramePr>
          <p:nvPr>
            <p:extLst>
              <p:ext uri="{D42A27DB-BD31-4B8C-83A1-F6EECF244321}">
                <p14:modId xmlns:p14="http://schemas.microsoft.com/office/powerpoint/2010/main" val="2969980246"/>
              </p:ext>
            </p:extLst>
          </p:nvPr>
        </p:nvGraphicFramePr>
        <p:xfrm>
          <a:off x="755576" y="1340764"/>
          <a:ext cx="4248472" cy="2880324"/>
        </p:xfrm>
        <a:graphic>
          <a:graphicData uri="http://schemas.openxmlformats.org/drawingml/2006/table">
            <a:tbl>
              <a:tblPr/>
              <a:tblGrid>
                <a:gridCol w="930322"/>
                <a:gridCol w="3318150"/>
              </a:tblGrid>
              <a:tr h="522580">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b="1" u="none" strike="noStrike" dirty="0">
                          <a:effectLst/>
                          <a:latin typeface="Calibri" pitchFamily="34" charset="0"/>
                          <a:cs typeface="Calibri" pitchFamily="34" charset="0"/>
                        </a:rPr>
                        <a:t>Clave del Indicador</a:t>
                      </a:r>
                      <a:endParaRPr lang="es-MX" sz="1300" b="1"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7DEC9">
                        <a:lumMod val="9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b="1" u="none" strike="noStrike" dirty="0">
                          <a:effectLst/>
                          <a:latin typeface="Calibri" pitchFamily="34" charset="0"/>
                          <a:cs typeface="Calibri" pitchFamily="34" charset="0"/>
                        </a:rPr>
                        <a:t>Nombre del Indicador</a:t>
                      </a:r>
                      <a:endParaRPr lang="es-MX" sz="1300" b="1"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7DEC9">
                        <a:lumMod val="90000"/>
                      </a:srgbClr>
                    </a:solidFill>
                  </a:tcPr>
                </a:tc>
              </a:tr>
              <a:tr h="522580">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5A1-35</a:t>
                      </a:r>
                      <a:endParaRPr lang="es-MX" sz="1300" b="0" i="0" u="none" strike="noStrike">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Tasa de mortalidad materna </a:t>
                      </a:r>
                      <a:endParaRPr lang="es-MX" sz="1300" u="none" strike="noStrike" dirty="0" smtClean="0">
                        <a:effectLst/>
                        <a:latin typeface="Calibri" pitchFamily="34" charset="0"/>
                        <a:cs typeface="Calibri" pitchFamily="34" charset="0"/>
                      </a:endParaRPr>
                    </a:p>
                    <a:p>
                      <a:pPr algn="l" fontAlgn="b"/>
                      <a:r>
                        <a:rPr lang="es-MX" sz="1300" u="none" strike="noStrike" dirty="0" smtClean="0">
                          <a:effectLst/>
                          <a:latin typeface="Calibri" pitchFamily="34" charset="0"/>
                          <a:cs typeface="Calibri" pitchFamily="34" charset="0"/>
                        </a:rPr>
                        <a:t>(</a:t>
                      </a:r>
                      <a:r>
                        <a:rPr lang="es-MX" sz="1300" u="none" strike="noStrike" dirty="0">
                          <a:effectLst/>
                          <a:latin typeface="Calibri" pitchFamily="34" charset="0"/>
                          <a:cs typeface="Calibri" pitchFamily="34" charset="0"/>
                        </a:rPr>
                        <a:t>defunciones por cada 100 000 nacimientos)</a:t>
                      </a:r>
                      <a:endParaRPr lang="es-MX" sz="1300" b="0" i="0" u="none" strike="noStrike" dirty="0">
                        <a:solidFill>
                          <a:srgbClr val="000000"/>
                        </a:solidFill>
                        <a:effectLst/>
                        <a:latin typeface="Calibri" pitchFamily="34" charset="0"/>
                        <a:cs typeface="Calibri" pitchFamily="34"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522580">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5A2-36</a:t>
                      </a:r>
                      <a:endParaRPr lang="es-MX" sz="1300" b="0" i="0" u="none" strike="noStrike">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a:effectLst/>
                          <a:latin typeface="Calibri" pitchFamily="34" charset="0"/>
                          <a:cs typeface="Calibri" pitchFamily="34" charset="0"/>
                        </a:rPr>
                        <a:t>Proporción de partos atendidos por personal sanitario especializado</a:t>
                      </a:r>
                      <a:endParaRPr lang="es-MX" sz="1300" b="0" i="0" u="none" strike="noStrike">
                        <a:solidFill>
                          <a:srgbClr val="000000"/>
                        </a:solidFill>
                        <a:effectLst/>
                        <a:latin typeface="Calibri" pitchFamily="34" charset="0"/>
                        <a:cs typeface="Calibri" pitchFamily="34"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522580">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5B4-37</a:t>
                      </a:r>
                      <a:endParaRPr lang="es-MX" sz="1300" b="0" i="0" u="none" strike="noStrike">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a:effectLst/>
                          <a:latin typeface="Calibri" pitchFamily="34" charset="0"/>
                          <a:cs typeface="Calibri" pitchFamily="34" charset="0"/>
                        </a:rPr>
                        <a:t>Tasa de natalidad entre las adolescentes (mujeres entre 15 y 19 años)</a:t>
                      </a:r>
                      <a:endParaRPr lang="es-MX" sz="1300" b="0" i="0" u="none" strike="noStrike">
                        <a:solidFill>
                          <a:srgbClr val="000000"/>
                        </a:solidFill>
                        <a:effectLst/>
                        <a:latin typeface="Calibri" pitchFamily="34" charset="0"/>
                        <a:cs typeface="Calibri" pitchFamily="34"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267424">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5B5-38</a:t>
                      </a:r>
                      <a:endParaRPr lang="es-MX" sz="1300" b="0" i="0" u="none" strike="noStrike">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Promedio de consultas prenatales</a:t>
                      </a:r>
                      <a:endParaRPr lang="es-MX" sz="1300" b="0" i="0" u="none" strike="noStrike" dirty="0">
                        <a:solidFill>
                          <a:srgbClr val="000000"/>
                        </a:solidFill>
                        <a:effectLst/>
                        <a:latin typeface="Calibri" pitchFamily="34" charset="0"/>
                        <a:cs typeface="Calibri" pitchFamily="34"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522580">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5B5-39</a:t>
                      </a:r>
                      <a:endParaRPr lang="es-MX" sz="1300" b="0" i="0" u="none" strike="noStrike">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Cobertura de atención </a:t>
                      </a:r>
                      <a:r>
                        <a:rPr lang="es-MX" sz="1300" u="none" strike="noStrike" dirty="0" smtClean="0">
                          <a:effectLst/>
                          <a:latin typeface="Calibri" pitchFamily="34" charset="0"/>
                          <a:cs typeface="Calibri" pitchFamily="34" charset="0"/>
                        </a:rPr>
                        <a:t>prenatal</a:t>
                      </a:r>
                    </a:p>
                    <a:p>
                      <a:pPr algn="l" fontAlgn="b"/>
                      <a:r>
                        <a:rPr lang="es-MX" sz="1300" u="none" strike="noStrike" dirty="0" smtClean="0">
                          <a:effectLst/>
                          <a:latin typeface="Calibri" pitchFamily="34" charset="0"/>
                          <a:cs typeface="Calibri" pitchFamily="34" charset="0"/>
                        </a:rPr>
                        <a:t>(</a:t>
                      </a:r>
                      <a:r>
                        <a:rPr lang="es-MX" sz="1300" u="none" strike="noStrike" dirty="0">
                          <a:effectLst/>
                          <a:latin typeface="Calibri" pitchFamily="34" charset="0"/>
                          <a:cs typeface="Calibri" pitchFamily="34" charset="0"/>
                        </a:rPr>
                        <a:t>al menos una visita) </a:t>
                      </a:r>
                      <a:endParaRPr lang="es-MX" sz="1300" b="0" i="0" u="none" strike="noStrike" dirty="0">
                        <a:solidFill>
                          <a:srgbClr val="000000"/>
                        </a:solidFill>
                        <a:effectLst/>
                        <a:latin typeface="Calibri" pitchFamily="34" charset="0"/>
                        <a:cs typeface="Calibri" pitchFamily="34" charset="0"/>
                      </a:endParaRPr>
                    </a:p>
                  </a:txBody>
                  <a:tcPr marL="9525" marR="9525" marT="9525" marB="0" anchor="b">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bl>
          </a:graphicData>
        </a:graphic>
      </p:graphicFrame>
      <p:sp>
        <p:nvSpPr>
          <p:cNvPr id="7" name="6 CuadroTexto"/>
          <p:cNvSpPr txBox="1"/>
          <p:nvPr/>
        </p:nvSpPr>
        <p:spPr>
          <a:xfrm>
            <a:off x="5337110" y="727883"/>
            <a:ext cx="3195329" cy="369332"/>
          </a:xfrm>
          <a:prstGeom prst="rect">
            <a:avLst/>
          </a:prstGeom>
          <a:noFill/>
        </p:spPr>
        <p:txBody>
          <a:bodyPr wrap="square" rtlCol="0">
            <a:spAutoFit/>
          </a:bodyPr>
          <a:lstStyle/>
          <a:p>
            <a:r>
              <a:rPr lang="es-MX" dirty="0" smtClean="0"/>
              <a:t>Numero de indicadores: 5</a:t>
            </a:r>
            <a:endParaRPr lang="es-MX" dirty="0"/>
          </a:p>
        </p:txBody>
      </p:sp>
      <p:sp>
        <p:nvSpPr>
          <p:cNvPr id="11" name="9 Subtítulo"/>
          <p:cNvSpPr txBox="1">
            <a:spLocks/>
          </p:cNvSpPr>
          <p:nvPr/>
        </p:nvSpPr>
        <p:spPr>
          <a:xfrm>
            <a:off x="4489106" y="0"/>
            <a:ext cx="3816424"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buClr>
                <a:srgbClr val="FDA023"/>
              </a:buClr>
            </a:pPr>
            <a:r>
              <a:rPr lang="es-MX" sz="1600" dirty="0">
                <a:solidFill>
                  <a:prstClr val="white"/>
                </a:solidFill>
              </a:rPr>
              <a:t>Objetivo </a:t>
            </a:r>
            <a:r>
              <a:rPr lang="es-MX" sz="1600" dirty="0" smtClean="0">
                <a:solidFill>
                  <a:prstClr val="white"/>
                </a:solidFill>
              </a:rPr>
              <a:t>5 </a:t>
            </a:r>
            <a:r>
              <a:rPr lang="es-MX" sz="1600" dirty="0">
                <a:solidFill>
                  <a:prstClr val="white"/>
                </a:solidFill>
              </a:rPr>
              <a:t>Reducir la Mortalidad Materna</a:t>
            </a:r>
          </a:p>
        </p:txBody>
      </p:sp>
      <p:pic>
        <p:nvPicPr>
          <p:cNvPr id="5122" name="Picture 2" descr="C:\Users\Public\Documents\__TODO 2010\Diseños_2010\PDCHS 2.0\Documento\Elementos Graficos\ICONOS ODMS\odm_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8424" y="4869160"/>
            <a:ext cx="1260000" cy="126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4264032"/>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CuadroTexto"/>
          <p:cNvSpPr txBox="1"/>
          <p:nvPr/>
        </p:nvSpPr>
        <p:spPr>
          <a:xfrm>
            <a:off x="5309598" y="1758295"/>
            <a:ext cx="3096344" cy="2246769"/>
          </a:xfrm>
          <a:prstGeom prst="rect">
            <a:avLst/>
          </a:prstGeom>
          <a:solidFill>
            <a:sysClr val="window" lastClr="FFFFFF">
              <a:lumMod val="95000"/>
            </a:sysClr>
          </a:solidFill>
          <a:ln>
            <a:solidFill>
              <a:srgbClr val="E7DEC9">
                <a:lumMod val="50000"/>
              </a:srgbClr>
            </a:solidFill>
          </a:ln>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Tx/>
              <a:buBlip>
                <a:blip r:embed="rId2"/>
              </a:buBlip>
              <a:tabLst/>
              <a:defRPr/>
            </a:pPr>
            <a:r>
              <a:rPr kumimoji="0" lang="es-MX" sz="1400" b="0" i="0" u="none" strike="noStrike" kern="0" cap="none" spc="0" normalizeH="0" baseline="0" noProof="0" dirty="0" smtClean="0">
                <a:ln>
                  <a:noFill/>
                </a:ln>
                <a:solidFill>
                  <a:sysClr val="windowText" lastClr="000000"/>
                </a:solidFill>
                <a:effectLst/>
                <a:uLnTx/>
                <a:uFillTx/>
              </a:rPr>
              <a:t>Secretaría de Salud del Estado</a:t>
            </a: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endParaRPr kumimoji="0" lang="es-MX" sz="1400" b="1"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r>
              <a:rPr kumimoji="0" lang="es-MX" sz="1400" b="0" i="0" u="none" strike="noStrike" kern="0" cap="none" spc="0" normalizeH="0" baseline="0" noProof="0" dirty="0">
                <a:ln>
                  <a:noFill/>
                </a:ln>
                <a:solidFill>
                  <a:sysClr val="windowText" lastClr="000000"/>
                </a:solidFill>
                <a:effectLst/>
                <a:uLnTx/>
                <a:uFillTx/>
              </a:rPr>
              <a:t>Instituto Nacional de Estadística y Geografía</a:t>
            </a:r>
            <a:r>
              <a:rPr kumimoji="0" lang="es-MX" sz="1400" b="1" i="0" u="none" strike="noStrike" kern="0" cap="none" spc="0" normalizeH="0" baseline="0" noProof="0" dirty="0">
                <a:ln>
                  <a:noFill/>
                </a:ln>
                <a:solidFill>
                  <a:sysClr val="windowText" lastClr="000000"/>
                </a:solidFill>
                <a:effectLst/>
                <a:uLnTx/>
                <a:uFillTx/>
              </a:rPr>
              <a:t> (INEGI</a:t>
            </a:r>
            <a:r>
              <a:rPr kumimoji="0" lang="es-MX" sz="1400" b="1" i="0" u="none" strike="noStrike" kern="0" cap="none" spc="0" normalizeH="0" baseline="0" noProof="0" dirty="0" smtClean="0">
                <a:ln>
                  <a:noFill/>
                </a:ln>
                <a:solidFill>
                  <a:sysClr val="windowText" lastClr="000000"/>
                </a:solidFill>
                <a:effectLst/>
                <a:uLnTx/>
                <a:uFillTx/>
              </a:rPr>
              <a:t>)</a:t>
            </a: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endParaRPr kumimoji="0" lang="es-MX" sz="1400" b="1"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r>
              <a:rPr kumimoji="0" lang="es-MX" sz="1400" b="0" i="0" u="none" strike="noStrike" kern="0" cap="none" spc="0" normalizeH="0" baseline="0" noProof="0" dirty="0" smtClean="0">
                <a:ln>
                  <a:noFill/>
                </a:ln>
                <a:solidFill>
                  <a:sysClr val="windowText" lastClr="000000"/>
                </a:solidFill>
                <a:effectLst/>
                <a:uLnTx/>
                <a:uFillTx/>
              </a:rPr>
              <a:t>Base de datos del Sistema Especial VIH/SIDA</a:t>
            </a: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endParaRPr kumimoji="0" lang="es-MX" sz="1400" b="1" i="0" u="none" strike="noStrike" kern="0" cap="none" spc="0" normalizeH="0" baseline="0" noProof="0" dirty="0" smtClean="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r>
              <a:rPr kumimoji="0" lang="es-MX" sz="1400" b="0" i="0" u="none" strike="noStrike" kern="0" cap="none" spc="0" normalizeH="0" baseline="0" noProof="0" dirty="0" smtClean="0">
                <a:ln>
                  <a:noFill/>
                </a:ln>
                <a:solidFill>
                  <a:sysClr val="windowText" lastClr="000000"/>
                </a:solidFill>
                <a:effectLst/>
                <a:uLnTx/>
                <a:uFillTx/>
              </a:rPr>
              <a:t>Sistema Nacional de Información en Salud </a:t>
            </a:r>
            <a:r>
              <a:rPr kumimoji="0" lang="es-MX" sz="1400" b="1" i="0" u="none" strike="noStrike" kern="0" cap="none" spc="0" normalizeH="0" baseline="0" noProof="0" dirty="0" smtClean="0">
                <a:ln>
                  <a:noFill/>
                </a:ln>
                <a:solidFill>
                  <a:sysClr val="windowText" lastClr="000000"/>
                </a:solidFill>
                <a:effectLst/>
                <a:uLnTx/>
                <a:uFillTx/>
              </a:rPr>
              <a:t>(SINAIS)</a:t>
            </a:r>
          </a:p>
        </p:txBody>
      </p:sp>
      <p:sp>
        <p:nvSpPr>
          <p:cNvPr id="14" name="13 CuadroTexto"/>
          <p:cNvSpPr txBox="1"/>
          <p:nvPr/>
        </p:nvSpPr>
        <p:spPr>
          <a:xfrm>
            <a:off x="5309598" y="1274633"/>
            <a:ext cx="929742" cy="307777"/>
          </a:xfrm>
          <a:prstGeom prst="rect">
            <a:avLst/>
          </a:prstGeom>
          <a:solidFill>
            <a:sysClr val="window" lastClr="FFFFFF">
              <a:lumMod val="95000"/>
            </a:sysClr>
          </a:solidFill>
          <a:ln>
            <a:solidFill>
              <a:srgbClr val="E7DEC9">
                <a:lumMod val="50000"/>
              </a:srgbClr>
            </a:solid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1400" b="1" i="0" u="none" strike="noStrike" kern="0" cap="none" spc="0" normalizeH="0" baseline="0" noProof="0" dirty="0" smtClean="0">
                <a:ln>
                  <a:noFill/>
                </a:ln>
                <a:solidFill>
                  <a:sysClr val="windowText" lastClr="000000"/>
                </a:solidFill>
                <a:effectLst/>
                <a:uLnTx/>
                <a:uFillTx/>
              </a:rPr>
              <a:t>Fuentes: </a:t>
            </a:r>
            <a:endParaRPr kumimoji="0" lang="es-MX" sz="1400" b="1" i="0" u="none" strike="noStrike" kern="0" cap="none" spc="0" normalizeH="0" baseline="0" noProof="0" dirty="0">
              <a:ln>
                <a:noFill/>
              </a:ln>
              <a:solidFill>
                <a:sysClr val="windowText" lastClr="000000"/>
              </a:solidFill>
              <a:effectLst/>
              <a:uLnTx/>
              <a:uFillTx/>
            </a:endParaRPr>
          </a:p>
        </p:txBody>
      </p:sp>
      <p:graphicFrame>
        <p:nvGraphicFramePr>
          <p:cNvPr id="15" name="14 Tabla"/>
          <p:cNvGraphicFramePr>
            <a:graphicFrameLocks noGrp="1"/>
          </p:cNvGraphicFramePr>
          <p:nvPr>
            <p:extLst>
              <p:ext uri="{D42A27DB-BD31-4B8C-83A1-F6EECF244321}">
                <p14:modId xmlns:p14="http://schemas.microsoft.com/office/powerpoint/2010/main" val="3744102720"/>
              </p:ext>
            </p:extLst>
          </p:nvPr>
        </p:nvGraphicFramePr>
        <p:xfrm>
          <a:off x="755576" y="836712"/>
          <a:ext cx="4265990" cy="5261904"/>
        </p:xfrm>
        <a:graphic>
          <a:graphicData uri="http://schemas.openxmlformats.org/drawingml/2006/table">
            <a:tbl>
              <a:tblPr/>
              <a:tblGrid>
                <a:gridCol w="934159"/>
                <a:gridCol w="3331831"/>
              </a:tblGrid>
              <a:tr h="369277">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b="1" u="none" strike="noStrike" dirty="0">
                          <a:effectLst/>
                          <a:latin typeface="Calibri" pitchFamily="34" charset="0"/>
                          <a:cs typeface="Calibri" pitchFamily="34" charset="0"/>
                        </a:rPr>
                        <a:t>Clave del Indicador</a:t>
                      </a:r>
                      <a:endParaRPr lang="es-MX" sz="1300" b="1" i="0" u="none" strike="noStrike" dirty="0">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7DEC9">
                        <a:lumMod val="9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b="1" u="none" strike="noStrike" dirty="0">
                          <a:effectLst/>
                          <a:latin typeface="Calibri" pitchFamily="34" charset="0"/>
                          <a:cs typeface="Calibri" pitchFamily="34" charset="0"/>
                        </a:rPr>
                        <a:t>Nombre del Indicador</a:t>
                      </a:r>
                      <a:endParaRPr lang="es-MX" sz="1300" b="1" i="0" u="none" strike="noStrike" dirty="0">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7DEC9">
                        <a:lumMod val="90000"/>
                      </a:srgbClr>
                    </a:solidFill>
                  </a:tcPr>
                </a:tc>
              </a:tr>
              <a:tr h="369277">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dirty="0">
                          <a:effectLst/>
                          <a:latin typeface="Calibri" pitchFamily="34" charset="0"/>
                          <a:cs typeface="Calibri" pitchFamily="34" charset="0"/>
                        </a:rPr>
                        <a:t>6A1-40</a:t>
                      </a:r>
                      <a:endParaRPr lang="es-MX" sz="1300" b="0" i="0" u="none" strike="noStrike" dirty="0">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a:effectLst/>
                          <a:latin typeface="Calibri" pitchFamily="34" charset="0"/>
                          <a:cs typeface="Calibri" pitchFamily="34" charset="0"/>
                        </a:rPr>
                        <a:t>Prevalencia de VIH/SIDA de la población de 15 a 24 años</a:t>
                      </a:r>
                      <a:endParaRPr lang="es-MX" sz="1300" b="0" i="0" u="none" strike="noStrike">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369277">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dirty="0">
                          <a:effectLst/>
                          <a:latin typeface="Calibri" pitchFamily="34" charset="0"/>
                          <a:cs typeface="Calibri" pitchFamily="34" charset="0"/>
                        </a:rPr>
                        <a:t>6A1-41</a:t>
                      </a:r>
                      <a:endParaRPr lang="es-MX" sz="1300" b="0" i="0" u="none" strike="noStrike" dirty="0">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a:effectLst/>
                          <a:latin typeface="Calibri" pitchFamily="34" charset="0"/>
                          <a:cs typeface="Calibri" pitchFamily="34" charset="0"/>
                        </a:rPr>
                        <a:t>Tasa de incidencia por SIDA en la población de 15 a 24 años</a:t>
                      </a:r>
                      <a:endParaRPr lang="es-MX" sz="1300" b="0" i="0" u="none" strike="noStrike">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369277">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dirty="0">
                          <a:effectLst/>
                          <a:latin typeface="Calibri" pitchFamily="34" charset="0"/>
                          <a:cs typeface="Calibri" pitchFamily="34" charset="0"/>
                        </a:rPr>
                        <a:t>6B5-42</a:t>
                      </a:r>
                      <a:endParaRPr lang="es-MX" sz="1300" b="0" i="0" u="none" strike="noStrike" dirty="0">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a:effectLst/>
                          <a:latin typeface="Calibri" pitchFamily="34" charset="0"/>
                          <a:cs typeface="Calibri" pitchFamily="34" charset="0"/>
                        </a:rPr>
                        <a:t>Proporción  de personas con VIH/SIDA con acceso a medicamentos antirretrovirales </a:t>
                      </a:r>
                      <a:endParaRPr lang="es-MX" sz="1300" b="0" i="0" u="none" strike="noStrike">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369277">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6C6-43</a:t>
                      </a:r>
                      <a:endParaRPr lang="es-MX" sz="1300" b="0" i="0" u="none" strike="noStrike">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Tasa de incidencia de paludismo por 100,000 hab. en un año</a:t>
                      </a:r>
                      <a:endParaRPr lang="es-MX" sz="1300" b="0" i="0" u="none" strike="noStrike" dirty="0">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553915">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6C8-44</a:t>
                      </a:r>
                      <a:endParaRPr lang="es-MX" sz="1300" b="0" i="0" u="none" strike="noStrike">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 Porcentaje de niños menores de 5 años con paludismo que son tratados con medicamentos antipalúdicos adecuados</a:t>
                      </a:r>
                      <a:endParaRPr lang="es-MX" sz="1300" b="0" i="0" u="none" strike="noStrike" dirty="0">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369277">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6C9-45</a:t>
                      </a:r>
                      <a:endParaRPr lang="es-MX" sz="1300" b="0" i="0" u="none" strike="noStrike">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Tasa de prevalencia de tuberculosis por cada 100 mil hab. en un año</a:t>
                      </a:r>
                      <a:endParaRPr lang="es-MX" sz="1300" b="0" i="0" u="none" strike="noStrike" dirty="0">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369277">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6C9-46</a:t>
                      </a:r>
                      <a:endParaRPr lang="es-MX" sz="1300" b="0" i="0" u="none" strike="noStrike">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Tasa de mortalidad por tuberculosis por 100 mil habitantes</a:t>
                      </a:r>
                      <a:endParaRPr lang="es-MX" sz="1300" b="0" i="0" u="none" strike="noStrike" dirty="0">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553915">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6C10-47</a:t>
                      </a:r>
                      <a:endParaRPr lang="es-MX" sz="1300" b="0" i="0" u="none" strike="noStrike">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Proporción de casos de tuberculosis detectados y curados con el Tratamiento Acortado Estrictamente Supervisado (TAES)</a:t>
                      </a:r>
                      <a:endParaRPr lang="es-MX" sz="1300" b="0" i="0" u="none" strike="noStrike" dirty="0">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369277">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6C11-48</a:t>
                      </a:r>
                      <a:endParaRPr lang="es-MX" sz="1300" b="0" i="0" u="none" strike="noStrike">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Tasa de incidencia de tracoma por cada 100 mil habitantes en un año</a:t>
                      </a:r>
                      <a:endParaRPr lang="es-MX" sz="1300" b="0" i="0" u="none" strike="noStrike" dirty="0">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369277">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6C11-49</a:t>
                      </a:r>
                      <a:endParaRPr lang="es-MX" sz="1300" b="0" i="0" u="none" strike="noStrike">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Tasa de incidencia de </a:t>
                      </a:r>
                      <a:r>
                        <a:rPr lang="es-MX" sz="1300" u="none" strike="noStrike" dirty="0" err="1">
                          <a:effectLst/>
                          <a:latin typeface="Calibri" pitchFamily="34" charset="0"/>
                          <a:cs typeface="Calibri" pitchFamily="34" charset="0"/>
                        </a:rPr>
                        <a:t>oncocercosis</a:t>
                      </a:r>
                      <a:r>
                        <a:rPr lang="es-MX" sz="1300" u="none" strike="noStrike" dirty="0">
                          <a:effectLst/>
                          <a:latin typeface="Calibri" pitchFamily="34" charset="0"/>
                          <a:cs typeface="Calibri" pitchFamily="34" charset="0"/>
                        </a:rPr>
                        <a:t> por cada 100 mil habitantes en un año</a:t>
                      </a:r>
                      <a:endParaRPr lang="es-MX" sz="1300" b="0" i="0" u="none" strike="noStrike" dirty="0">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369277">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6C11-50</a:t>
                      </a:r>
                      <a:endParaRPr lang="es-MX" sz="1300" b="0" i="0" u="none" strike="noStrike">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Tasa de incidencia de </a:t>
                      </a:r>
                      <a:r>
                        <a:rPr lang="es-MX" sz="1300" u="none" strike="noStrike" dirty="0" err="1">
                          <a:effectLst/>
                          <a:latin typeface="Calibri" pitchFamily="34" charset="0"/>
                          <a:cs typeface="Calibri" pitchFamily="34" charset="0"/>
                        </a:rPr>
                        <a:t>leshmaniasis</a:t>
                      </a:r>
                      <a:r>
                        <a:rPr lang="es-MX" sz="1300" u="none" strike="noStrike" dirty="0">
                          <a:effectLst/>
                          <a:latin typeface="Calibri" pitchFamily="34" charset="0"/>
                          <a:cs typeface="Calibri" pitchFamily="34" charset="0"/>
                        </a:rPr>
                        <a:t> por cada 100 mil habitantes en un año</a:t>
                      </a:r>
                      <a:endParaRPr lang="es-MX" sz="1300" b="0" i="0" u="none" strike="noStrike" dirty="0">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bl>
          </a:graphicData>
        </a:graphic>
      </p:graphicFrame>
      <p:sp>
        <p:nvSpPr>
          <p:cNvPr id="6" name="5 CuadroTexto"/>
          <p:cNvSpPr txBox="1"/>
          <p:nvPr/>
        </p:nvSpPr>
        <p:spPr>
          <a:xfrm>
            <a:off x="5337110" y="727883"/>
            <a:ext cx="3195329" cy="369332"/>
          </a:xfrm>
          <a:prstGeom prst="rect">
            <a:avLst/>
          </a:prstGeom>
          <a:noFill/>
        </p:spPr>
        <p:txBody>
          <a:bodyPr wrap="square" rtlCol="0">
            <a:spAutoFit/>
          </a:bodyPr>
          <a:lstStyle/>
          <a:p>
            <a:r>
              <a:rPr lang="es-MX" dirty="0" smtClean="0"/>
              <a:t>Numero de indicadores: 11</a:t>
            </a:r>
            <a:endParaRPr lang="es-MX" dirty="0"/>
          </a:p>
        </p:txBody>
      </p:sp>
      <p:sp>
        <p:nvSpPr>
          <p:cNvPr id="7" name="9 Subtítulo"/>
          <p:cNvSpPr txBox="1">
            <a:spLocks/>
          </p:cNvSpPr>
          <p:nvPr/>
        </p:nvSpPr>
        <p:spPr>
          <a:xfrm>
            <a:off x="4489106" y="0"/>
            <a:ext cx="3816424"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buClr>
                <a:srgbClr val="FDA023"/>
              </a:buClr>
            </a:pPr>
            <a:r>
              <a:rPr lang="es-MX" sz="1600" dirty="0">
                <a:solidFill>
                  <a:prstClr val="white"/>
                </a:solidFill>
              </a:rPr>
              <a:t>Objetivo </a:t>
            </a:r>
            <a:r>
              <a:rPr lang="es-MX" sz="1600" dirty="0" smtClean="0">
                <a:solidFill>
                  <a:prstClr val="white"/>
                </a:solidFill>
              </a:rPr>
              <a:t>6 </a:t>
            </a:r>
            <a:r>
              <a:rPr lang="es-MX" sz="1600" dirty="0">
                <a:solidFill>
                  <a:prstClr val="white"/>
                </a:solidFill>
              </a:rPr>
              <a:t>Combatir el VIH/SIDA, El Paludismo y Otras Enfermedades</a:t>
            </a:r>
          </a:p>
        </p:txBody>
      </p:sp>
      <p:pic>
        <p:nvPicPr>
          <p:cNvPr id="6146" name="Picture 2" descr="C:\Users\Public\Documents\__TODO 2010\Diseños_2010\PDCHS 2.0\Documento\Elementos Graficos\ICONOS ODMS\odm_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7131" y="4869160"/>
            <a:ext cx="1268811" cy="126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5460690"/>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CuadroTexto"/>
          <p:cNvSpPr txBox="1"/>
          <p:nvPr/>
        </p:nvSpPr>
        <p:spPr>
          <a:xfrm>
            <a:off x="5292080" y="1618342"/>
            <a:ext cx="3312368" cy="3108543"/>
          </a:xfrm>
          <a:prstGeom prst="rect">
            <a:avLst/>
          </a:prstGeom>
          <a:solidFill>
            <a:sysClr val="window" lastClr="FFFFFF">
              <a:lumMod val="95000"/>
            </a:sysClr>
          </a:solidFill>
          <a:ln>
            <a:solidFill>
              <a:srgbClr val="E7DEC9">
                <a:lumMod val="50000"/>
              </a:srgbClr>
            </a:solidFill>
          </a:ln>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Tx/>
              <a:buBlip>
                <a:blip r:embed="rId2"/>
              </a:buBlip>
              <a:tabLst/>
              <a:defRPr/>
            </a:pPr>
            <a:r>
              <a:rPr kumimoji="0" lang="es-MX" sz="1400" b="0" i="0" u="none" strike="noStrike" kern="0" cap="none" spc="0" normalizeH="0" baseline="0" noProof="0" dirty="0">
                <a:ln>
                  <a:noFill/>
                </a:ln>
                <a:solidFill>
                  <a:sysClr val="windowText" lastClr="000000"/>
                </a:solidFill>
                <a:effectLst/>
                <a:uLnTx/>
                <a:uFillTx/>
              </a:rPr>
              <a:t>Instituto Nacional de Estadística y Geografía</a:t>
            </a:r>
            <a:r>
              <a:rPr kumimoji="0" lang="es-MX" sz="1400" b="1" i="0" u="none" strike="noStrike" kern="0" cap="none" spc="0" normalizeH="0" baseline="0" noProof="0" dirty="0">
                <a:ln>
                  <a:noFill/>
                </a:ln>
                <a:solidFill>
                  <a:sysClr val="windowText" lastClr="000000"/>
                </a:solidFill>
                <a:effectLst/>
                <a:uLnTx/>
                <a:uFillTx/>
              </a:rPr>
              <a:t> (INEGI</a:t>
            </a:r>
            <a:r>
              <a:rPr kumimoji="0" lang="es-MX" sz="1400" b="1" i="0" u="none" strike="noStrike" kern="0" cap="none" spc="0" normalizeH="0" baseline="0" noProof="0" dirty="0" smtClean="0">
                <a:ln>
                  <a:noFill/>
                </a:ln>
                <a:solidFill>
                  <a:sysClr val="windowText" lastClr="000000"/>
                </a:solidFill>
                <a:effectLst/>
                <a:uLnTx/>
                <a:uFillTx/>
              </a:rPr>
              <a:t>)</a:t>
            </a:r>
            <a:endParaRPr kumimoji="0" lang="es-MX" sz="1400" b="1"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r>
              <a:rPr kumimoji="0" lang="es-MX" sz="1400" b="0" i="0" u="none" strike="noStrike" kern="0" cap="none" spc="0" normalizeH="0" baseline="0" noProof="0" dirty="0">
                <a:ln>
                  <a:noFill/>
                </a:ln>
                <a:solidFill>
                  <a:sysClr val="windowText" lastClr="000000"/>
                </a:solidFill>
                <a:effectLst/>
                <a:uLnTx/>
                <a:uFillTx/>
              </a:rPr>
              <a:t>Instituto para la Reconversión Productiva y </a:t>
            </a:r>
            <a:r>
              <a:rPr kumimoji="0" lang="es-MX" sz="1400" b="0" i="0" u="none" strike="noStrike" kern="0" cap="none" spc="0" normalizeH="0" baseline="0" noProof="0" dirty="0" err="1" smtClean="0">
                <a:ln>
                  <a:noFill/>
                </a:ln>
                <a:solidFill>
                  <a:sysClr val="windowText" lastClr="000000"/>
                </a:solidFill>
                <a:effectLst/>
                <a:uLnTx/>
                <a:uFillTx/>
              </a:rPr>
              <a:t>Bioenergéticos</a:t>
            </a:r>
            <a:endParaRPr kumimoji="0" lang="es-MX" sz="1400" b="1" i="0" u="none" strike="noStrike" kern="0" cap="none" spc="0" normalizeH="0" baseline="0" noProof="0" dirty="0" smtClean="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r>
              <a:rPr kumimoji="0" lang="es-MX" sz="1400" b="0" i="0" u="none" strike="noStrike" kern="0" cap="none" spc="0" normalizeH="0" baseline="0" noProof="0" dirty="0" smtClean="0">
                <a:ln>
                  <a:noFill/>
                </a:ln>
                <a:solidFill>
                  <a:sysClr val="windowText" lastClr="000000"/>
                </a:solidFill>
                <a:effectLst/>
                <a:uLnTx/>
                <a:uFillTx/>
              </a:rPr>
              <a:t>Secretaría del Campo</a:t>
            </a:r>
            <a:endParaRPr kumimoji="0" lang="es-MX" sz="1400" b="1"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r>
              <a:rPr kumimoji="0" lang="es-MX" sz="1400" b="0" i="0" u="none" strike="noStrike" kern="0" cap="none" spc="0" normalizeH="0" baseline="0" noProof="0" dirty="0" smtClean="0">
                <a:ln>
                  <a:noFill/>
                </a:ln>
                <a:solidFill>
                  <a:sysClr val="windowText" lastClr="000000"/>
                </a:solidFill>
                <a:effectLst/>
                <a:uLnTx/>
                <a:uFillTx/>
              </a:rPr>
              <a:t>Secretaría de Medio Ambiente y Recursos Naturales </a:t>
            </a:r>
            <a:r>
              <a:rPr kumimoji="0" lang="es-MX" sz="1400" b="1" i="0" u="none" strike="noStrike" kern="0" cap="none" spc="0" normalizeH="0" baseline="0" noProof="0" dirty="0" smtClean="0">
                <a:ln>
                  <a:noFill/>
                </a:ln>
                <a:solidFill>
                  <a:sysClr val="windowText" lastClr="000000"/>
                </a:solidFill>
                <a:effectLst/>
                <a:uLnTx/>
                <a:uFillTx/>
              </a:rPr>
              <a:t>(SEMARNAT)</a:t>
            </a:r>
            <a:endParaRPr kumimoji="0" lang="es-MX" sz="1400" b="1"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r>
              <a:rPr kumimoji="0" lang="es-MX" sz="1400" b="0" i="0" u="none" strike="noStrike" kern="0" cap="none" spc="0" normalizeH="0" baseline="0" noProof="0" dirty="0" smtClean="0">
                <a:ln>
                  <a:noFill/>
                </a:ln>
                <a:solidFill>
                  <a:sysClr val="windowText" lastClr="000000"/>
                </a:solidFill>
                <a:effectLst/>
                <a:uLnTx/>
                <a:uFillTx/>
              </a:rPr>
              <a:t>Comisión Nacional de Áreas Naturales Protegidas </a:t>
            </a:r>
            <a:r>
              <a:rPr kumimoji="0" lang="es-MX" sz="1400" b="1" i="0" u="none" strike="noStrike" kern="0" cap="none" spc="0" normalizeH="0" baseline="0" noProof="0" dirty="0" smtClean="0">
                <a:ln>
                  <a:noFill/>
                </a:ln>
                <a:solidFill>
                  <a:sysClr val="windowText" lastClr="000000"/>
                </a:solidFill>
                <a:effectLst/>
                <a:uLnTx/>
                <a:uFillTx/>
              </a:rPr>
              <a:t>(CONANP)</a:t>
            </a:r>
            <a:endParaRPr kumimoji="0" lang="es-MX" sz="1400" b="1"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r>
              <a:rPr kumimoji="0" lang="es-MX" sz="1400" b="0" i="0" u="none" strike="noStrike" kern="0" cap="none" spc="0" normalizeH="0" baseline="0" noProof="0" dirty="0" smtClean="0">
                <a:ln>
                  <a:noFill/>
                </a:ln>
                <a:solidFill>
                  <a:sysClr val="windowText" lastClr="000000"/>
                </a:solidFill>
                <a:effectLst/>
                <a:uLnTx/>
                <a:uFillTx/>
              </a:rPr>
              <a:t>Secretaría de Medio Ambiente e Historia Natural </a:t>
            </a:r>
            <a:r>
              <a:rPr kumimoji="0" lang="es-MX" sz="1400" b="1" i="0" u="none" strike="noStrike" kern="0" cap="none" spc="0" normalizeH="0" baseline="0" noProof="0" dirty="0" smtClean="0">
                <a:ln>
                  <a:noFill/>
                </a:ln>
                <a:solidFill>
                  <a:sysClr val="windowText" lastClr="000000"/>
                </a:solidFill>
                <a:effectLst/>
                <a:uLnTx/>
                <a:uFillTx/>
              </a:rPr>
              <a:t>(SEMAHN)</a:t>
            </a:r>
            <a:endParaRPr kumimoji="0" lang="es-MX" sz="1400" b="1"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r>
              <a:rPr kumimoji="0" lang="es-MX" sz="1400" b="0" i="0" u="none" strike="noStrike" kern="0" cap="none" spc="0" normalizeH="0" baseline="0" noProof="0" dirty="0" smtClean="0">
                <a:ln>
                  <a:noFill/>
                </a:ln>
                <a:solidFill>
                  <a:sysClr val="windowText" lastClr="000000"/>
                </a:solidFill>
                <a:effectLst/>
                <a:uLnTx/>
                <a:uFillTx/>
              </a:rPr>
              <a:t>Carta</a:t>
            </a:r>
            <a:r>
              <a:rPr kumimoji="0" lang="es-MX" sz="1400" b="0" i="0" u="none" strike="noStrike" kern="0" cap="none" spc="0" normalizeH="0" noProof="0" dirty="0" smtClean="0">
                <a:ln>
                  <a:noFill/>
                </a:ln>
                <a:solidFill>
                  <a:sysClr val="windowText" lastClr="000000"/>
                </a:solidFill>
                <a:effectLst/>
                <a:uLnTx/>
                <a:uFillTx/>
              </a:rPr>
              <a:t> Geográfica de Chiapas </a:t>
            </a:r>
            <a:r>
              <a:rPr kumimoji="0" lang="es-MX" sz="1400" b="0" i="0" u="none" strike="noStrike" kern="0" cap="none" spc="0" normalizeH="0" baseline="0" noProof="0" dirty="0" smtClean="0">
                <a:ln>
                  <a:noFill/>
                </a:ln>
                <a:solidFill>
                  <a:sysClr val="windowText" lastClr="000000"/>
                </a:solidFill>
                <a:effectLst/>
                <a:uLnTx/>
                <a:uFillTx/>
              </a:rPr>
              <a:t>Secretaría de Hacienda del Estado</a:t>
            </a:r>
            <a:endParaRPr kumimoji="0" lang="es-MX" sz="1400" b="1"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r>
              <a:rPr kumimoji="0" lang="es-MX" sz="1400" b="0" i="0" u="none" strike="noStrike" kern="0" cap="none" spc="0" normalizeH="0" baseline="0" noProof="0" dirty="0" smtClean="0">
                <a:ln>
                  <a:noFill/>
                </a:ln>
                <a:solidFill>
                  <a:sysClr val="windowText" lastClr="000000"/>
                </a:solidFill>
                <a:effectLst/>
                <a:uLnTx/>
                <a:uFillTx/>
              </a:rPr>
              <a:t>Instituto Estatal del Agua </a:t>
            </a:r>
            <a:r>
              <a:rPr kumimoji="0" lang="es-MX" sz="1400" b="1" i="0" u="none" strike="noStrike" kern="0" cap="none" spc="0" normalizeH="0" baseline="0" noProof="0" dirty="0" smtClean="0">
                <a:ln>
                  <a:noFill/>
                </a:ln>
                <a:solidFill>
                  <a:sysClr val="windowText" lastClr="000000"/>
                </a:solidFill>
                <a:effectLst/>
                <a:uLnTx/>
                <a:uFillTx/>
              </a:rPr>
              <a:t>(INESA)</a:t>
            </a:r>
          </a:p>
        </p:txBody>
      </p:sp>
      <p:sp>
        <p:nvSpPr>
          <p:cNvPr id="9" name="8 CuadroTexto"/>
          <p:cNvSpPr txBox="1"/>
          <p:nvPr/>
        </p:nvSpPr>
        <p:spPr>
          <a:xfrm>
            <a:off x="5292080" y="1134680"/>
            <a:ext cx="929742" cy="307777"/>
          </a:xfrm>
          <a:prstGeom prst="rect">
            <a:avLst/>
          </a:prstGeom>
          <a:solidFill>
            <a:sysClr val="window" lastClr="FFFFFF">
              <a:lumMod val="95000"/>
            </a:sysClr>
          </a:solidFill>
          <a:ln>
            <a:solidFill>
              <a:srgbClr val="E7DEC9">
                <a:lumMod val="50000"/>
              </a:srgbClr>
            </a:solid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1400" b="1" i="0" u="none" strike="noStrike" kern="0" cap="none" spc="0" normalizeH="0" baseline="0" noProof="0" dirty="0" smtClean="0">
                <a:ln>
                  <a:noFill/>
                </a:ln>
                <a:solidFill>
                  <a:sysClr val="windowText" lastClr="000000"/>
                </a:solidFill>
                <a:effectLst/>
                <a:uLnTx/>
                <a:uFillTx/>
              </a:rPr>
              <a:t>Fuentes: </a:t>
            </a:r>
            <a:endParaRPr kumimoji="0" lang="es-MX" sz="1400" b="1" i="0" u="none" strike="noStrike" kern="0" cap="none" spc="0" normalizeH="0" baseline="0" noProof="0" dirty="0">
              <a:ln>
                <a:noFill/>
              </a:ln>
              <a:solidFill>
                <a:sysClr val="windowText" lastClr="000000"/>
              </a:solidFill>
              <a:effectLst/>
              <a:uLnTx/>
              <a:uFillTx/>
            </a:endParaRPr>
          </a:p>
        </p:txBody>
      </p:sp>
      <p:graphicFrame>
        <p:nvGraphicFramePr>
          <p:cNvPr id="10" name="9 Tabla"/>
          <p:cNvGraphicFramePr>
            <a:graphicFrameLocks noGrp="1"/>
          </p:cNvGraphicFramePr>
          <p:nvPr>
            <p:extLst>
              <p:ext uri="{D42A27DB-BD31-4B8C-83A1-F6EECF244321}">
                <p14:modId xmlns:p14="http://schemas.microsoft.com/office/powerpoint/2010/main" val="954671420"/>
              </p:ext>
            </p:extLst>
          </p:nvPr>
        </p:nvGraphicFramePr>
        <p:xfrm>
          <a:off x="755576" y="764704"/>
          <a:ext cx="4248472" cy="5400602"/>
        </p:xfrm>
        <a:graphic>
          <a:graphicData uri="http://schemas.openxmlformats.org/drawingml/2006/table">
            <a:tbl>
              <a:tblPr/>
              <a:tblGrid>
                <a:gridCol w="930323"/>
                <a:gridCol w="3318149"/>
              </a:tblGrid>
              <a:tr h="421965">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b="1" u="none" strike="noStrike" dirty="0">
                          <a:effectLst/>
                          <a:latin typeface="Calibri" pitchFamily="34" charset="0"/>
                          <a:cs typeface="Calibri" pitchFamily="34" charset="0"/>
                        </a:rPr>
                        <a:t>Clave del Indicador</a:t>
                      </a:r>
                      <a:endParaRPr lang="es-MX" sz="1300" b="1" i="0" u="none" strike="noStrike" dirty="0">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7DEC9">
                        <a:lumMod val="9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b="1" u="none" strike="noStrike" dirty="0">
                          <a:effectLst/>
                          <a:latin typeface="Calibri" pitchFamily="34" charset="0"/>
                          <a:cs typeface="Calibri" pitchFamily="34" charset="0"/>
                        </a:rPr>
                        <a:t>Nombre del Indicador</a:t>
                      </a:r>
                      <a:endParaRPr lang="es-MX" sz="1300" b="1" i="0" u="none" strike="noStrike" dirty="0">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7DEC9">
                        <a:lumMod val="90000"/>
                      </a:srgbClr>
                    </a:solidFill>
                  </a:tcPr>
                </a:tc>
              </a:tr>
              <a:tr h="421965">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dirty="0">
                          <a:effectLst/>
                          <a:latin typeface="Calibri" pitchFamily="34" charset="0"/>
                          <a:cs typeface="Calibri" pitchFamily="34" charset="0"/>
                        </a:rPr>
                        <a:t>7A1-51</a:t>
                      </a:r>
                      <a:endParaRPr lang="es-MX" sz="1300" b="0" i="0" u="none" strike="noStrike" dirty="0">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Proporción de la superficie de las tierras cubiertas por bosques y selvas</a:t>
                      </a:r>
                      <a:endParaRPr lang="es-MX" sz="1300" b="0" i="0" u="none" strike="noStrike" dirty="0">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628143">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dirty="0">
                          <a:effectLst/>
                          <a:latin typeface="Calibri" pitchFamily="34" charset="0"/>
                          <a:cs typeface="Calibri" pitchFamily="34" charset="0"/>
                        </a:rPr>
                        <a:t>7A1-52</a:t>
                      </a:r>
                      <a:endParaRPr lang="es-MX" sz="1300" b="0" i="0" u="none" strike="noStrike" dirty="0">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Razón entre la superficie arbolada siniestrada por incendios forestales en relación a la superficie reforestada</a:t>
                      </a:r>
                      <a:endParaRPr lang="es-MX" sz="1300" b="0" i="0" u="none" strike="noStrike" dirty="0">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628143">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7A1-53</a:t>
                      </a:r>
                      <a:endParaRPr lang="es-MX" sz="1300" b="0" i="0" u="none" strike="noStrike">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Proporción de la superficie de bosque o selva  reforestada de las unidades de producción dedicadas a la actividad forestal</a:t>
                      </a:r>
                      <a:endParaRPr lang="es-MX" sz="1300" b="0" i="0" u="none" strike="noStrike" dirty="0">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421965">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7A2-54</a:t>
                      </a:r>
                      <a:endParaRPr lang="es-MX" sz="1300" b="0" i="0" u="none" strike="noStrike">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Principales contaminantes atmosféricos por estación de monitoreo </a:t>
                      </a:r>
                      <a:endParaRPr lang="es-MX" sz="1300" b="0" i="0" u="none" strike="noStrike" dirty="0">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421965">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7B5-55</a:t>
                      </a:r>
                      <a:endParaRPr lang="es-MX" sz="1300" b="0" i="0" u="none" strike="noStrike">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Proporción de recursos hídricos totales para usos consuntivos</a:t>
                      </a:r>
                      <a:endParaRPr lang="es-MX" sz="1300" b="0" i="0" u="none" strike="noStrike" dirty="0">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384298">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7B6-56</a:t>
                      </a:r>
                      <a:endParaRPr lang="es-MX" sz="1300" b="0" i="0" u="none" strike="noStrike">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Proporción de Áreas Naturales Protegidas (ANP)</a:t>
                      </a:r>
                      <a:endParaRPr lang="es-MX" sz="1300" b="0" i="0" u="none" strike="noStrike" dirty="0">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421965">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7B7-57</a:t>
                      </a:r>
                      <a:endParaRPr lang="es-MX" sz="1300" b="0" i="0" u="none" strike="noStrike">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Proporción de especies de fauna en alguna </a:t>
                      </a:r>
                      <a:r>
                        <a:rPr lang="es-MX" sz="1300" u="none" strike="noStrike" dirty="0" smtClean="0">
                          <a:effectLst/>
                          <a:latin typeface="Calibri" pitchFamily="34" charset="0"/>
                          <a:cs typeface="Calibri" pitchFamily="34" charset="0"/>
                        </a:rPr>
                        <a:t>categoría </a:t>
                      </a:r>
                      <a:r>
                        <a:rPr lang="es-MX" sz="1300" u="none" strike="noStrike" dirty="0">
                          <a:effectLst/>
                          <a:latin typeface="Calibri" pitchFamily="34" charset="0"/>
                          <a:cs typeface="Calibri" pitchFamily="34" charset="0"/>
                        </a:rPr>
                        <a:t>de riesgo</a:t>
                      </a:r>
                      <a:endParaRPr lang="es-MX" sz="1300" b="0" i="0" u="none" strike="noStrike" dirty="0">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421965">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7C8-58</a:t>
                      </a:r>
                      <a:endParaRPr lang="es-MX" sz="1300" b="0" i="0" u="none" strike="noStrike">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Proporción de la población que cuenta con servicio de agua entubada </a:t>
                      </a:r>
                      <a:endParaRPr lang="es-MX" sz="1300" b="0" i="0" u="none" strike="noStrike" dirty="0">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384298">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7C8-59</a:t>
                      </a:r>
                      <a:endParaRPr lang="es-MX" sz="1300" b="0" i="0" u="none" strike="noStrike">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ctr"/>
                      <a:r>
                        <a:rPr lang="es-MX" sz="1300" u="none" strike="noStrike" dirty="0">
                          <a:effectLst/>
                          <a:latin typeface="Calibri" pitchFamily="34" charset="0"/>
                          <a:cs typeface="Calibri" pitchFamily="34" charset="0"/>
                        </a:rPr>
                        <a:t>Proporción de volumen de agua desinfectada</a:t>
                      </a:r>
                      <a:endParaRPr lang="es-MX" sz="1300" b="0" i="0" u="none" strike="noStrike" dirty="0">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421965">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7C9-60</a:t>
                      </a:r>
                      <a:endParaRPr lang="es-MX" sz="1300" b="0" i="0" u="none" strike="noStrike">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 Proporción de la población con servicio de drenaje</a:t>
                      </a:r>
                      <a:endParaRPr lang="es-MX" sz="1300" b="0" i="0" u="none" strike="noStrike" dirty="0">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421965">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7D10-61</a:t>
                      </a:r>
                      <a:endParaRPr lang="es-MX" sz="1300" b="0" i="0" u="none" strike="noStrike">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Proporción de la población urbana que habita en viviendas precarias</a:t>
                      </a:r>
                      <a:endParaRPr lang="es-MX" sz="1300" b="0" i="0" u="none" strike="noStrike" dirty="0">
                        <a:solidFill>
                          <a:srgbClr val="000000"/>
                        </a:solidFill>
                        <a:effectLst/>
                        <a:latin typeface="Calibri" pitchFamily="34" charset="0"/>
                        <a:cs typeface="Calibri" pitchFamily="34" charset="0"/>
                      </a:endParaRPr>
                    </a:p>
                  </a:txBody>
                  <a:tcPr marL="9232" marR="9232" marT="9232"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bl>
          </a:graphicData>
        </a:graphic>
      </p:graphicFrame>
      <p:sp>
        <p:nvSpPr>
          <p:cNvPr id="6" name="5 CuadroTexto"/>
          <p:cNvSpPr txBox="1"/>
          <p:nvPr/>
        </p:nvSpPr>
        <p:spPr>
          <a:xfrm>
            <a:off x="5337110" y="727883"/>
            <a:ext cx="3195329" cy="369332"/>
          </a:xfrm>
          <a:prstGeom prst="rect">
            <a:avLst/>
          </a:prstGeom>
          <a:noFill/>
        </p:spPr>
        <p:txBody>
          <a:bodyPr wrap="square" rtlCol="0">
            <a:spAutoFit/>
          </a:bodyPr>
          <a:lstStyle/>
          <a:p>
            <a:r>
              <a:rPr lang="es-MX" dirty="0" smtClean="0"/>
              <a:t>Numero de indicadores: 11</a:t>
            </a:r>
            <a:endParaRPr lang="es-MX" dirty="0"/>
          </a:p>
        </p:txBody>
      </p:sp>
      <p:sp>
        <p:nvSpPr>
          <p:cNvPr id="7" name="9 Subtítulo"/>
          <p:cNvSpPr txBox="1">
            <a:spLocks/>
          </p:cNvSpPr>
          <p:nvPr/>
        </p:nvSpPr>
        <p:spPr>
          <a:xfrm>
            <a:off x="4489106" y="0"/>
            <a:ext cx="3816424"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buClr>
                <a:srgbClr val="FDA023"/>
              </a:buClr>
            </a:pPr>
            <a:r>
              <a:rPr lang="es-MX" sz="1500" dirty="0">
                <a:solidFill>
                  <a:prstClr val="white"/>
                </a:solidFill>
              </a:rPr>
              <a:t>Objetivo </a:t>
            </a:r>
            <a:r>
              <a:rPr lang="es-MX" sz="1500" dirty="0" smtClean="0">
                <a:solidFill>
                  <a:prstClr val="white"/>
                </a:solidFill>
              </a:rPr>
              <a:t>7 </a:t>
            </a:r>
            <a:r>
              <a:rPr lang="es-MX" sz="1500" dirty="0">
                <a:solidFill>
                  <a:prstClr val="white"/>
                </a:solidFill>
              </a:rPr>
              <a:t>Garantizar la </a:t>
            </a:r>
            <a:endParaRPr lang="es-MX" sz="1500" dirty="0" smtClean="0">
              <a:solidFill>
                <a:prstClr val="white"/>
              </a:solidFill>
            </a:endParaRPr>
          </a:p>
          <a:p>
            <a:pPr algn="ctr">
              <a:buClr>
                <a:srgbClr val="FDA023"/>
              </a:buClr>
            </a:pPr>
            <a:r>
              <a:rPr lang="es-MX" sz="1500" dirty="0" smtClean="0">
                <a:solidFill>
                  <a:prstClr val="white"/>
                </a:solidFill>
              </a:rPr>
              <a:t>Sustentabilidad </a:t>
            </a:r>
            <a:r>
              <a:rPr lang="es-MX" sz="1500" dirty="0">
                <a:solidFill>
                  <a:prstClr val="white"/>
                </a:solidFill>
              </a:rPr>
              <a:t>del Medio Ambiente</a:t>
            </a:r>
          </a:p>
        </p:txBody>
      </p:sp>
      <p:pic>
        <p:nvPicPr>
          <p:cNvPr id="7170" name="Picture 2" descr="C:\Users\Public\Documents\__TODO 2010\Diseños_2010\PDCHS 2.0\Documento\Elementos Graficos\ICONOS ODMS\odm_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5674" y="5013176"/>
            <a:ext cx="1260000" cy="126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562223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CuadroTexto"/>
          <p:cNvSpPr txBox="1"/>
          <p:nvPr/>
        </p:nvSpPr>
        <p:spPr>
          <a:xfrm>
            <a:off x="5292080" y="1680414"/>
            <a:ext cx="3096344" cy="2462213"/>
          </a:xfrm>
          <a:prstGeom prst="rect">
            <a:avLst/>
          </a:prstGeom>
          <a:solidFill>
            <a:sysClr val="window" lastClr="FFFFFF">
              <a:lumMod val="95000"/>
            </a:sysClr>
          </a:solidFill>
          <a:ln>
            <a:solidFill>
              <a:srgbClr val="E7DEC9">
                <a:lumMod val="50000"/>
              </a:srgbClr>
            </a:solidFill>
          </a:ln>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Tx/>
              <a:buBlip>
                <a:blip r:embed="rId2"/>
              </a:buBlip>
              <a:tabLst/>
              <a:defRPr/>
            </a:pPr>
            <a:r>
              <a:rPr kumimoji="0" lang="es-MX" sz="1400" b="0" i="0" u="none" strike="noStrike" kern="0" cap="none" spc="0" normalizeH="0" baseline="0" noProof="0" dirty="0">
                <a:ln>
                  <a:noFill/>
                </a:ln>
                <a:solidFill>
                  <a:sysClr val="windowText" lastClr="000000"/>
                </a:solidFill>
                <a:effectLst/>
                <a:uLnTx/>
                <a:uFillTx/>
              </a:rPr>
              <a:t>Instituto Nacional de Estadística y </a:t>
            </a:r>
            <a:r>
              <a:rPr kumimoji="0" lang="es-MX" sz="1400" b="0" i="0" u="none" strike="noStrike" kern="0" cap="none" spc="0" normalizeH="0" baseline="0" noProof="0" dirty="0" smtClean="0">
                <a:ln>
                  <a:noFill/>
                </a:ln>
                <a:solidFill>
                  <a:sysClr val="windowText" lastClr="000000"/>
                </a:solidFill>
                <a:effectLst/>
                <a:uLnTx/>
                <a:uFillTx/>
              </a:rPr>
              <a:t>Geografía</a:t>
            </a:r>
            <a:r>
              <a:rPr kumimoji="0" lang="es-MX" sz="1400" b="1" i="0" u="none" strike="noStrike" kern="0" cap="none" spc="0" normalizeH="0" baseline="0" noProof="0" dirty="0" smtClean="0">
                <a:ln>
                  <a:noFill/>
                </a:ln>
                <a:solidFill>
                  <a:sysClr val="windowText" lastClr="000000"/>
                </a:solidFill>
                <a:effectLst/>
                <a:uLnTx/>
                <a:uFillTx/>
              </a:rPr>
              <a:t> </a:t>
            </a:r>
            <a:r>
              <a:rPr kumimoji="0" lang="es-MX" sz="1400" b="1" i="0" u="none" strike="noStrike" kern="0" cap="none" spc="0" normalizeH="0" baseline="0" noProof="0" dirty="0">
                <a:ln>
                  <a:noFill/>
                </a:ln>
                <a:solidFill>
                  <a:sysClr val="windowText" lastClr="000000"/>
                </a:solidFill>
                <a:effectLst/>
                <a:uLnTx/>
                <a:uFillTx/>
              </a:rPr>
              <a:t>(INEGI)</a:t>
            </a:r>
          </a:p>
          <a:p>
            <a:pPr marL="0" marR="0" lvl="0" indent="0" defTabSz="914400" eaLnBrk="1" fontAlgn="auto" latinLnBrk="0" hangingPunct="1">
              <a:lnSpc>
                <a:spcPct val="100000"/>
              </a:lnSpc>
              <a:spcBef>
                <a:spcPts val="0"/>
              </a:spcBef>
              <a:spcAft>
                <a:spcPts val="0"/>
              </a:spcAft>
              <a:buClrTx/>
              <a:buSzTx/>
              <a:buFontTx/>
              <a:buNone/>
              <a:tabLst/>
              <a:defRPr/>
            </a:pPr>
            <a:endParaRPr kumimoji="0" lang="es-MX" sz="1400" b="1"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r>
              <a:rPr kumimoji="0" lang="es-MX" sz="1400" b="0" i="0" u="none" strike="noStrike" kern="0" cap="none" spc="0" normalizeH="0" baseline="0" noProof="0" dirty="0" smtClean="0">
                <a:ln>
                  <a:noFill/>
                </a:ln>
                <a:solidFill>
                  <a:sysClr val="windowText" lastClr="000000"/>
                </a:solidFill>
                <a:effectLst/>
                <a:uLnTx/>
                <a:uFillTx/>
              </a:rPr>
              <a:t>Comisión Federal de Telecomunicaciones (</a:t>
            </a:r>
            <a:r>
              <a:rPr kumimoji="0" lang="es-MX" sz="1400" b="1" i="0" u="none" strike="noStrike" kern="0" cap="none" spc="0" normalizeH="0" baseline="0" noProof="0" dirty="0" smtClean="0">
                <a:ln>
                  <a:noFill/>
                </a:ln>
                <a:solidFill>
                  <a:sysClr val="windowText" lastClr="000000"/>
                </a:solidFill>
                <a:effectLst/>
                <a:uLnTx/>
                <a:uFillTx/>
              </a:rPr>
              <a:t>COFETEL)</a:t>
            </a:r>
          </a:p>
          <a:p>
            <a:pPr marL="0" marR="0" lvl="0" indent="0" defTabSz="914400" eaLnBrk="1" fontAlgn="auto" latinLnBrk="0" hangingPunct="1">
              <a:lnSpc>
                <a:spcPct val="100000"/>
              </a:lnSpc>
              <a:spcBef>
                <a:spcPts val="0"/>
              </a:spcBef>
              <a:spcAft>
                <a:spcPts val="0"/>
              </a:spcAft>
              <a:buClrTx/>
              <a:buSzTx/>
              <a:buFontTx/>
              <a:buNone/>
              <a:tabLst/>
              <a:defRPr/>
            </a:pPr>
            <a:endParaRPr kumimoji="0" lang="es-MX" sz="1400" b="1" i="0" u="none" strike="noStrike" kern="0" cap="none" spc="0" normalizeH="0" baseline="0" noProof="0" dirty="0" smtClean="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r>
              <a:rPr kumimoji="0" lang="es-MX" sz="1400" b="0" i="0" u="none" strike="noStrike" kern="0" cap="none" spc="0" normalizeH="0" baseline="0" noProof="0" dirty="0" smtClean="0">
                <a:ln>
                  <a:noFill/>
                </a:ln>
                <a:solidFill>
                  <a:sysClr val="windowText" lastClr="000000"/>
                </a:solidFill>
                <a:effectLst/>
                <a:uLnTx/>
                <a:uFillTx/>
              </a:rPr>
              <a:t>Instituto Mexicano para la Competitividad A.C. (</a:t>
            </a:r>
            <a:r>
              <a:rPr kumimoji="0" lang="es-MX" sz="1400" b="1" i="0" u="none" strike="noStrike" kern="0" cap="none" spc="0" normalizeH="0" baseline="0" noProof="0" dirty="0" smtClean="0">
                <a:ln>
                  <a:noFill/>
                </a:ln>
                <a:solidFill>
                  <a:sysClr val="windowText" lastClr="000000"/>
                </a:solidFill>
                <a:effectLst/>
                <a:uLnTx/>
                <a:uFillTx/>
              </a:rPr>
              <a:t>IMCO)</a:t>
            </a: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endParaRPr kumimoji="0" lang="es-MX" sz="1400" b="1"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r>
              <a:rPr kumimoji="0" lang="es-MX" sz="1400" b="0" i="0" u="none" strike="noStrike" kern="0" cap="none" spc="0" normalizeH="0" baseline="0" noProof="0" dirty="0" smtClean="0">
                <a:ln>
                  <a:noFill/>
                </a:ln>
                <a:solidFill>
                  <a:sysClr val="windowText" lastClr="000000"/>
                </a:solidFill>
                <a:effectLst/>
                <a:uLnTx/>
                <a:uFillTx/>
              </a:rPr>
              <a:t>Consejo Nacional de Población (</a:t>
            </a:r>
            <a:r>
              <a:rPr kumimoji="0" lang="es-MX" sz="1400" b="1" i="0" u="none" strike="noStrike" kern="0" cap="none" spc="0" normalizeH="0" baseline="0" noProof="0" dirty="0" smtClean="0">
                <a:ln>
                  <a:noFill/>
                </a:ln>
                <a:solidFill>
                  <a:sysClr val="windowText" lastClr="000000"/>
                </a:solidFill>
                <a:effectLst/>
                <a:uLnTx/>
                <a:uFillTx/>
              </a:rPr>
              <a:t>CONAPO)</a:t>
            </a:r>
          </a:p>
        </p:txBody>
      </p:sp>
      <p:sp>
        <p:nvSpPr>
          <p:cNvPr id="13" name="12 CuadroTexto"/>
          <p:cNvSpPr txBox="1"/>
          <p:nvPr/>
        </p:nvSpPr>
        <p:spPr>
          <a:xfrm>
            <a:off x="5292080" y="1196752"/>
            <a:ext cx="929742" cy="307777"/>
          </a:xfrm>
          <a:prstGeom prst="rect">
            <a:avLst/>
          </a:prstGeom>
          <a:solidFill>
            <a:sysClr val="window" lastClr="FFFFFF">
              <a:lumMod val="95000"/>
            </a:sysClr>
          </a:solidFill>
          <a:ln>
            <a:solidFill>
              <a:srgbClr val="E7DEC9">
                <a:lumMod val="50000"/>
              </a:srgbClr>
            </a:solid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1400" b="1" i="0" u="none" strike="noStrike" kern="0" cap="none" spc="0" normalizeH="0" baseline="0" noProof="0" dirty="0" smtClean="0">
                <a:ln>
                  <a:noFill/>
                </a:ln>
                <a:solidFill>
                  <a:sysClr val="windowText" lastClr="000000"/>
                </a:solidFill>
                <a:effectLst/>
                <a:uLnTx/>
                <a:uFillTx/>
              </a:rPr>
              <a:t>Fuentes: </a:t>
            </a:r>
            <a:endParaRPr kumimoji="0" lang="es-MX" sz="1400" b="1" i="0" u="none" strike="noStrike" kern="0" cap="none" spc="0" normalizeH="0" baseline="0" noProof="0" dirty="0">
              <a:ln>
                <a:noFill/>
              </a:ln>
              <a:solidFill>
                <a:sysClr val="windowText" lastClr="000000"/>
              </a:solidFill>
              <a:effectLst/>
              <a:uLnTx/>
              <a:uFillTx/>
            </a:endParaRPr>
          </a:p>
        </p:txBody>
      </p:sp>
      <p:graphicFrame>
        <p:nvGraphicFramePr>
          <p:cNvPr id="14" name="13 Tabla"/>
          <p:cNvGraphicFramePr>
            <a:graphicFrameLocks noGrp="1"/>
          </p:cNvGraphicFramePr>
          <p:nvPr>
            <p:extLst>
              <p:ext uri="{D42A27DB-BD31-4B8C-83A1-F6EECF244321}">
                <p14:modId xmlns:p14="http://schemas.microsoft.com/office/powerpoint/2010/main" val="2933776728"/>
              </p:ext>
            </p:extLst>
          </p:nvPr>
        </p:nvGraphicFramePr>
        <p:xfrm>
          <a:off x="755576" y="1196752"/>
          <a:ext cx="4248472" cy="2166402"/>
        </p:xfrm>
        <a:graphic>
          <a:graphicData uri="http://schemas.openxmlformats.org/drawingml/2006/table">
            <a:tbl>
              <a:tblPr/>
              <a:tblGrid>
                <a:gridCol w="930322"/>
                <a:gridCol w="3318150"/>
              </a:tblGrid>
              <a:tr h="432048">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b="1" u="none" strike="noStrike" dirty="0">
                          <a:effectLst/>
                          <a:latin typeface="Calibri" pitchFamily="34" charset="0"/>
                          <a:cs typeface="Calibri" pitchFamily="34" charset="0"/>
                        </a:rPr>
                        <a:t>Clave del Indicador</a:t>
                      </a:r>
                      <a:endParaRPr lang="es-MX" sz="1300" b="1"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7DEC9">
                        <a:lumMod val="9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b="1" u="none" strike="noStrike" dirty="0">
                          <a:effectLst/>
                          <a:latin typeface="Calibri" pitchFamily="34" charset="0"/>
                          <a:cs typeface="Calibri" pitchFamily="34" charset="0"/>
                        </a:rPr>
                        <a:t>Nombre del Indicador</a:t>
                      </a:r>
                      <a:endParaRPr lang="es-MX" sz="1300" b="1"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7DEC9">
                        <a:lumMod val="90000"/>
                      </a:srgbClr>
                    </a:solidFill>
                  </a:tcPr>
                </a:tc>
              </a:tr>
              <a:tr h="504056">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dirty="0">
                          <a:effectLst/>
                          <a:latin typeface="Calibri" pitchFamily="34" charset="0"/>
                          <a:cs typeface="Calibri" pitchFamily="34" charset="0"/>
                        </a:rPr>
                        <a:t>8F14-63 </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Líneas telefónicas por cada 100 habitantes  </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615149">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8F15-64</a:t>
                      </a:r>
                      <a:endParaRPr lang="es-MX" sz="1300" b="0" i="0" u="none" strike="noStrike">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Usuarios de teléfonos celulares por cada 100 habitantes</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615149">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8F16-65</a:t>
                      </a:r>
                      <a:endParaRPr lang="es-MX" sz="1300" b="0" i="0" u="none" strike="noStrike">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Número de usuarios de internet por cada 100 habitantes</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bl>
          </a:graphicData>
        </a:graphic>
      </p:graphicFrame>
      <p:sp>
        <p:nvSpPr>
          <p:cNvPr id="6" name="5 CuadroTexto"/>
          <p:cNvSpPr txBox="1"/>
          <p:nvPr/>
        </p:nvSpPr>
        <p:spPr>
          <a:xfrm>
            <a:off x="5337110" y="727883"/>
            <a:ext cx="3195329" cy="369332"/>
          </a:xfrm>
          <a:prstGeom prst="rect">
            <a:avLst/>
          </a:prstGeom>
          <a:noFill/>
        </p:spPr>
        <p:txBody>
          <a:bodyPr wrap="square" rtlCol="0">
            <a:spAutoFit/>
          </a:bodyPr>
          <a:lstStyle/>
          <a:p>
            <a:r>
              <a:rPr lang="es-MX" dirty="0" smtClean="0"/>
              <a:t>Numero de indicadores: 3</a:t>
            </a:r>
            <a:endParaRPr lang="es-MX" dirty="0"/>
          </a:p>
        </p:txBody>
      </p:sp>
      <p:sp>
        <p:nvSpPr>
          <p:cNvPr id="7" name="9 Subtítulo"/>
          <p:cNvSpPr txBox="1">
            <a:spLocks/>
          </p:cNvSpPr>
          <p:nvPr/>
        </p:nvSpPr>
        <p:spPr>
          <a:xfrm>
            <a:off x="4489106" y="0"/>
            <a:ext cx="3816424"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buClr>
                <a:srgbClr val="FDA023"/>
              </a:buClr>
            </a:pPr>
            <a:r>
              <a:rPr lang="es-MX" sz="1500" dirty="0">
                <a:solidFill>
                  <a:prstClr val="white"/>
                </a:solidFill>
              </a:rPr>
              <a:t>Objetivo </a:t>
            </a:r>
            <a:r>
              <a:rPr lang="es-MX" sz="1500" dirty="0" smtClean="0">
                <a:solidFill>
                  <a:prstClr val="white"/>
                </a:solidFill>
              </a:rPr>
              <a:t>8 </a:t>
            </a:r>
            <a:r>
              <a:rPr lang="es-MX" sz="1500" dirty="0">
                <a:solidFill>
                  <a:prstClr val="white"/>
                </a:solidFill>
              </a:rPr>
              <a:t>Fomentar una Asociación Mundial para el Desarrollo</a:t>
            </a:r>
          </a:p>
        </p:txBody>
      </p:sp>
      <p:pic>
        <p:nvPicPr>
          <p:cNvPr id="8194" name="Picture 2" descr="C:\Users\Public\Documents\__TODO 2010\Diseños_2010\PDCHS 2.0\Documento\Elementos Graficos\ICONOS ODMS\odm_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7114" y="4941168"/>
            <a:ext cx="1251310" cy="126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2128928"/>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9 Subtítulo"/>
          <p:cNvSpPr txBox="1">
            <a:spLocks/>
          </p:cNvSpPr>
          <p:nvPr/>
        </p:nvSpPr>
        <p:spPr>
          <a:xfrm>
            <a:off x="4572000" y="0"/>
            <a:ext cx="3595555"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r>
              <a:rPr lang="es-MX" sz="3000" dirty="0" smtClean="0">
                <a:solidFill>
                  <a:schemeClr val="bg1"/>
                </a:solidFill>
              </a:rPr>
              <a:t>Situación Actual</a:t>
            </a:r>
            <a:endParaRPr lang="es-MX" sz="3000" dirty="0">
              <a:solidFill>
                <a:schemeClr val="bg1"/>
              </a:solidFill>
            </a:endParaRPr>
          </a:p>
        </p:txBody>
      </p:sp>
      <p:sp>
        <p:nvSpPr>
          <p:cNvPr id="4" name="9 Subtítulo"/>
          <p:cNvSpPr txBox="1">
            <a:spLocks/>
          </p:cNvSpPr>
          <p:nvPr/>
        </p:nvSpPr>
        <p:spPr>
          <a:xfrm>
            <a:off x="1331640" y="1484784"/>
            <a:ext cx="6768752" cy="1080120"/>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r>
              <a:rPr lang="es-MX" sz="3000" dirty="0" smtClean="0">
                <a:solidFill>
                  <a:schemeClr val="tx1"/>
                </a:solidFill>
              </a:rPr>
              <a:t>Situación actual de los indicadores ODM para Chiapas</a:t>
            </a:r>
            <a:endParaRPr lang="es-MX" sz="3000" dirty="0">
              <a:solidFill>
                <a:schemeClr val="tx1"/>
              </a:solidFill>
            </a:endParaRPr>
          </a:p>
          <a:p>
            <a:pPr algn="ctr"/>
            <a:endParaRPr lang="es-MX" sz="3000" dirty="0" smtClean="0">
              <a:solidFill>
                <a:schemeClr val="tx1"/>
              </a:solidFill>
            </a:endParaRPr>
          </a:p>
        </p:txBody>
      </p:sp>
      <p:sp>
        <p:nvSpPr>
          <p:cNvPr id="5" name="4 Rectángulo"/>
          <p:cNvSpPr/>
          <p:nvPr/>
        </p:nvSpPr>
        <p:spPr>
          <a:xfrm>
            <a:off x="1547664" y="3109000"/>
            <a:ext cx="6696744" cy="923330"/>
          </a:xfrm>
          <a:prstGeom prst="rect">
            <a:avLst/>
          </a:prstGeom>
        </p:spPr>
        <p:txBody>
          <a:bodyPr wrap="square">
            <a:spAutoFit/>
          </a:bodyPr>
          <a:lstStyle/>
          <a:p>
            <a:r>
              <a:rPr lang="es-MX" b="1" dirty="0">
                <a:solidFill>
                  <a:schemeClr val="tx2">
                    <a:lumMod val="60000"/>
                    <a:lumOff val="40000"/>
                  </a:schemeClr>
                </a:solidFill>
                <a:hlinkClick r:id="rId2"/>
              </a:rPr>
              <a:t>http://www.ceieg.chiapas.gob.mx/home/?</a:t>
            </a:r>
            <a:r>
              <a:rPr lang="es-MX" b="1" dirty="0" smtClean="0">
                <a:solidFill>
                  <a:schemeClr val="tx2">
                    <a:lumMod val="60000"/>
                    <a:lumOff val="40000"/>
                  </a:schemeClr>
                </a:solidFill>
                <a:hlinkClick r:id="rId2"/>
              </a:rPr>
              <a:t>page_id=5523</a:t>
            </a:r>
            <a:endParaRPr lang="es-MX" b="1" dirty="0" smtClean="0">
              <a:solidFill>
                <a:schemeClr val="tx2">
                  <a:lumMod val="60000"/>
                  <a:lumOff val="40000"/>
                </a:schemeClr>
              </a:solidFill>
            </a:endParaRPr>
          </a:p>
          <a:p>
            <a:endParaRPr lang="es-MX" b="1" dirty="0">
              <a:solidFill>
                <a:schemeClr val="tx2">
                  <a:lumMod val="60000"/>
                  <a:lumOff val="40000"/>
                </a:schemeClr>
              </a:solidFill>
            </a:endParaRPr>
          </a:p>
          <a:p>
            <a:r>
              <a:rPr lang="es-MX" b="1" dirty="0" smtClean="0">
                <a:solidFill>
                  <a:schemeClr val="tx2">
                    <a:lumMod val="60000"/>
                    <a:lumOff val="40000"/>
                  </a:schemeClr>
                </a:solidFill>
              </a:rPr>
              <a:t>Municipalización de los ODM</a:t>
            </a:r>
            <a:endParaRPr lang="es-MX" b="1" dirty="0">
              <a:solidFill>
                <a:schemeClr val="tx2">
                  <a:lumMod val="60000"/>
                  <a:lumOff val="40000"/>
                </a:schemeClr>
              </a:solidFill>
            </a:endParaRPr>
          </a:p>
        </p:txBody>
      </p:sp>
      <p:sp>
        <p:nvSpPr>
          <p:cNvPr id="6" name="5 Rectángulo"/>
          <p:cNvSpPr/>
          <p:nvPr/>
        </p:nvSpPr>
        <p:spPr>
          <a:xfrm>
            <a:off x="1547664" y="2739668"/>
            <a:ext cx="4572000" cy="369332"/>
          </a:xfrm>
          <a:prstGeom prst="rect">
            <a:avLst/>
          </a:prstGeom>
        </p:spPr>
        <p:txBody>
          <a:bodyPr>
            <a:spAutoFit/>
          </a:bodyPr>
          <a:lstStyle/>
          <a:p>
            <a:r>
              <a:rPr lang="es-MX" dirty="0" smtClean="0"/>
              <a:t>Documento descriptivo de la línea basal:</a:t>
            </a:r>
            <a:endParaRPr lang="es-MX" dirty="0"/>
          </a:p>
        </p:txBody>
      </p:sp>
      <p:sp>
        <p:nvSpPr>
          <p:cNvPr id="7" name="6 Rectángulo"/>
          <p:cNvSpPr/>
          <p:nvPr/>
        </p:nvSpPr>
        <p:spPr>
          <a:xfrm>
            <a:off x="1547664" y="4221088"/>
            <a:ext cx="6264696" cy="369332"/>
          </a:xfrm>
          <a:prstGeom prst="rect">
            <a:avLst/>
          </a:prstGeom>
        </p:spPr>
        <p:txBody>
          <a:bodyPr wrap="square">
            <a:spAutoFit/>
          </a:bodyPr>
          <a:lstStyle/>
          <a:p>
            <a:r>
              <a:rPr lang="es-MX" dirty="0" smtClean="0"/>
              <a:t>Documentos con  tablas históricas  de los indicadores:</a:t>
            </a:r>
            <a:endParaRPr lang="es-MX" dirty="0"/>
          </a:p>
        </p:txBody>
      </p:sp>
      <p:sp>
        <p:nvSpPr>
          <p:cNvPr id="8" name="7 Rectángulo"/>
          <p:cNvSpPr/>
          <p:nvPr/>
        </p:nvSpPr>
        <p:spPr>
          <a:xfrm>
            <a:off x="1547664" y="4593902"/>
            <a:ext cx="6696744" cy="923330"/>
          </a:xfrm>
          <a:prstGeom prst="rect">
            <a:avLst/>
          </a:prstGeom>
        </p:spPr>
        <p:txBody>
          <a:bodyPr wrap="square">
            <a:spAutoFit/>
          </a:bodyPr>
          <a:lstStyle/>
          <a:p>
            <a:r>
              <a:rPr lang="es-MX" b="1" dirty="0">
                <a:solidFill>
                  <a:schemeClr val="tx2">
                    <a:lumMod val="60000"/>
                    <a:lumOff val="40000"/>
                  </a:schemeClr>
                </a:solidFill>
                <a:hlinkClick r:id="rId3"/>
              </a:rPr>
              <a:t>http://</a:t>
            </a:r>
            <a:r>
              <a:rPr lang="es-MX" b="1" dirty="0" smtClean="0">
                <a:solidFill>
                  <a:schemeClr val="tx2">
                    <a:lumMod val="60000"/>
                    <a:lumOff val="40000"/>
                  </a:schemeClr>
                </a:solidFill>
                <a:hlinkClick r:id="rId3"/>
              </a:rPr>
              <a:t>www.ceieg.chiapas.gob.mx/home/</a:t>
            </a:r>
            <a:r>
              <a:rPr lang="es-MX" b="1" dirty="0" smtClean="0">
                <a:solidFill>
                  <a:schemeClr val="tx2">
                    <a:lumMod val="60000"/>
                    <a:lumOff val="40000"/>
                  </a:schemeClr>
                </a:solidFill>
              </a:rPr>
              <a:t> </a:t>
            </a:r>
          </a:p>
          <a:p>
            <a:endParaRPr lang="es-MX" b="1" dirty="0">
              <a:solidFill>
                <a:schemeClr val="tx2">
                  <a:lumMod val="60000"/>
                  <a:lumOff val="40000"/>
                </a:schemeClr>
              </a:solidFill>
            </a:endParaRPr>
          </a:p>
          <a:p>
            <a:r>
              <a:rPr lang="es-MX" b="1" dirty="0" smtClean="0">
                <a:solidFill>
                  <a:schemeClr val="tx2">
                    <a:lumMod val="60000"/>
                    <a:lumOff val="40000"/>
                  </a:schemeClr>
                </a:solidFill>
              </a:rPr>
              <a:t>Entrada al sitio Monitor ODM</a:t>
            </a:r>
            <a:endParaRPr lang="es-MX" b="1" dirty="0">
              <a:solidFill>
                <a:schemeClr val="tx2">
                  <a:lumMod val="60000"/>
                  <a:lumOff val="40000"/>
                </a:schemeClr>
              </a:solidFill>
            </a:endParaRPr>
          </a:p>
        </p:txBody>
      </p:sp>
    </p:spTree>
    <p:extLst>
      <p:ext uri="{BB962C8B-B14F-4D97-AF65-F5344CB8AC3E}">
        <p14:creationId xmlns:p14="http://schemas.microsoft.com/office/powerpoint/2010/main" val="16811087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9 Subtítulo"/>
          <p:cNvSpPr txBox="1">
            <a:spLocks/>
          </p:cNvSpPr>
          <p:nvPr/>
        </p:nvSpPr>
        <p:spPr>
          <a:xfrm>
            <a:off x="4572000" y="0"/>
            <a:ext cx="3595555"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buClr>
                <a:srgbClr val="FDA023"/>
              </a:buClr>
            </a:pPr>
            <a:r>
              <a:rPr lang="es-MX" sz="1600" dirty="0">
                <a:solidFill>
                  <a:prstClr val="white"/>
                </a:solidFill>
              </a:rPr>
              <a:t>Objetivo </a:t>
            </a:r>
            <a:r>
              <a:rPr lang="es-MX" sz="1600" dirty="0" smtClean="0">
                <a:solidFill>
                  <a:prstClr val="white"/>
                </a:solidFill>
              </a:rPr>
              <a:t>1 </a:t>
            </a:r>
            <a:r>
              <a:rPr lang="es-MX" sz="1600" dirty="0">
                <a:solidFill>
                  <a:prstClr val="white"/>
                </a:solidFill>
              </a:rPr>
              <a:t>Erradicar la Pobreza Extrema y el Hambre</a:t>
            </a:r>
            <a:br>
              <a:rPr lang="es-MX" sz="1600" dirty="0">
                <a:solidFill>
                  <a:prstClr val="white"/>
                </a:solidFill>
              </a:rPr>
            </a:br>
            <a:endParaRPr lang="es-MX" sz="1600" dirty="0">
              <a:solidFill>
                <a:prstClr val="white"/>
              </a:solidFill>
            </a:endParaRPr>
          </a:p>
        </p:txBody>
      </p:sp>
      <p:graphicFrame>
        <p:nvGraphicFramePr>
          <p:cNvPr id="9" name="1 Gráfico"/>
          <p:cNvGraphicFramePr>
            <a:graphicFrameLocks/>
          </p:cNvGraphicFramePr>
          <p:nvPr>
            <p:extLst>
              <p:ext uri="{D42A27DB-BD31-4B8C-83A1-F6EECF244321}">
                <p14:modId xmlns:p14="http://schemas.microsoft.com/office/powerpoint/2010/main" val="1374009699"/>
              </p:ext>
            </p:extLst>
          </p:nvPr>
        </p:nvGraphicFramePr>
        <p:xfrm>
          <a:off x="1745686" y="1268760"/>
          <a:ext cx="5652628" cy="4320480"/>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2" descr="C:\Users\Public\Documents\__TODO 2010\Diseños_2010\PDCHS 2.0\Documento\Elementos Graficos\ICONOS ODMS\odm_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4262" y="5445224"/>
            <a:ext cx="900000" cy="9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42816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9 Subtítulo"/>
          <p:cNvSpPr txBox="1">
            <a:spLocks/>
          </p:cNvSpPr>
          <p:nvPr/>
        </p:nvSpPr>
        <p:spPr>
          <a:xfrm>
            <a:off x="4572000" y="0"/>
            <a:ext cx="3595555"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buClr>
                <a:srgbClr val="FDA023"/>
              </a:buClr>
            </a:pPr>
            <a:r>
              <a:rPr lang="es-MX" sz="1600" dirty="0">
                <a:solidFill>
                  <a:prstClr val="white"/>
                </a:solidFill>
              </a:rPr>
              <a:t>Objetivo </a:t>
            </a:r>
            <a:r>
              <a:rPr lang="es-MX" sz="1600" dirty="0" smtClean="0">
                <a:solidFill>
                  <a:prstClr val="white"/>
                </a:solidFill>
              </a:rPr>
              <a:t>2 </a:t>
            </a:r>
            <a:r>
              <a:rPr lang="es-MX" sz="1600" dirty="0">
                <a:solidFill>
                  <a:prstClr val="white"/>
                </a:solidFill>
              </a:rPr>
              <a:t>Lograr la Enseñanza Primaria Universal</a:t>
            </a:r>
          </a:p>
        </p:txBody>
      </p:sp>
      <p:graphicFrame>
        <p:nvGraphicFramePr>
          <p:cNvPr id="7" name="5 Gráfico"/>
          <p:cNvGraphicFramePr>
            <a:graphicFrameLocks/>
          </p:cNvGraphicFramePr>
          <p:nvPr>
            <p:extLst>
              <p:ext uri="{D42A27DB-BD31-4B8C-83A1-F6EECF244321}">
                <p14:modId xmlns:p14="http://schemas.microsoft.com/office/powerpoint/2010/main" val="2406523884"/>
              </p:ext>
            </p:extLst>
          </p:nvPr>
        </p:nvGraphicFramePr>
        <p:xfrm>
          <a:off x="1763688" y="1268760"/>
          <a:ext cx="5688632" cy="4320480"/>
        </p:xfrm>
        <a:graphic>
          <a:graphicData uri="http://schemas.openxmlformats.org/drawingml/2006/chart">
            <c:chart xmlns:c="http://schemas.openxmlformats.org/drawingml/2006/chart" xmlns:r="http://schemas.openxmlformats.org/officeDocument/2006/relationships" r:id="rId2"/>
          </a:graphicData>
        </a:graphic>
      </p:graphicFrame>
      <p:pic>
        <p:nvPicPr>
          <p:cNvPr id="9218" name="Picture 2" descr="C:\Users\Public\Documents\__TODO 2010\Diseños_2010\PDCHS 2.0\Documento\Elementos Graficos\ICONOS ODMS\odm_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8344" y="5445224"/>
            <a:ext cx="893793" cy="9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20983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Gráfico"/>
          <p:cNvGraphicFramePr>
            <a:graphicFrameLocks/>
          </p:cNvGraphicFramePr>
          <p:nvPr>
            <p:extLst>
              <p:ext uri="{D42A27DB-BD31-4B8C-83A1-F6EECF244321}">
                <p14:modId xmlns:p14="http://schemas.microsoft.com/office/powerpoint/2010/main" val="1403696551"/>
              </p:ext>
            </p:extLst>
          </p:nvPr>
        </p:nvGraphicFramePr>
        <p:xfrm>
          <a:off x="1725926" y="1268760"/>
          <a:ext cx="5726394" cy="4320480"/>
        </p:xfrm>
        <a:graphic>
          <a:graphicData uri="http://schemas.openxmlformats.org/drawingml/2006/chart">
            <c:chart xmlns:c="http://schemas.openxmlformats.org/drawingml/2006/chart" xmlns:r="http://schemas.openxmlformats.org/officeDocument/2006/relationships" r:id="rId2"/>
          </a:graphicData>
        </a:graphic>
      </p:graphicFrame>
      <p:sp>
        <p:nvSpPr>
          <p:cNvPr id="4" name="9 Subtítulo"/>
          <p:cNvSpPr txBox="1">
            <a:spLocks/>
          </p:cNvSpPr>
          <p:nvPr/>
        </p:nvSpPr>
        <p:spPr>
          <a:xfrm>
            <a:off x="4489106" y="0"/>
            <a:ext cx="3816424"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buClr>
                <a:srgbClr val="FDA023"/>
              </a:buClr>
            </a:pPr>
            <a:r>
              <a:rPr lang="es-MX" sz="1400" dirty="0">
                <a:solidFill>
                  <a:prstClr val="white"/>
                </a:solidFill>
              </a:rPr>
              <a:t>Objetivo </a:t>
            </a:r>
            <a:r>
              <a:rPr lang="es-MX" sz="1400" dirty="0" smtClean="0">
                <a:solidFill>
                  <a:prstClr val="white"/>
                </a:solidFill>
              </a:rPr>
              <a:t>3 Promover </a:t>
            </a:r>
            <a:r>
              <a:rPr lang="es-MX" sz="1400" dirty="0">
                <a:solidFill>
                  <a:prstClr val="white"/>
                </a:solidFill>
              </a:rPr>
              <a:t>la Equidad de </a:t>
            </a:r>
            <a:r>
              <a:rPr lang="es-MX" sz="1400" dirty="0" smtClean="0">
                <a:solidFill>
                  <a:prstClr val="white"/>
                </a:solidFill>
              </a:rPr>
              <a:t>Género </a:t>
            </a:r>
            <a:r>
              <a:rPr lang="es-MX" sz="1400" dirty="0">
                <a:solidFill>
                  <a:prstClr val="white"/>
                </a:solidFill>
              </a:rPr>
              <a:t>y la Autonomía de las Mujeres</a:t>
            </a:r>
          </a:p>
          <a:p>
            <a:pPr algn="ctr">
              <a:buClr>
                <a:srgbClr val="FDA023"/>
              </a:buClr>
            </a:pPr>
            <a:endParaRPr lang="es-MX" sz="1600" dirty="0">
              <a:solidFill>
                <a:prstClr val="white"/>
              </a:solidFill>
            </a:endParaRPr>
          </a:p>
        </p:txBody>
      </p:sp>
      <p:pic>
        <p:nvPicPr>
          <p:cNvPr id="10242" name="Picture 2" descr="C:\Users\Public\Documents\__TODO 2010\Diseños_2010\PDCHS 2.0\Documento\Elementos Graficos\ICONOS ODMS\odm_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8344" y="5445224"/>
            <a:ext cx="893793" cy="9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0205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Subtítulo"/>
          <p:cNvSpPr txBox="1">
            <a:spLocks/>
          </p:cNvSpPr>
          <p:nvPr/>
        </p:nvSpPr>
        <p:spPr>
          <a:xfrm>
            <a:off x="4489106" y="0"/>
            <a:ext cx="3816424"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buClr>
                <a:srgbClr val="FDA023"/>
              </a:buClr>
            </a:pPr>
            <a:r>
              <a:rPr lang="es-MX" sz="1600" dirty="0">
                <a:solidFill>
                  <a:prstClr val="white"/>
                </a:solidFill>
              </a:rPr>
              <a:t>Objetivo </a:t>
            </a:r>
            <a:r>
              <a:rPr lang="es-MX" sz="1600" dirty="0" smtClean="0">
                <a:solidFill>
                  <a:prstClr val="white"/>
                </a:solidFill>
              </a:rPr>
              <a:t>4 </a:t>
            </a:r>
            <a:r>
              <a:rPr lang="es-MX" sz="1600" dirty="0">
                <a:solidFill>
                  <a:prstClr val="white"/>
                </a:solidFill>
              </a:rPr>
              <a:t>Reducir la Mortalidad </a:t>
            </a:r>
            <a:endParaRPr lang="es-MX" sz="1600" dirty="0" smtClean="0">
              <a:solidFill>
                <a:prstClr val="white"/>
              </a:solidFill>
            </a:endParaRPr>
          </a:p>
          <a:p>
            <a:pPr algn="ctr">
              <a:buClr>
                <a:srgbClr val="FDA023"/>
              </a:buClr>
            </a:pPr>
            <a:r>
              <a:rPr lang="es-MX" sz="1600" dirty="0" smtClean="0">
                <a:solidFill>
                  <a:prstClr val="white"/>
                </a:solidFill>
              </a:rPr>
              <a:t>Infantil</a:t>
            </a:r>
            <a:endParaRPr lang="es-MX" sz="1600" dirty="0">
              <a:solidFill>
                <a:prstClr val="white"/>
              </a:solidFill>
            </a:endParaRPr>
          </a:p>
          <a:p>
            <a:pPr algn="ctr">
              <a:buClr>
                <a:srgbClr val="FDA023"/>
              </a:buClr>
            </a:pPr>
            <a:endParaRPr lang="es-MX" sz="1600" dirty="0">
              <a:solidFill>
                <a:prstClr val="white"/>
              </a:solidFill>
            </a:endParaRPr>
          </a:p>
        </p:txBody>
      </p:sp>
      <p:graphicFrame>
        <p:nvGraphicFramePr>
          <p:cNvPr id="5" name="1 Gráfico"/>
          <p:cNvGraphicFramePr>
            <a:graphicFrameLocks/>
          </p:cNvGraphicFramePr>
          <p:nvPr>
            <p:extLst>
              <p:ext uri="{D42A27DB-BD31-4B8C-83A1-F6EECF244321}">
                <p14:modId xmlns:p14="http://schemas.microsoft.com/office/powerpoint/2010/main" val="779029852"/>
              </p:ext>
            </p:extLst>
          </p:nvPr>
        </p:nvGraphicFramePr>
        <p:xfrm>
          <a:off x="1763688" y="1340768"/>
          <a:ext cx="5688632" cy="4248472"/>
        </p:xfrm>
        <a:graphic>
          <a:graphicData uri="http://schemas.openxmlformats.org/drawingml/2006/chart">
            <c:chart xmlns:c="http://schemas.openxmlformats.org/drawingml/2006/chart" xmlns:r="http://schemas.openxmlformats.org/officeDocument/2006/relationships" r:id="rId2"/>
          </a:graphicData>
        </a:graphic>
      </p:graphicFrame>
      <p:pic>
        <p:nvPicPr>
          <p:cNvPr id="11266" name="Picture 2" descr="C:\Users\Public\Documents\__TODO 2010\Diseños_2010\PDCHS 2.0\Documento\Elementos Graficos\ICONOS ODMS\odm_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6336" y="5445224"/>
            <a:ext cx="887671" cy="9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14267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Gráfico"/>
          <p:cNvGraphicFramePr>
            <a:graphicFrameLocks/>
          </p:cNvGraphicFramePr>
          <p:nvPr>
            <p:extLst>
              <p:ext uri="{D42A27DB-BD31-4B8C-83A1-F6EECF244321}">
                <p14:modId xmlns:p14="http://schemas.microsoft.com/office/powerpoint/2010/main" val="1460953816"/>
              </p:ext>
            </p:extLst>
          </p:nvPr>
        </p:nvGraphicFramePr>
        <p:xfrm>
          <a:off x="1763688" y="1340768"/>
          <a:ext cx="5688632" cy="4248472"/>
        </p:xfrm>
        <a:graphic>
          <a:graphicData uri="http://schemas.openxmlformats.org/drawingml/2006/chart">
            <c:chart xmlns:c="http://schemas.openxmlformats.org/drawingml/2006/chart" xmlns:r="http://schemas.openxmlformats.org/officeDocument/2006/relationships" r:id="rId2"/>
          </a:graphicData>
        </a:graphic>
      </p:graphicFrame>
      <p:sp>
        <p:nvSpPr>
          <p:cNvPr id="3" name="9 Subtítulo"/>
          <p:cNvSpPr txBox="1">
            <a:spLocks/>
          </p:cNvSpPr>
          <p:nvPr/>
        </p:nvSpPr>
        <p:spPr>
          <a:xfrm>
            <a:off x="4489106" y="0"/>
            <a:ext cx="3816424"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buClr>
                <a:srgbClr val="FDA023"/>
              </a:buClr>
            </a:pPr>
            <a:r>
              <a:rPr lang="es-MX" sz="1600" dirty="0">
                <a:solidFill>
                  <a:prstClr val="white"/>
                </a:solidFill>
              </a:rPr>
              <a:t>Objetivo </a:t>
            </a:r>
            <a:r>
              <a:rPr lang="es-MX" sz="1600" dirty="0" smtClean="0">
                <a:solidFill>
                  <a:prstClr val="white"/>
                </a:solidFill>
              </a:rPr>
              <a:t>5 </a:t>
            </a:r>
            <a:r>
              <a:rPr lang="es-MX" sz="1600" dirty="0">
                <a:solidFill>
                  <a:prstClr val="white"/>
                </a:solidFill>
              </a:rPr>
              <a:t>Reducir la Mortalidad Materna</a:t>
            </a:r>
          </a:p>
        </p:txBody>
      </p:sp>
      <p:pic>
        <p:nvPicPr>
          <p:cNvPr id="12290" name="Picture 2" descr="C:\Users\Public\Documents\__TODO 2010\Diseños_2010\PDCHS 2.0\Documento\Elementos Graficos\ICONOS ODMS\odm_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8344" y="5373216"/>
            <a:ext cx="900000" cy="9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1821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Subtítulo"/>
          <p:cNvSpPr txBox="1">
            <a:spLocks/>
          </p:cNvSpPr>
          <p:nvPr/>
        </p:nvSpPr>
        <p:spPr>
          <a:xfrm>
            <a:off x="4572000" y="0"/>
            <a:ext cx="3595555"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r>
              <a:rPr lang="es-MX" sz="3000" dirty="0" smtClean="0">
                <a:solidFill>
                  <a:schemeClr val="bg1"/>
                </a:solidFill>
              </a:rPr>
              <a:t>Antecedentes</a:t>
            </a:r>
            <a:endParaRPr lang="es-MX" sz="3000" dirty="0">
              <a:solidFill>
                <a:schemeClr val="bg1"/>
              </a:solidFill>
            </a:endParaRPr>
          </a:p>
        </p:txBody>
      </p:sp>
      <p:sp>
        <p:nvSpPr>
          <p:cNvPr id="14" name="13 CuadroTexto"/>
          <p:cNvSpPr txBox="1"/>
          <p:nvPr/>
        </p:nvSpPr>
        <p:spPr>
          <a:xfrm>
            <a:off x="822738" y="908720"/>
            <a:ext cx="7344817" cy="1077218"/>
          </a:xfrm>
          <a:prstGeom prst="rect">
            <a:avLst/>
          </a:prstGeom>
          <a:noFill/>
        </p:spPr>
        <p:txBody>
          <a:bodyPr wrap="square" rtlCol="0">
            <a:spAutoFit/>
          </a:bodyPr>
          <a:lstStyle/>
          <a:p>
            <a:pPr algn="just"/>
            <a:r>
              <a:rPr lang="es-MX" sz="1600" dirty="0">
                <a:solidFill>
                  <a:schemeClr val="tx1">
                    <a:lumMod val="85000"/>
                    <a:lumOff val="15000"/>
                  </a:schemeClr>
                </a:solidFill>
                <a:latin typeface="+mj-lt"/>
                <a:cs typeface="Arial" pitchFamily="34" charset="0"/>
              </a:rPr>
              <a:t>Los </a:t>
            </a:r>
            <a:r>
              <a:rPr lang="es-MX" sz="1600" b="1" dirty="0">
                <a:solidFill>
                  <a:schemeClr val="tx1">
                    <a:lumMod val="85000"/>
                    <a:lumOff val="15000"/>
                  </a:schemeClr>
                </a:solidFill>
                <a:latin typeface="+mj-lt"/>
                <a:cs typeface="Arial" pitchFamily="34" charset="0"/>
              </a:rPr>
              <a:t>Objetivos de Desarrollo del Milenio</a:t>
            </a:r>
            <a:r>
              <a:rPr lang="es-MX" sz="1600" dirty="0">
                <a:solidFill>
                  <a:schemeClr val="tx1">
                    <a:lumMod val="85000"/>
                    <a:lumOff val="15000"/>
                  </a:schemeClr>
                </a:solidFill>
                <a:latin typeface="+mj-lt"/>
                <a:cs typeface="Arial" pitchFamily="34" charset="0"/>
              </a:rPr>
              <a:t> surgen en la Cumbre del Milenio celebrada en Nueva York del 6 al 8 de septiembre del año 2000 con la participación de 191 países y 147 jefes de Estado y de </a:t>
            </a:r>
            <a:r>
              <a:rPr lang="es-MX" sz="1600" dirty="0" smtClean="0">
                <a:solidFill>
                  <a:schemeClr val="tx1">
                    <a:lumMod val="85000"/>
                    <a:lumOff val="15000"/>
                  </a:schemeClr>
                </a:solidFill>
                <a:latin typeface="+mj-lt"/>
                <a:cs typeface="Arial" pitchFamily="34" charset="0"/>
              </a:rPr>
              <a:t>Gobierno. Como </a:t>
            </a:r>
            <a:r>
              <a:rPr lang="es-MX" sz="1600" dirty="0">
                <a:solidFill>
                  <a:schemeClr val="tx1">
                    <a:lumMod val="85000"/>
                    <a:lumOff val="15000"/>
                  </a:schemeClr>
                </a:solidFill>
                <a:latin typeface="+mj-lt"/>
                <a:cs typeface="Arial" pitchFamily="34" charset="0"/>
              </a:rPr>
              <a:t>resultado, se </a:t>
            </a:r>
            <a:r>
              <a:rPr lang="es-MX" sz="1600" dirty="0" smtClean="0">
                <a:solidFill>
                  <a:schemeClr val="tx1">
                    <a:lumMod val="85000"/>
                    <a:lumOff val="15000"/>
                  </a:schemeClr>
                </a:solidFill>
                <a:latin typeface="+mj-lt"/>
                <a:cs typeface="Arial" pitchFamily="34" charset="0"/>
              </a:rPr>
              <a:t>acordaron:</a:t>
            </a:r>
          </a:p>
        </p:txBody>
      </p:sp>
      <p:sp>
        <p:nvSpPr>
          <p:cNvPr id="15" name="14 CuadroTexto"/>
          <p:cNvSpPr txBox="1"/>
          <p:nvPr/>
        </p:nvSpPr>
        <p:spPr>
          <a:xfrm>
            <a:off x="467544" y="2348880"/>
            <a:ext cx="510747" cy="369332"/>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es-MX" b="1" dirty="0" smtClean="0">
                <a:latin typeface="Arial" pitchFamily="34" charset="0"/>
                <a:cs typeface="Arial" pitchFamily="34" charset="0"/>
              </a:rPr>
              <a:t>8</a:t>
            </a:r>
            <a:endParaRPr lang="es-MX" b="1" dirty="0">
              <a:latin typeface="Arial" pitchFamily="34" charset="0"/>
              <a:cs typeface="Arial" pitchFamily="34" charset="0"/>
            </a:endParaRPr>
          </a:p>
        </p:txBody>
      </p:sp>
      <p:sp>
        <p:nvSpPr>
          <p:cNvPr id="16" name="15 CuadroTexto"/>
          <p:cNvSpPr txBox="1"/>
          <p:nvPr/>
        </p:nvSpPr>
        <p:spPr>
          <a:xfrm>
            <a:off x="937276" y="2348880"/>
            <a:ext cx="1371337" cy="369332"/>
          </a:xfrm>
          <a:prstGeom prst="rect">
            <a:avLst/>
          </a:prstGeom>
          <a:noFill/>
        </p:spPr>
        <p:txBody>
          <a:bodyPr wrap="none" rtlCol="0">
            <a:spAutoFit/>
          </a:bodyPr>
          <a:lstStyle/>
          <a:p>
            <a:r>
              <a:rPr lang="es-MX" b="1" dirty="0" smtClean="0">
                <a:solidFill>
                  <a:schemeClr val="accent4">
                    <a:lumMod val="50000"/>
                  </a:schemeClr>
                </a:solidFill>
                <a:latin typeface="Arial Black" pitchFamily="34" charset="0"/>
                <a:cs typeface="Arial" pitchFamily="34" charset="0"/>
              </a:rPr>
              <a:t>Objetivos</a:t>
            </a:r>
            <a:endParaRPr lang="es-MX" b="1" dirty="0">
              <a:solidFill>
                <a:schemeClr val="accent4">
                  <a:lumMod val="50000"/>
                </a:schemeClr>
              </a:solidFill>
              <a:latin typeface="Arial Black" pitchFamily="34" charset="0"/>
              <a:cs typeface="Arial" pitchFamily="34" charset="0"/>
            </a:endParaRPr>
          </a:p>
        </p:txBody>
      </p:sp>
      <p:sp>
        <p:nvSpPr>
          <p:cNvPr id="17" name="16 CuadroTexto"/>
          <p:cNvSpPr txBox="1"/>
          <p:nvPr/>
        </p:nvSpPr>
        <p:spPr>
          <a:xfrm>
            <a:off x="467544" y="2851083"/>
            <a:ext cx="510747" cy="369332"/>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es-MX" b="1" dirty="0" smtClean="0">
                <a:latin typeface="Arial" pitchFamily="34" charset="0"/>
                <a:cs typeface="Arial" pitchFamily="34" charset="0"/>
              </a:rPr>
              <a:t>18</a:t>
            </a:r>
            <a:endParaRPr lang="es-MX" b="1" dirty="0">
              <a:latin typeface="Arial" pitchFamily="34" charset="0"/>
              <a:cs typeface="Arial" pitchFamily="34" charset="0"/>
            </a:endParaRPr>
          </a:p>
        </p:txBody>
      </p:sp>
      <p:sp>
        <p:nvSpPr>
          <p:cNvPr id="18" name="17 CuadroTexto"/>
          <p:cNvSpPr txBox="1"/>
          <p:nvPr/>
        </p:nvSpPr>
        <p:spPr>
          <a:xfrm>
            <a:off x="937276" y="2851083"/>
            <a:ext cx="954107" cy="369332"/>
          </a:xfrm>
          <a:prstGeom prst="rect">
            <a:avLst/>
          </a:prstGeom>
          <a:noFill/>
        </p:spPr>
        <p:txBody>
          <a:bodyPr wrap="none" rtlCol="0">
            <a:spAutoFit/>
          </a:bodyPr>
          <a:lstStyle/>
          <a:p>
            <a:r>
              <a:rPr lang="es-MX" b="1" dirty="0" smtClean="0">
                <a:solidFill>
                  <a:schemeClr val="tx1">
                    <a:lumMod val="75000"/>
                    <a:lumOff val="25000"/>
                  </a:schemeClr>
                </a:solidFill>
                <a:latin typeface="Arial Black" pitchFamily="34" charset="0"/>
                <a:cs typeface="Arial" pitchFamily="34" charset="0"/>
              </a:rPr>
              <a:t>Metas</a:t>
            </a:r>
            <a:endParaRPr lang="es-MX" b="1" dirty="0">
              <a:solidFill>
                <a:schemeClr val="tx1">
                  <a:lumMod val="75000"/>
                  <a:lumOff val="25000"/>
                </a:schemeClr>
              </a:solidFill>
              <a:latin typeface="Arial Black" pitchFamily="34" charset="0"/>
              <a:cs typeface="Arial" pitchFamily="34" charset="0"/>
            </a:endParaRPr>
          </a:p>
        </p:txBody>
      </p:sp>
      <p:sp>
        <p:nvSpPr>
          <p:cNvPr id="19" name="18 CuadroTexto"/>
          <p:cNvSpPr txBox="1"/>
          <p:nvPr/>
        </p:nvSpPr>
        <p:spPr>
          <a:xfrm>
            <a:off x="469473" y="3347700"/>
            <a:ext cx="508817" cy="369332"/>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es-MX" b="1" dirty="0" smtClean="0">
                <a:latin typeface="Arial" pitchFamily="34" charset="0"/>
                <a:cs typeface="Arial" pitchFamily="34" charset="0"/>
              </a:rPr>
              <a:t>48</a:t>
            </a:r>
            <a:endParaRPr lang="es-MX" b="1" dirty="0">
              <a:latin typeface="Arial" pitchFamily="34" charset="0"/>
              <a:cs typeface="Arial" pitchFamily="34" charset="0"/>
            </a:endParaRPr>
          </a:p>
        </p:txBody>
      </p:sp>
      <p:sp>
        <p:nvSpPr>
          <p:cNvPr id="20" name="19 CuadroTexto"/>
          <p:cNvSpPr txBox="1"/>
          <p:nvPr/>
        </p:nvSpPr>
        <p:spPr>
          <a:xfrm>
            <a:off x="937276" y="3356992"/>
            <a:ext cx="1675972" cy="369332"/>
          </a:xfrm>
          <a:prstGeom prst="rect">
            <a:avLst/>
          </a:prstGeom>
          <a:noFill/>
        </p:spPr>
        <p:txBody>
          <a:bodyPr wrap="none" rtlCol="0">
            <a:spAutoFit/>
          </a:bodyPr>
          <a:lstStyle/>
          <a:p>
            <a:r>
              <a:rPr lang="es-MX" b="1" dirty="0" smtClean="0">
                <a:solidFill>
                  <a:srgbClr val="FF7C19"/>
                </a:solidFill>
                <a:latin typeface="Arial Black" pitchFamily="34" charset="0"/>
                <a:cs typeface="Arial" pitchFamily="34" charset="0"/>
              </a:rPr>
              <a:t>Indicadores</a:t>
            </a:r>
            <a:endParaRPr lang="es-MX" b="1" dirty="0">
              <a:solidFill>
                <a:srgbClr val="FF7C19"/>
              </a:solidFill>
              <a:latin typeface="Arial Black" pitchFamily="34" charset="0"/>
              <a:cs typeface="Arial" pitchFamily="34" charset="0"/>
            </a:endParaRPr>
          </a:p>
        </p:txBody>
      </p:sp>
      <p:sp>
        <p:nvSpPr>
          <p:cNvPr id="21" name="20 Flecha derecha"/>
          <p:cNvSpPr/>
          <p:nvPr/>
        </p:nvSpPr>
        <p:spPr>
          <a:xfrm>
            <a:off x="2323447" y="2348880"/>
            <a:ext cx="653491" cy="363758"/>
          </a:xfrm>
          <a:prstGeom prst="right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s-MX"/>
          </a:p>
        </p:txBody>
      </p:sp>
      <p:sp>
        <p:nvSpPr>
          <p:cNvPr id="22" name="21 CuadroTexto"/>
          <p:cNvSpPr txBox="1"/>
          <p:nvPr/>
        </p:nvSpPr>
        <p:spPr>
          <a:xfrm>
            <a:off x="2976938" y="2132856"/>
            <a:ext cx="5688632" cy="2031325"/>
          </a:xfrm>
          <a:prstGeom prst="rect">
            <a:avLst/>
          </a:prstGeom>
          <a:solidFill>
            <a:schemeClr val="accent1">
              <a:lumMod val="60000"/>
              <a:lumOff val="40000"/>
            </a:schemeClr>
          </a:solidFill>
          <a:ln>
            <a:no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marL="285750" lvl="0" indent="-285750" algn="just">
              <a:buFont typeface="Wingdings" pitchFamily="2" charset="2"/>
              <a:buChar char="§"/>
            </a:pPr>
            <a:r>
              <a:rPr lang="es-MX" sz="1400" dirty="0" smtClean="0"/>
              <a:t> Erradicar la pobreza extrema y el hambre </a:t>
            </a:r>
          </a:p>
          <a:p>
            <a:pPr marL="285750" lvl="0" indent="-285750" algn="just">
              <a:buFont typeface="Wingdings" pitchFamily="2" charset="2"/>
              <a:buChar char="§"/>
            </a:pPr>
            <a:r>
              <a:rPr lang="es-MX" sz="1400" dirty="0" smtClean="0"/>
              <a:t> Lograr la enseñanza primaria universal </a:t>
            </a:r>
          </a:p>
          <a:p>
            <a:pPr marL="285750" lvl="0" indent="-285750" algn="just" defTabSz="357188">
              <a:buFont typeface="Wingdings" pitchFamily="2" charset="2"/>
              <a:buChar char="§"/>
            </a:pPr>
            <a:r>
              <a:rPr lang="es-MX" sz="1400" dirty="0" smtClean="0"/>
              <a:t> Promover la igualdad entre los géneros y la autonomía de </a:t>
            </a:r>
            <a:r>
              <a:rPr lang="es-MX" sz="1400" dirty="0" smtClean="0"/>
              <a:t>	la </a:t>
            </a:r>
            <a:r>
              <a:rPr lang="es-MX" sz="1400" dirty="0" smtClean="0"/>
              <a:t>mujer </a:t>
            </a:r>
          </a:p>
          <a:p>
            <a:pPr marL="285750" lvl="0" indent="-285750" algn="just">
              <a:buFont typeface="Wingdings" pitchFamily="2" charset="2"/>
              <a:buChar char="§"/>
            </a:pPr>
            <a:r>
              <a:rPr lang="es-MX" sz="1400" dirty="0" smtClean="0"/>
              <a:t> Reducir la mortalidad infantil </a:t>
            </a:r>
          </a:p>
          <a:p>
            <a:pPr marL="285750" lvl="0" indent="-285750" algn="just">
              <a:buFont typeface="Wingdings" pitchFamily="2" charset="2"/>
              <a:buChar char="§"/>
            </a:pPr>
            <a:r>
              <a:rPr lang="es-MX" sz="1400" dirty="0" smtClean="0"/>
              <a:t> Mejorar la salud materna </a:t>
            </a:r>
          </a:p>
          <a:p>
            <a:pPr marL="285750" lvl="0" indent="-285750" algn="just">
              <a:buFont typeface="Wingdings" pitchFamily="2" charset="2"/>
              <a:buChar char="§"/>
            </a:pPr>
            <a:r>
              <a:rPr lang="es-MX" sz="1400" dirty="0" smtClean="0"/>
              <a:t> Combatir el </a:t>
            </a:r>
            <a:r>
              <a:rPr lang="es-MX" sz="1200" dirty="0" smtClean="0"/>
              <a:t>VIH/SIDA</a:t>
            </a:r>
            <a:r>
              <a:rPr lang="es-MX" sz="1400" dirty="0" smtClean="0"/>
              <a:t>, el paludismo y otras enfermedades </a:t>
            </a:r>
          </a:p>
          <a:p>
            <a:pPr marL="285750" lvl="0" indent="-285750" algn="just">
              <a:buFont typeface="Wingdings" pitchFamily="2" charset="2"/>
              <a:buChar char="§"/>
            </a:pPr>
            <a:r>
              <a:rPr lang="es-MX" sz="1400" dirty="0" smtClean="0"/>
              <a:t> Garantizar la sostenibilidad del medio ambiente </a:t>
            </a:r>
          </a:p>
          <a:p>
            <a:pPr marL="285750" lvl="0" indent="-285750" algn="just">
              <a:buFont typeface="Wingdings" pitchFamily="2" charset="2"/>
              <a:buChar char="§"/>
            </a:pPr>
            <a:r>
              <a:rPr lang="es-MX" sz="1400" dirty="0" smtClean="0"/>
              <a:t> Fomentar </a:t>
            </a:r>
            <a:r>
              <a:rPr lang="es-MX" sz="1400" dirty="0"/>
              <a:t>una asociación mundial del desarrollo </a:t>
            </a:r>
          </a:p>
        </p:txBody>
      </p:sp>
      <p:pic>
        <p:nvPicPr>
          <p:cNvPr id="23" name="0 Imagen"/>
          <p:cNvPicPr/>
          <p:nvPr/>
        </p:nvPicPr>
        <p:blipFill>
          <a:blip r:embed="rId2" cstate="print">
            <a:duotone>
              <a:schemeClr val="accent6">
                <a:shade val="45000"/>
                <a:satMod val="135000"/>
              </a:schemeClr>
              <a:prstClr val="white"/>
            </a:duotone>
            <a:extLst>
              <a:ext uri="{BEBA8EAE-BF5A-486C-A8C5-ECC9F3942E4B}">
                <a14:imgProps xmlns:a14="http://schemas.microsoft.com/office/drawing/2010/main">
                  <a14:imgLayer r:embed="rId3">
                    <a14:imgEffect>
                      <a14:artisticGlass/>
                    </a14:imgEffect>
                  </a14:imgLayer>
                </a14:imgProps>
              </a:ext>
              <a:ext uri="{28A0092B-C50C-407E-A947-70E740481C1C}">
                <a14:useLocalDpi xmlns:a14="http://schemas.microsoft.com/office/drawing/2010/main" val="0"/>
              </a:ext>
            </a:extLst>
          </a:blip>
          <a:stretch>
            <a:fillRect/>
          </a:stretch>
        </p:blipFill>
        <p:spPr>
          <a:xfrm>
            <a:off x="539552" y="3861048"/>
            <a:ext cx="2609995" cy="2533411"/>
          </a:xfrm>
          <a:prstGeom prst="rect">
            <a:avLst/>
          </a:prstGeom>
          <a:ln>
            <a:noFill/>
          </a:ln>
          <a:effectLst/>
        </p:spPr>
      </p:pic>
      <p:sp>
        <p:nvSpPr>
          <p:cNvPr id="24" name="23 CuadroTexto"/>
          <p:cNvSpPr txBox="1"/>
          <p:nvPr/>
        </p:nvSpPr>
        <p:spPr>
          <a:xfrm>
            <a:off x="3419873" y="4509120"/>
            <a:ext cx="5040558" cy="1846659"/>
          </a:xfrm>
          <a:prstGeom prst="rect">
            <a:avLst/>
          </a:prstGeom>
          <a:noFill/>
        </p:spPr>
        <p:txBody>
          <a:bodyPr wrap="square" rtlCol="0">
            <a:spAutoFit/>
          </a:bodyPr>
          <a:lstStyle/>
          <a:p>
            <a:pPr algn="just"/>
            <a:r>
              <a:rPr lang="es-MX" sz="1600" dirty="0">
                <a:latin typeface="+mj-lt"/>
                <a:cs typeface="Arial" pitchFamily="34" charset="0"/>
              </a:rPr>
              <a:t>En el contexto local, el H. Congreso del Estado de Chiapas aprueba una Reforma Constitucional en julio de 2009 para garantizar el cumplimiento de los ODM por parte del </a:t>
            </a:r>
            <a:r>
              <a:rPr lang="es-MX" b="1" dirty="0">
                <a:latin typeface="+mj-lt"/>
                <a:cs typeface="Arial" pitchFamily="34" charset="0"/>
              </a:rPr>
              <a:t>Ejecutivo Estatal</a:t>
            </a:r>
            <a:r>
              <a:rPr lang="es-MX" sz="1600" dirty="0">
                <a:latin typeface="+mj-lt"/>
                <a:cs typeface="Arial" pitchFamily="34" charset="0"/>
              </a:rPr>
              <a:t> y los </a:t>
            </a:r>
            <a:r>
              <a:rPr lang="es-MX" b="1" dirty="0">
                <a:latin typeface="+mj-lt"/>
                <a:cs typeface="Arial" pitchFamily="34" charset="0"/>
              </a:rPr>
              <a:t>Municipios</a:t>
            </a:r>
            <a:r>
              <a:rPr lang="es-MX" sz="1600" dirty="0">
                <a:latin typeface="+mj-lt"/>
                <a:cs typeface="Arial" pitchFamily="34" charset="0"/>
              </a:rPr>
              <a:t> bajo la premisa de alinear las políticas sociales de Chiapas a los </a:t>
            </a:r>
            <a:r>
              <a:rPr lang="es-MX" sz="1600" dirty="0" smtClean="0">
                <a:latin typeface="+mj-lt"/>
                <a:cs typeface="Arial" pitchFamily="34" charset="0"/>
              </a:rPr>
              <a:t>ODM.</a:t>
            </a:r>
            <a:endParaRPr lang="es-MX" sz="1600" dirty="0">
              <a:latin typeface="+mj-lt"/>
              <a:cs typeface="Arial" pitchFamily="34" charset="0"/>
            </a:endParaRPr>
          </a:p>
        </p:txBody>
      </p:sp>
    </p:spTree>
    <p:extLst>
      <p:ext uri="{BB962C8B-B14F-4D97-AF65-F5344CB8AC3E}">
        <p14:creationId xmlns:p14="http://schemas.microsoft.com/office/powerpoint/2010/main" val="185947385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9 Subtítulo"/>
          <p:cNvSpPr txBox="1">
            <a:spLocks/>
          </p:cNvSpPr>
          <p:nvPr/>
        </p:nvSpPr>
        <p:spPr>
          <a:xfrm>
            <a:off x="4489106" y="0"/>
            <a:ext cx="3816424"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buClr>
                <a:srgbClr val="FDA023"/>
              </a:buClr>
            </a:pPr>
            <a:r>
              <a:rPr lang="es-MX" sz="1600" dirty="0">
                <a:solidFill>
                  <a:prstClr val="white"/>
                </a:solidFill>
              </a:rPr>
              <a:t>Objetivo </a:t>
            </a:r>
            <a:r>
              <a:rPr lang="es-MX" sz="1600" dirty="0" smtClean="0">
                <a:solidFill>
                  <a:prstClr val="white"/>
                </a:solidFill>
              </a:rPr>
              <a:t>6 </a:t>
            </a:r>
            <a:r>
              <a:rPr lang="es-MX" sz="1600" dirty="0">
                <a:solidFill>
                  <a:prstClr val="white"/>
                </a:solidFill>
              </a:rPr>
              <a:t>Combatir el VIH/SIDA, El Paludismo y Otras Enfermedades</a:t>
            </a:r>
          </a:p>
        </p:txBody>
      </p:sp>
      <p:graphicFrame>
        <p:nvGraphicFramePr>
          <p:cNvPr id="3" name="7 Gráfico"/>
          <p:cNvGraphicFramePr>
            <a:graphicFrameLocks/>
          </p:cNvGraphicFramePr>
          <p:nvPr>
            <p:extLst>
              <p:ext uri="{D42A27DB-BD31-4B8C-83A1-F6EECF244321}">
                <p14:modId xmlns:p14="http://schemas.microsoft.com/office/powerpoint/2010/main" val="1842991434"/>
              </p:ext>
            </p:extLst>
          </p:nvPr>
        </p:nvGraphicFramePr>
        <p:xfrm>
          <a:off x="1608786" y="1340768"/>
          <a:ext cx="5843534" cy="4248472"/>
        </p:xfrm>
        <a:graphic>
          <a:graphicData uri="http://schemas.openxmlformats.org/drawingml/2006/chart">
            <c:chart xmlns:c="http://schemas.openxmlformats.org/drawingml/2006/chart" xmlns:r="http://schemas.openxmlformats.org/officeDocument/2006/relationships" r:id="rId2"/>
          </a:graphicData>
        </a:graphic>
      </p:graphicFrame>
      <p:pic>
        <p:nvPicPr>
          <p:cNvPr id="13314" name="Picture 2" descr="C:\Users\Public\Documents\__TODO 2010\Diseños_2010\PDCHS 2.0\Documento\Elementos Graficos\ICONOS ODMS\odm_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1144" y="5445224"/>
            <a:ext cx="906294" cy="9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91172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9 Subtítulo"/>
          <p:cNvSpPr txBox="1">
            <a:spLocks/>
          </p:cNvSpPr>
          <p:nvPr/>
        </p:nvSpPr>
        <p:spPr>
          <a:xfrm>
            <a:off x="4489106" y="0"/>
            <a:ext cx="3816424"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buClr>
                <a:srgbClr val="FDA023"/>
              </a:buClr>
            </a:pPr>
            <a:r>
              <a:rPr lang="es-MX" sz="1500" dirty="0">
                <a:solidFill>
                  <a:prstClr val="white"/>
                </a:solidFill>
              </a:rPr>
              <a:t>Objetivo </a:t>
            </a:r>
            <a:r>
              <a:rPr lang="es-MX" sz="1500" dirty="0" smtClean="0">
                <a:solidFill>
                  <a:prstClr val="white"/>
                </a:solidFill>
              </a:rPr>
              <a:t>7 </a:t>
            </a:r>
            <a:r>
              <a:rPr lang="es-MX" sz="1500" dirty="0">
                <a:solidFill>
                  <a:prstClr val="white"/>
                </a:solidFill>
              </a:rPr>
              <a:t>Garantizar la </a:t>
            </a:r>
            <a:endParaRPr lang="es-MX" sz="1500" dirty="0" smtClean="0">
              <a:solidFill>
                <a:prstClr val="white"/>
              </a:solidFill>
            </a:endParaRPr>
          </a:p>
          <a:p>
            <a:pPr algn="ctr">
              <a:buClr>
                <a:srgbClr val="FDA023"/>
              </a:buClr>
            </a:pPr>
            <a:r>
              <a:rPr lang="es-MX" sz="1500" dirty="0" smtClean="0">
                <a:solidFill>
                  <a:prstClr val="white"/>
                </a:solidFill>
              </a:rPr>
              <a:t>Sustentabilidad </a:t>
            </a:r>
            <a:r>
              <a:rPr lang="es-MX" sz="1500" dirty="0">
                <a:solidFill>
                  <a:prstClr val="white"/>
                </a:solidFill>
              </a:rPr>
              <a:t>del Medio Ambiente</a:t>
            </a:r>
          </a:p>
        </p:txBody>
      </p:sp>
      <p:graphicFrame>
        <p:nvGraphicFramePr>
          <p:cNvPr id="3" name="27 Gráfico"/>
          <p:cNvGraphicFramePr>
            <a:graphicFrameLocks/>
          </p:cNvGraphicFramePr>
          <p:nvPr>
            <p:extLst>
              <p:ext uri="{D42A27DB-BD31-4B8C-83A1-F6EECF244321}">
                <p14:modId xmlns:p14="http://schemas.microsoft.com/office/powerpoint/2010/main" val="4254866708"/>
              </p:ext>
            </p:extLst>
          </p:nvPr>
        </p:nvGraphicFramePr>
        <p:xfrm>
          <a:off x="1608786" y="1340768"/>
          <a:ext cx="5843534" cy="4248472"/>
        </p:xfrm>
        <a:graphic>
          <a:graphicData uri="http://schemas.openxmlformats.org/drawingml/2006/chart">
            <c:chart xmlns:c="http://schemas.openxmlformats.org/drawingml/2006/chart" xmlns:r="http://schemas.openxmlformats.org/officeDocument/2006/relationships" r:id="rId2"/>
          </a:graphicData>
        </a:graphic>
      </p:graphicFrame>
      <p:pic>
        <p:nvPicPr>
          <p:cNvPr id="14338" name="Picture 2" descr="C:\Users\Public\Documents\__TODO 2010\Diseños_2010\PDCHS 2.0\Documento\Elementos Graficos\ICONOS ODMS\odm_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6336" y="5445224"/>
            <a:ext cx="900000" cy="9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25209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9 Subtítulo"/>
          <p:cNvSpPr txBox="1">
            <a:spLocks/>
          </p:cNvSpPr>
          <p:nvPr/>
        </p:nvSpPr>
        <p:spPr>
          <a:xfrm>
            <a:off x="4489106" y="0"/>
            <a:ext cx="3816424"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buClr>
                <a:srgbClr val="FDA023"/>
              </a:buClr>
            </a:pPr>
            <a:r>
              <a:rPr lang="es-MX" sz="1500" dirty="0">
                <a:solidFill>
                  <a:prstClr val="white"/>
                </a:solidFill>
              </a:rPr>
              <a:t>Objetivo </a:t>
            </a:r>
            <a:r>
              <a:rPr lang="es-MX" sz="1500" dirty="0" smtClean="0">
                <a:solidFill>
                  <a:prstClr val="white"/>
                </a:solidFill>
              </a:rPr>
              <a:t>8 </a:t>
            </a:r>
            <a:r>
              <a:rPr lang="es-MX" sz="1500" dirty="0">
                <a:solidFill>
                  <a:prstClr val="white"/>
                </a:solidFill>
              </a:rPr>
              <a:t>Fomentar una Asociación Mundial para el Desarrollo</a:t>
            </a:r>
          </a:p>
        </p:txBody>
      </p:sp>
      <p:graphicFrame>
        <p:nvGraphicFramePr>
          <p:cNvPr id="3" name="2 Gráfico"/>
          <p:cNvGraphicFramePr>
            <a:graphicFrameLocks/>
          </p:cNvGraphicFramePr>
          <p:nvPr>
            <p:extLst>
              <p:ext uri="{D42A27DB-BD31-4B8C-83A1-F6EECF244321}">
                <p14:modId xmlns:p14="http://schemas.microsoft.com/office/powerpoint/2010/main" val="3504253172"/>
              </p:ext>
            </p:extLst>
          </p:nvPr>
        </p:nvGraphicFramePr>
        <p:xfrm>
          <a:off x="1763688" y="1340768"/>
          <a:ext cx="5688632" cy="4248472"/>
        </p:xfrm>
        <a:graphic>
          <a:graphicData uri="http://schemas.openxmlformats.org/drawingml/2006/chart">
            <c:chart xmlns:c="http://schemas.openxmlformats.org/drawingml/2006/chart" xmlns:r="http://schemas.openxmlformats.org/officeDocument/2006/relationships" r:id="rId2"/>
          </a:graphicData>
        </a:graphic>
      </p:graphicFrame>
      <p:pic>
        <p:nvPicPr>
          <p:cNvPr id="15362" name="Picture 2" descr="C:\Users\Public\Documents\__TODO 2010\Diseños_2010\PDCHS 2.0\Documento\Elementos Graficos\ICONOS ODMS\odm_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8344" y="5517232"/>
            <a:ext cx="893793" cy="90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5810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9 Subtítulo"/>
          <p:cNvSpPr txBox="1">
            <a:spLocks/>
          </p:cNvSpPr>
          <p:nvPr/>
        </p:nvSpPr>
        <p:spPr>
          <a:xfrm>
            <a:off x="4499992" y="-2130"/>
            <a:ext cx="3816424" cy="648072"/>
          </a:xfrm>
          <a:prstGeom prst="rect">
            <a:avLst/>
          </a:prstGeom>
        </p:spPr>
        <p:txBody>
          <a:bodyPr vert="horz" lIns="91440" tIns="45720" rIns="91440" bIns="45720" rtlCol="0" anchor="ctr">
            <a:noAutofit/>
          </a:bodyPr>
          <a:lstStyle>
            <a:defPPr>
              <a:defRPr lang="es-ES_tradnl"/>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lgn="ctr">
              <a:buClr>
                <a:srgbClr val="FDA023"/>
              </a:buClr>
            </a:pPr>
            <a:r>
              <a:rPr lang="es-MX" sz="2400" dirty="0" smtClean="0">
                <a:solidFill>
                  <a:schemeClr val="bg1"/>
                </a:solidFill>
                <a:latin typeface="+mj-lt"/>
              </a:rPr>
              <a:t>Línea </a:t>
            </a:r>
            <a:r>
              <a:rPr lang="es-MX" sz="2400" dirty="0" smtClean="0">
                <a:solidFill>
                  <a:schemeClr val="bg1"/>
                </a:solidFill>
                <a:latin typeface="+mj-lt"/>
              </a:rPr>
              <a:t>Basal Municipal</a:t>
            </a:r>
            <a:endParaRPr lang="es-MX" sz="2400" dirty="0">
              <a:solidFill>
                <a:schemeClr val="bg1"/>
              </a:solidFill>
              <a:latin typeface="+mj-lt"/>
            </a:endParaRPr>
          </a:p>
        </p:txBody>
      </p:sp>
      <p:pic>
        <p:nvPicPr>
          <p:cNvPr id="7" name="table"/>
          <p:cNvPicPr>
            <a:picLocks noChangeAspect="1"/>
          </p:cNvPicPr>
          <p:nvPr/>
        </p:nvPicPr>
        <p:blipFill>
          <a:blip r:embed="rId2"/>
          <a:stretch>
            <a:fillRect/>
          </a:stretch>
        </p:blipFill>
        <p:spPr>
          <a:xfrm>
            <a:off x="1655676" y="2096241"/>
            <a:ext cx="5832648" cy="2665517"/>
          </a:xfrm>
          <a:prstGeom prst="rect">
            <a:avLst/>
          </a:prstGeom>
        </p:spPr>
      </p:pic>
    </p:spTree>
    <p:extLst>
      <p:ext uri="{BB962C8B-B14F-4D97-AF65-F5344CB8AC3E}">
        <p14:creationId xmlns:p14="http://schemas.microsoft.com/office/powerpoint/2010/main" val="11059444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Tabla"/>
          <p:cNvGraphicFramePr>
            <a:graphicFrameLocks noGrp="1"/>
          </p:cNvGraphicFramePr>
          <p:nvPr>
            <p:extLst>
              <p:ext uri="{D42A27DB-BD31-4B8C-83A1-F6EECF244321}">
                <p14:modId xmlns:p14="http://schemas.microsoft.com/office/powerpoint/2010/main" val="1638268330"/>
              </p:ext>
            </p:extLst>
          </p:nvPr>
        </p:nvGraphicFramePr>
        <p:xfrm>
          <a:off x="539552" y="764700"/>
          <a:ext cx="8064896" cy="5110480"/>
        </p:xfrm>
        <a:graphic>
          <a:graphicData uri="http://schemas.openxmlformats.org/drawingml/2006/table">
            <a:tbl>
              <a:tblPr/>
              <a:tblGrid>
                <a:gridCol w="4065958"/>
                <a:gridCol w="3998938"/>
              </a:tblGrid>
              <a:tr h="0">
                <a:tc gridSpan="2">
                  <a:txBody>
                    <a:bodyPr/>
                    <a:lstStyle/>
                    <a:p>
                      <a:pPr algn="ctr" fontAlgn="ctr"/>
                      <a:endParaRPr lang="es-MX" sz="1050" b="1" i="0" u="none" strike="noStrike" dirty="0">
                        <a:solidFill>
                          <a:srgbClr val="000000"/>
                        </a:solidFill>
                        <a:effectLst/>
                        <a:latin typeface="Calibri"/>
                      </a:endParaRPr>
                    </a:p>
                  </a:txBody>
                  <a:tcPr marL="5597" marR="5597" marT="55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04040"/>
                    </a:solidFill>
                  </a:tcPr>
                </a:tc>
                <a:tc hMerge="1">
                  <a:txBody>
                    <a:bodyPr/>
                    <a:lstStyle/>
                    <a:p>
                      <a:endParaRPr lang="es-MX"/>
                    </a:p>
                  </a:txBody>
                  <a:tcPr/>
                </a:tc>
              </a:tr>
              <a:tr h="369000">
                <a:tc>
                  <a:txBody>
                    <a:bodyPr/>
                    <a:lstStyle/>
                    <a:p>
                      <a:pPr algn="ctr" fontAlgn="ctr"/>
                      <a:r>
                        <a:rPr lang="es-MX" sz="1050" b="1" i="0" u="none" strike="noStrike" dirty="0" smtClean="0">
                          <a:solidFill>
                            <a:srgbClr val="000000"/>
                          </a:solidFill>
                          <a:effectLst/>
                          <a:latin typeface="Calibri"/>
                        </a:rPr>
                        <a:t>LBE</a:t>
                      </a:r>
                      <a:endParaRPr lang="es-MX" sz="1050" b="1" i="0" u="none" strike="noStrike" dirty="0">
                        <a:solidFill>
                          <a:srgbClr val="000000"/>
                        </a:solidFill>
                        <a:effectLst/>
                        <a:latin typeface="Calibri"/>
                      </a:endParaRPr>
                    </a:p>
                  </a:txBody>
                  <a:tcPr marL="5597" marR="5597" marT="55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MX" sz="1050" b="1" i="0" u="none" strike="noStrike" dirty="0" smtClean="0">
                          <a:solidFill>
                            <a:srgbClr val="000000"/>
                          </a:solidFill>
                          <a:effectLst/>
                          <a:latin typeface="Calibri"/>
                        </a:rPr>
                        <a:t>LBM</a:t>
                      </a:r>
                      <a:endParaRPr lang="es-MX" sz="1050" b="1" i="0" u="none" strike="noStrike" dirty="0">
                        <a:solidFill>
                          <a:srgbClr val="000000"/>
                        </a:solidFill>
                        <a:effectLst/>
                        <a:latin typeface="Calibri"/>
                      </a:endParaRPr>
                    </a:p>
                  </a:txBody>
                  <a:tcPr marL="5597" marR="5597" marT="55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67729">
                <a:tc gridSpan="2">
                  <a:txBody>
                    <a:bodyPr/>
                    <a:lstStyle/>
                    <a:p>
                      <a:pPr algn="ctr" fontAlgn="b"/>
                      <a:r>
                        <a:rPr lang="es-MX" sz="1050" b="1" i="0" u="none" strike="noStrike" dirty="0">
                          <a:solidFill>
                            <a:srgbClr val="000000"/>
                          </a:solidFill>
                          <a:effectLst/>
                          <a:latin typeface="Calibri"/>
                        </a:rPr>
                        <a:t>OBJETIVO 1 ERRADICAR LA POBREZA EXTREMA Y EL HAMBRE</a:t>
                      </a:r>
                    </a:p>
                  </a:txBody>
                  <a:tcPr marL="5597" marR="5597" marT="55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7C19"/>
                    </a:solidFill>
                  </a:tcPr>
                </a:tc>
                <a:tc hMerge="1">
                  <a:txBody>
                    <a:bodyPr/>
                    <a:lstStyle/>
                    <a:p>
                      <a:endParaRPr lang="es-MX"/>
                    </a:p>
                  </a:txBody>
                  <a:tcPr/>
                </a:tc>
              </a:tr>
              <a:tr h="402546">
                <a:tc>
                  <a:txBody>
                    <a:bodyPr/>
                    <a:lstStyle/>
                    <a:p>
                      <a:pPr algn="l" rtl="0" fontAlgn="ctr"/>
                      <a:r>
                        <a:rPr lang="es-MX" sz="1050" b="0" i="0" u="none" strike="noStrike">
                          <a:solidFill>
                            <a:srgbClr val="000000"/>
                          </a:solidFill>
                          <a:effectLst/>
                          <a:latin typeface="Calibri"/>
                        </a:rPr>
                        <a:t>1A1-1 Porcentaje de la población en situación de pobreza multidimensional extrema</a:t>
                      </a:r>
                    </a:p>
                  </a:txBody>
                  <a:tcPr marL="5597" marR="5597" marT="55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1A1-1. Porcentaje de la población en pobreza extrema</a:t>
                      </a:r>
                    </a:p>
                  </a:txBody>
                  <a:tcPr marL="5597" marR="5597" marT="55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68365">
                <a:tc>
                  <a:txBody>
                    <a:bodyPr/>
                    <a:lstStyle/>
                    <a:p>
                      <a:pPr algn="l" rtl="0" fontAlgn="ctr"/>
                      <a:r>
                        <a:rPr lang="es-MX" sz="1050" b="0" i="0" u="none" strike="noStrike">
                          <a:solidFill>
                            <a:srgbClr val="000000"/>
                          </a:solidFill>
                          <a:effectLst/>
                          <a:latin typeface="Calibri"/>
                        </a:rPr>
                        <a:t>1A1-2 Porcentaje de la población en situación de pobreza alimentaria</a:t>
                      </a:r>
                    </a:p>
                  </a:txBody>
                  <a:tcPr marL="5597" marR="5597" marT="55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1A1-2. Porcentaje de población en situación de pobreza alimentaria </a:t>
                      </a:r>
                    </a:p>
                  </a:txBody>
                  <a:tcPr marL="5597" marR="5597" marT="55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402546">
                <a:tc>
                  <a:txBody>
                    <a:bodyPr/>
                    <a:lstStyle/>
                    <a:p>
                      <a:pPr algn="l" rtl="0" fontAlgn="ctr"/>
                      <a:r>
                        <a:rPr lang="es-MX" sz="1050" b="0" i="0" u="none" strike="noStrike">
                          <a:solidFill>
                            <a:srgbClr val="000000"/>
                          </a:solidFill>
                          <a:effectLst/>
                          <a:latin typeface="Calibri"/>
                        </a:rPr>
                        <a:t>1A3-3 Proporción del gasto correspondiente a la quinta parte más pobre de los hogares</a:t>
                      </a:r>
                    </a:p>
                  </a:txBody>
                  <a:tcPr marL="5597" marR="5597" marT="55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 </a:t>
                      </a:r>
                    </a:p>
                  </a:txBody>
                  <a:tcPr marL="5597" marR="5597" marT="55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68365">
                <a:tc>
                  <a:txBody>
                    <a:bodyPr/>
                    <a:lstStyle/>
                    <a:p>
                      <a:pPr algn="l" rtl="0" fontAlgn="ctr"/>
                      <a:r>
                        <a:rPr lang="es-MX" sz="1050" b="0" i="0" u="none" strike="noStrike" dirty="0">
                          <a:solidFill>
                            <a:srgbClr val="000000"/>
                          </a:solidFill>
                          <a:effectLst/>
                          <a:latin typeface="Calibri"/>
                        </a:rPr>
                        <a:t>1B4-4 Tasa de crecimiento del PIB por persona empleada</a:t>
                      </a:r>
                    </a:p>
                  </a:txBody>
                  <a:tcPr marL="5597" marR="5597" marT="55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1B4-3. Valor Agregado Censal Bruto por persona empleada</a:t>
                      </a:r>
                    </a:p>
                  </a:txBody>
                  <a:tcPr marL="5597" marR="5597" marT="55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67729">
                <a:tc>
                  <a:txBody>
                    <a:bodyPr/>
                    <a:lstStyle/>
                    <a:p>
                      <a:pPr algn="l" rtl="0" fontAlgn="ctr"/>
                      <a:r>
                        <a:rPr lang="es-MX" sz="1050" b="0" i="0" u="none" strike="noStrike">
                          <a:solidFill>
                            <a:srgbClr val="000000"/>
                          </a:solidFill>
                          <a:effectLst/>
                          <a:latin typeface="Calibri"/>
                        </a:rPr>
                        <a:t>1B5-5 Relación empleo-población </a:t>
                      </a:r>
                    </a:p>
                  </a:txBody>
                  <a:tcPr marL="5597" marR="5597" marT="55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1B5-4. Relación Empleo-Población</a:t>
                      </a:r>
                    </a:p>
                  </a:txBody>
                  <a:tcPr marL="5597" marR="5597" marT="55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68365">
                <a:tc>
                  <a:txBody>
                    <a:bodyPr/>
                    <a:lstStyle/>
                    <a:p>
                      <a:pPr algn="l" rtl="0" fontAlgn="ctr"/>
                      <a:r>
                        <a:rPr lang="es-MX" sz="1050" b="0" i="0" u="none" strike="noStrike">
                          <a:solidFill>
                            <a:srgbClr val="000000"/>
                          </a:solidFill>
                          <a:effectLst/>
                          <a:latin typeface="Calibri"/>
                        </a:rPr>
                        <a:t>1B5-5A Relación empleo-población femenina</a:t>
                      </a:r>
                    </a:p>
                  </a:txBody>
                  <a:tcPr marL="5597" marR="5597" marT="55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1B5-4A. Relación Empleo-Población femenina</a:t>
                      </a:r>
                    </a:p>
                  </a:txBody>
                  <a:tcPr marL="5597" marR="5597" marT="55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68365">
                <a:tc>
                  <a:txBody>
                    <a:bodyPr/>
                    <a:lstStyle/>
                    <a:p>
                      <a:pPr algn="l" rtl="0" fontAlgn="ctr"/>
                      <a:r>
                        <a:rPr lang="es-MX" sz="1050" b="0" i="0" u="none" strike="noStrike">
                          <a:solidFill>
                            <a:srgbClr val="000000"/>
                          </a:solidFill>
                          <a:effectLst/>
                          <a:latin typeface="Calibri"/>
                        </a:rPr>
                        <a:t>1B5-5B Relación empleo-población masculina</a:t>
                      </a:r>
                    </a:p>
                  </a:txBody>
                  <a:tcPr marL="5597" marR="5597" marT="55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1B5-4B. Relación Empleo-Población masculina </a:t>
                      </a:r>
                    </a:p>
                  </a:txBody>
                  <a:tcPr marL="5597" marR="5597" marT="55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68365">
                <a:tc>
                  <a:txBody>
                    <a:bodyPr/>
                    <a:lstStyle/>
                    <a:p>
                      <a:pPr algn="l" rtl="0" fontAlgn="ctr"/>
                      <a:r>
                        <a:rPr lang="es-MX" sz="1050" b="0" i="0" u="none" strike="noStrike" dirty="0">
                          <a:solidFill>
                            <a:srgbClr val="000000"/>
                          </a:solidFill>
                          <a:effectLst/>
                          <a:latin typeface="Calibri"/>
                        </a:rPr>
                        <a:t>1B6-6 Porcentaje de la población ocupada que gana hasta 1 salario mínimo</a:t>
                      </a:r>
                    </a:p>
                  </a:txBody>
                  <a:tcPr marL="5597" marR="5597" marT="55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1B6-5. Porcentaje de población ocupada que gana hasta 1 salario mínimo</a:t>
                      </a:r>
                    </a:p>
                  </a:txBody>
                  <a:tcPr marL="5597" marR="5597" marT="55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68365">
                <a:tc>
                  <a:txBody>
                    <a:bodyPr/>
                    <a:lstStyle/>
                    <a:p>
                      <a:pPr algn="l" rtl="0" fontAlgn="ctr"/>
                      <a:r>
                        <a:rPr lang="es-MX" sz="1050" b="0" i="0" u="none" strike="noStrike">
                          <a:solidFill>
                            <a:srgbClr val="000000"/>
                          </a:solidFill>
                          <a:effectLst/>
                          <a:latin typeface="Calibri"/>
                        </a:rPr>
                        <a:t>1B6-7 Tasa de condiciones críticas de ocupación</a:t>
                      </a:r>
                    </a:p>
                  </a:txBody>
                  <a:tcPr marL="5597" marR="5597" marT="55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 </a:t>
                      </a:r>
                    </a:p>
                  </a:txBody>
                  <a:tcPr marL="5597" marR="5597" marT="55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68365">
                <a:tc>
                  <a:txBody>
                    <a:bodyPr/>
                    <a:lstStyle/>
                    <a:p>
                      <a:pPr algn="l" rtl="0" fontAlgn="ctr"/>
                      <a:r>
                        <a:rPr lang="es-MX" sz="1050" b="0" i="0" u="none" strike="noStrike">
                          <a:solidFill>
                            <a:srgbClr val="000000"/>
                          </a:solidFill>
                          <a:effectLst/>
                          <a:latin typeface="Calibri"/>
                        </a:rPr>
                        <a:t>1B6-7A Tasa de condiciones críticas de ocupación femenina</a:t>
                      </a:r>
                    </a:p>
                  </a:txBody>
                  <a:tcPr marL="5597" marR="5597" marT="55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 </a:t>
                      </a:r>
                    </a:p>
                  </a:txBody>
                  <a:tcPr marL="5597" marR="5597" marT="55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68365">
                <a:tc>
                  <a:txBody>
                    <a:bodyPr/>
                    <a:lstStyle/>
                    <a:p>
                      <a:pPr algn="l" rtl="0" fontAlgn="ctr"/>
                      <a:r>
                        <a:rPr lang="es-MX" sz="1050" b="0" i="0" u="none" strike="noStrike">
                          <a:solidFill>
                            <a:srgbClr val="000000"/>
                          </a:solidFill>
                          <a:effectLst/>
                          <a:latin typeface="Calibri"/>
                        </a:rPr>
                        <a:t>1B6-7B Tasa de condiciones críticas de ocupación masculina</a:t>
                      </a:r>
                    </a:p>
                  </a:txBody>
                  <a:tcPr marL="5597" marR="5597" marT="55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 </a:t>
                      </a:r>
                    </a:p>
                  </a:txBody>
                  <a:tcPr marL="5597" marR="5597" marT="55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402546">
                <a:tc>
                  <a:txBody>
                    <a:bodyPr/>
                    <a:lstStyle/>
                    <a:p>
                      <a:pPr algn="l" rtl="0" fontAlgn="ctr"/>
                      <a:r>
                        <a:rPr lang="es-MX" sz="1050" b="0" i="0" u="none" strike="noStrike">
                          <a:solidFill>
                            <a:srgbClr val="000000"/>
                          </a:solidFill>
                          <a:effectLst/>
                          <a:latin typeface="Calibri"/>
                        </a:rPr>
                        <a:t>1B7-8 Proporción de la población ocupada total que trabaja por cuenta propia o en un negocio familiar</a:t>
                      </a:r>
                    </a:p>
                  </a:txBody>
                  <a:tcPr marL="5597" marR="5597" marT="55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1B7-6. Proporción de la población ocupada total que trabaja por cuenta propia o en un negocio familiar</a:t>
                      </a:r>
                    </a:p>
                  </a:txBody>
                  <a:tcPr marL="5597" marR="5597" marT="55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68365">
                <a:tc>
                  <a:txBody>
                    <a:bodyPr/>
                    <a:lstStyle/>
                    <a:p>
                      <a:pPr algn="l" rtl="0" fontAlgn="ctr"/>
                      <a:r>
                        <a:rPr lang="es-MX" sz="1050" b="0" i="0" u="none" strike="noStrike">
                          <a:solidFill>
                            <a:srgbClr val="000000"/>
                          </a:solidFill>
                          <a:effectLst/>
                          <a:latin typeface="Calibri"/>
                        </a:rPr>
                        <a:t>1C8-9 Porcentaje de niños menores de 5 años con peso bajo para la edad</a:t>
                      </a:r>
                    </a:p>
                  </a:txBody>
                  <a:tcPr marL="5597" marR="5597" marT="55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 </a:t>
                      </a:r>
                    </a:p>
                  </a:txBody>
                  <a:tcPr marL="5597" marR="5597" marT="55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560210">
                <a:tc>
                  <a:txBody>
                    <a:bodyPr/>
                    <a:lstStyle/>
                    <a:p>
                      <a:pPr algn="l" rtl="0" fontAlgn="ctr"/>
                      <a:r>
                        <a:rPr lang="es-MX" sz="1050" b="0" i="0" u="none" strike="noStrike">
                          <a:solidFill>
                            <a:srgbClr val="000000"/>
                          </a:solidFill>
                          <a:effectLst/>
                          <a:latin typeface="Calibri"/>
                        </a:rPr>
                        <a:t>1C8-10 Proporción de casos  con algún grado de desnutrición en población menor de 5 años diagnosticada con algún padecimiento</a:t>
                      </a:r>
                    </a:p>
                  </a:txBody>
                  <a:tcPr marL="5597" marR="5597" marT="55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dirty="0">
                          <a:solidFill>
                            <a:srgbClr val="000000"/>
                          </a:solidFill>
                          <a:effectLst/>
                          <a:latin typeface="Calibri"/>
                        </a:rPr>
                        <a:t>1C8-7 Proporción de casos  con algún grado de desnutrición en población menor de 5 años diagnosticada con algún padecimiento</a:t>
                      </a:r>
                    </a:p>
                  </a:txBody>
                  <a:tcPr marL="5597" marR="5597" marT="55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bl>
          </a:graphicData>
        </a:graphic>
      </p:graphicFrame>
      <p:sp>
        <p:nvSpPr>
          <p:cNvPr id="4" name="9 Subtítulo"/>
          <p:cNvSpPr txBox="1">
            <a:spLocks/>
          </p:cNvSpPr>
          <p:nvPr/>
        </p:nvSpPr>
        <p:spPr>
          <a:xfrm>
            <a:off x="4489106" y="0"/>
            <a:ext cx="3816424"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buClr>
                <a:srgbClr val="FDA023"/>
              </a:buClr>
            </a:pPr>
            <a:r>
              <a:rPr lang="es-MX" sz="1600" dirty="0" smtClean="0">
                <a:solidFill>
                  <a:prstClr val="white"/>
                </a:solidFill>
              </a:rPr>
              <a:t>Objetivo 1</a:t>
            </a:r>
          </a:p>
          <a:p>
            <a:pPr algn="ctr">
              <a:buClr>
                <a:srgbClr val="FDA023"/>
              </a:buClr>
            </a:pPr>
            <a:r>
              <a:rPr lang="es-MX" sz="1600" dirty="0" smtClean="0">
                <a:solidFill>
                  <a:prstClr val="white"/>
                </a:solidFill>
              </a:rPr>
              <a:t>Alineación de Indicadores</a:t>
            </a:r>
            <a:endParaRPr lang="es-MX" sz="1600" dirty="0">
              <a:solidFill>
                <a:prstClr val="white"/>
              </a:solidFill>
            </a:endParaRPr>
          </a:p>
        </p:txBody>
      </p:sp>
    </p:spTree>
    <p:extLst>
      <p:ext uri="{BB962C8B-B14F-4D97-AF65-F5344CB8AC3E}">
        <p14:creationId xmlns:p14="http://schemas.microsoft.com/office/powerpoint/2010/main" val="1191465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3664866377"/>
              </p:ext>
            </p:extLst>
          </p:nvPr>
        </p:nvGraphicFramePr>
        <p:xfrm>
          <a:off x="539552" y="836716"/>
          <a:ext cx="8064896" cy="5031998"/>
        </p:xfrm>
        <a:graphic>
          <a:graphicData uri="http://schemas.openxmlformats.org/drawingml/2006/table">
            <a:tbl>
              <a:tblPr/>
              <a:tblGrid>
                <a:gridCol w="4065959"/>
                <a:gridCol w="3998937"/>
              </a:tblGrid>
              <a:tr h="0">
                <a:tc gridSpan="2">
                  <a:txBody>
                    <a:bodyPr/>
                    <a:lstStyle/>
                    <a:p>
                      <a:pPr algn="ctr" fontAlgn="ctr"/>
                      <a:endParaRPr lang="es-MX" sz="1050" b="1" i="0" u="none" strike="noStrike" dirty="0">
                        <a:solidFill>
                          <a:srgbClr val="000000"/>
                        </a:solidFill>
                        <a:effectLst/>
                        <a:latin typeface="Calibri"/>
                      </a:endParaRPr>
                    </a:p>
                  </a:txBody>
                  <a:tcPr marL="6299" marR="6299" marT="62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04040"/>
                    </a:solidFill>
                  </a:tcPr>
                </a:tc>
                <a:tc hMerge="1">
                  <a:txBody>
                    <a:bodyPr/>
                    <a:lstStyle/>
                    <a:p>
                      <a:endParaRPr lang="es-MX"/>
                    </a:p>
                  </a:txBody>
                  <a:tcPr/>
                </a:tc>
              </a:tr>
              <a:tr h="415243">
                <a:tc>
                  <a:txBody>
                    <a:bodyPr/>
                    <a:lstStyle/>
                    <a:p>
                      <a:pPr algn="ctr" fontAlgn="ctr"/>
                      <a:r>
                        <a:rPr lang="es-MX" sz="1050" b="1" i="0" u="none" strike="noStrike">
                          <a:solidFill>
                            <a:srgbClr val="000000"/>
                          </a:solidFill>
                          <a:effectLst/>
                          <a:latin typeface="Calibri"/>
                        </a:rPr>
                        <a:t>Estatal</a:t>
                      </a:r>
                    </a:p>
                  </a:txBody>
                  <a:tcPr marL="6299" marR="6299" marT="62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MX" sz="1050" b="1" i="0" u="none" strike="noStrike">
                          <a:solidFill>
                            <a:srgbClr val="000000"/>
                          </a:solidFill>
                          <a:effectLst/>
                          <a:latin typeface="Calibri"/>
                        </a:rPr>
                        <a:t>Municipal</a:t>
                      </a:r>
                    </a:p>
                  </a:txBody>
                  <a:tcPr marL="6299" marR="6299" marT="629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88746">
                <a:tc gridSpan="2">
                  <a:txBody>
                    <a:bodyPr/>
                    <a:lstStyle/>
                    <a:p>
                      <a:pPr algn="ctr" fontAlgn="b"/>
                      <a:r>
                        <a:rPr lang="es-MX" sz="1050" b="1" i="0" u="none" strike="noStrike" dirty="0">
                          <a:solidFill>
                            <a:srgbClr val="000000"/>
                          </a:solidFill>
                          <a:effectLst/>
                          <a:latin typeface="Calibri"/>
                        </a:rPr>
                        <a:t>OBJETIVO 2 LOGRAR LA ENSEÑANZA PRIMARIA UNIVERSAL</a:t>
                      </a:r>
                    </a:p>
                  </a:txBody>
                  <a:tcPr marL="6299" marR="6299" marT="6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7C19"/>
                    </a:solidFill>
                  </a:tcPr>
                </a:tc>
                <a:tc hMerge="1">
                  <a:txBody>
                    <a:bodyPr/>
                    <a:lstStyle/>
                    <a:p>
                      <a:endParaRPr lang="es-MX"/>
                    </a:p>
                  </a:txBody>
                  <a:tcPr/>
                </a:tc>
              </a:tr>
              <a:tr h="301993">
                <a:tc>
                  <a:txBody>
                    <a:bodyPr/>
                    <a:lstStyle/>
                    <a:p>
                      <a:pPr algn="l" rtl="0" fontAlgn="ctr"/>
                      <a:r>
                        <a:rPr lang="es-MX" sz="1050" b="0" i="0" u="none" strike="noStrike">
                          <a:solidFill>
                            <a:srgbClr val="000000"/>
                          </a:solidFill>
                          <a:effectLst/>
                          <a:latin typeface="Calibri"/>
                        </a:rPr>
                        <a:t>2A1-11 Tasa Neta de Matriculación en Preescolar (3 - 5 años de edad)</a:t>
                      </a:r>
                    </a:p>
                  </a:txBody>
                  <a:tcPr marL="6299" marR="6299" marT="6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2A1-8. Tasa neta de matriculación en preescolar (3-5 años de edad)</a:t>
                      </a:r>
                    </a:p>
                  </a:txBody>
                  <a:tcPr marL="6299" marR="6299" marT="6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01993">
                <a:tc>
                  <a:txBody>
                    <a:bodyPr/>
                    <a:lstStyle/>
                    <a:p>
                      <a:pPr algn="l" rtl="0" fontAlgn="ctr"/>
                      <a:r>
                        <a:rPr lang="es-MX" sz="1050" b="0" i="0" u="none" strike="noStrike">
                          <a:solidFill>
                            <a:srgbClr val="000000"/>
                          </a:solidFill>
                          <a:effectLst/>
                          <a:latin typeface="Calibri"/>
                        </a:rPr>
                        <a:t>2A1-12 Tasa neta de matriculación en primaria (6 - 11 años de edad)</a:t>
                      </a:r>
                    </a:p>
                  </a:txBody>
                  <a:tcPr marL="6299" marR="6299" marT="6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2A1-9. Tasa neta de matriculación en primaria (6 - 11 años de edad)</a:t>
                      </a:r>
                    </a:p>
                  </a:txBody>
                  <a:tcPr marL="6299" marR="6299" marT="6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01993">
                <a:tc>
                  <a:txBody>
                    <a:bodyPr/>
                    <a:lstStyle/>
                    <a:p>
                      <a:pPr algn="l" rtl="0" fontAlgn="ctr"/>
                      <a:r>
                        <a:rPr lang="es-MX" sz="1050" b="0" i="0" u="none" strike="noStrike">
                          <a:solidFill>
                            <a:srgbClr val="000000"/>
                          </a:solidFill>
                          <a:effectLst/>
                          <a:latin typeface="Calibri"/>
                        </a:rPr>
                        <a:t>2A1-13 Tasa Neta de Matriculación en Secundaria (12 a 14 años de edad)</a:t>
                      </a:r>
                    </a:p>
                  </a:txBody>
                  <a:tcPr marL="6299" marR="6299" marT="6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2A1-10. Tasa neta de matriculación en secundaria (12 - 14 años de edad)</a:t>
                      </a:r>
                    </a:p>
                  </a:txBody>
                  <a:tcPr marL="6299" marR="6299" marT="6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01993">
                <a:tc>
                  <a:txBody>
                    <a:bodyPr/>
                    <a:lstStyle/>
                    <a:p>
                      <a:pPr algn="l" rtl="0" fontAlgn="ctr"/>
                      <a:r>
                        <a:rPr lang="es-MX" sz="1050" b="0" i="0" u="none" strike="noStrike">
                          <a:solidFill>
                            <a:srgbClr val="000000"/>
                          </a:solidFill>
                          <a:effectLst/>
                          <a:latin typeface="Calibri"/>
                        </a:rPr>
                        <a:t>2A1-14 Tasa Neta de Matriculación en educación media (15 a 17 años de edad)</a:t>
                      </a:r>
                    </a:p>
                  </a:txBody>
                  <a:tcPr marL="6299" marR="6299" marT="6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2A1-11. Tasa neta de matriculación en educación media (15 - 17 años de edad)</a:t>
                      </a:r>
                    </a:p>
                  </a:txBody>
                  <a:tcPr marL="6299" marR="6299" marT="6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01993">
                <a:tc>
                  <a:txBody>
                    <a:bodyPr/>
                    <a:lstStyle/>
                    <a:p>
                      <a:pPr algn="l" rtl="0" fontAlgn="ctr"/>
                      <a:r>
                        <a:rPr lang="es-MX" sz="1050" b="0" i="0" u="none" strike="noStrike" dirty="0">
                          <a:solidFill>
                            <a:srgbClr val="000000"/>
                          </a:solidFill>
                          <a:effectLst/>
                          <a:latin typeface="Calibri"/>
                        </a:rPr>
                        <a:t>2A1-15 Tasa Bruta de Matriculación en educación superior</a:t>
                      </a:r>
                    </a:p>
                  </a:txBody>
                  <a:tcPr marL="6299" marR="6299" marT="6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 </a:t>
                      </a:r>
                    </a:p>
                  </a:txBody>
                  <a:tcPr marL="6299" marR="6299" marT="6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01993">
                <a:tc>
                  <a:txBody>
                    <a:bodyPr/>
                    <a:lstStyle/>
                    <a:p>
                      <a:pPr algn="l" rtl="0" fontAlgn="ctr"/>
                      <a:r>
                        <a:rPr lang="es-MX" sz="1050" b="0" i="0" u="none" strike="noStrike">
                          <a:solidFill>
                            <a:srgbClr val="000000"/>
                          </a:solidFill>
                          <a:effectLst/>
                          <a:latin typeface="Calibri"/>
                        </a:rPr>
                        <a:t>2A2-16 Eficiencia terminal en educación primaria</a:t>
                      </a:r>
                    </a:p>
                  </a:txBody>
                  <a:tcPr marL="6299" marR="6299" marT="6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2A2-12. Eficiencia terminal en educación primaria</a:t>
                      </a:r>
                    </a:p>
                  </a:txBody>
                  <a:tcPr marL="6299" marR="6299" marT="6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01993">
                <a:tc>
                  <a:txBody>
                    <a:bodyPr/>
                    <a:lstStyle/>
                    <a:p>
                      <a:pPr algn="l" rtl="0" fontAlgn="ctr"/>
                      <a:r>
                        <a:rPr lang="es-MX" sz="1050" b="0" i="0" u="none" strike="noStrike">
                          <a:solidFill>
                            <a:srgbClr val="000000"/>
                          </a:solidFill>
                          <a:effectLst/>
                          <a:latin typeface="Calibri"/>
                        </a:rPr>
                        <a:t>2A2-17 Eficiencia terminal en educación secundaria</a:t>
                      </a:r>
                    </a:p>
                  </a:txBody>
                  <a:tcPr marL="6299" marR="6299" marT="6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2A2-13. Eficiencia terminal en educación secundaria</a:t>
                      </a:r>
                    </a:p>
                  </a:txBody>
                  <a:tcPr marL="6299" marR="6299" marT="6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01993">
                <a:tc>
                  <a:txBody>
                    <a:bodyPr/>
                    <a:lstStyle/>
                    <a:p>
                      <a:pPr algn="l" rtl="0" fontAlgn="ctr"/>
                      <a:r>
                        <a:rPr lang="es-MX" sz="1050" b="0" i="0" u="none" strike="noStrike" dirty="0">
                          <a:solidFill>
                            <a:srgbClr val="000000"/>
                          </a:solidFill>
                          <a:effectLst/>
                          <a:latin typeface="Calibri"/>
                        </a:rPr>
                        <a:t>2A2-18 Eficiencia terminal en educación media</a:t>
                      </a:r>
                    </a:p>
                  </a:txBody>
                  <a:tcPr marL="6299" marR="6299" marT="6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2A2-14. Eficiencia terminal en educación media</a:t>
                      </a:r>
                    </a:p>
                  </a:txBody>
                  <a:tcPr marL="6299" marR="6299" marT="6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01993">
                <a:tc>
                  <a:txBody>
                    <a:bodyPr/>
                    <a:lstStyle/>
                    <a:p>
                      <a:pPr algn="l" rtl="0" fontAlgn="ctr"/>
                      <a:r>
                        <a:rPr lang="es-MX" sz="1050" b="0" i="0" u="none" strike="noStrike">
                          <a:solidFill>
                            <a:srgbClr val="000000"/>
                          </a:solidFill>
                          <a:effectLst/>
                          <a:latin typeface="Calibri"/>
                        </a:rPr>
                        <a:t>2A2-19 Tasa de insuficiencia en la prueba ENLACE en primaria</a:t>
                      </a:r>
                    </a:p>
                  </a:txBody>
                  <a:tcPr marL="6299" marR="6299" marT="6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 </a:t>
                      </a:r>
                    </a:p>
                  </a:txBody>
                  <a:tcPr marL="6299" marR="6299" marT="6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01993">
                <a:tc>
                  <a:txBody>
                    <a:bodyPr/>
                    <a:lstStyle/>
                    <a:p>
                      <a:pPr algn="l" rtl="0" fontAlgn="ctr"/>
                      <a:r>
                        <a:rPr lang="es-MX" sz="1050" b="0" i="0" u="none" strike="noStrike">
                          <a:solidFill>
                            <a:srgbClr val="000000"/>
                          </a:solidFill>
                          <a:effectLst/>
                          <a:latin typeface="Calibri"/>
                        </a:rPr>
                        <a:t>2A2-20 Tasa de insuficiencia en la prueba ENLACE en secundaria</a:t>
                      </a:r>
                    </a:p>
                  </a:txBody>
                  <a:tcPr marL="6299" marR="6299" marT="6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 </a:t>
                      </a:r>
                    </a:p>
                  </a:txBody>
                  <a:tcPr marL="6299" marR="6299" marT="6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01993">
                <a:tc>
                  <a:txBody>
                    <a:bodyPr/>
                    <a:lstStyle/>
                    <a:p>
                      <a:pPr algn="l" rtl="0" fontAlgn="ctr"/>
                      <a:r>
                        <a:rPr lang="es-MX" sz="1050" b="0" i="0" u="none" strike="noStrike">
                          <a:solidFill>
                            <a:srgbClr val="000000"/>
                          </a:solidFill>
                          <a:effectLst/>
                          <a:latin typeface="Calibri"/>
                        </a:rPr>
                        <a:t>2A3-21 Tasa de alfabetización general entre la población de 15 - 24 años </a:t>
                      </a:r>
                    </a:p>
                  </a:txBody>
                  <a:tcPr marL="6299" marR="6299" marT="6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2A3-15. Tasa general de alfabetización entre la población de 15 - 24 años </a:t>
                      </a:r>
                    </a:p>
                  </a:txBody>
                  <a:tcPr marL="6299" marR="6299" marT="6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452992">
                <a:tc>
                  <a:txBody>
                    <a:bodyPr/>
                    <a:lstStyle/>
                    <a:p>
                      <a:pPr algn="l" rtl="0" fontAlgn="ctr"/>
                      <a:r>
                        <a:rPr lang="es-MX" sz="1050" b="0" i="0" u="none" strike="noStrike">
                          <a:solidFill>
                            <a:srgbClr val="000000"/>
                          </a:solidFill>
                          <a:effectLst/>
                          <a:latin typeface="Calibri"/>
                        </a:rPr>
                        <a:t>2A3-21A Tasa de alfabetizacion entre la población femenina de 15 - 24 años </a:t>
                      </a:r>
                    </a:p>
                  </a:txBody>
                  <a:tcPr marL="6299" marR="6299" marT="6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2A3-15A. Tasa de alfabetización entre la población femenina de 15 - 24 años de edad</a:t>
                      </a:r>
                    </a:p>
                  </a:txBody>
                  <a:tcPr marL="6299" marR="6299" marT="6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462429">
                <a:tc>
                  <a:txBody>
                    <a:bodyPr/>
                    <a:lstStyle/>
                    <a:p>
                      <a:pPr algn="l" rtl="0" fontAlgn="ctr"/>
                      <a:r>
                        <a:rPr lang="es-MX" sz="1050" b="0" i="0" u="none" strike="noStrike">
                          <a:solidFill>
                            <a:srgbClr val="000000"/>
                          </a:solidFill>
                          <a:effectLst/>
                          <a:latin typeface="Calibri"/>
                        </a:rPr>
                        <a:t>2A3-21B Tasa de alfabetizacion entre la población masculina de 15 - 24 años </a:t>
                      </a:r>
                    </a:p>
                  </a:txBody>
                  <a:tcPr marL="6299" marR="6299" marT="6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dirty="0">
                          <a:solidFill>
                            <a:srgbClr val="000000"/>
                          </a:solidFill>
                          <a:effectLst/>
                          <a:latin typeface="Calibri"/>
                        </a:rPr>
                        <a:t>2A3-15B. Tasa de alfabetización entre la población masculina de 15 - 24 años de edad</a:t>
                      </a:r>
                    </a:p>
                  </a:txBody>
                  <a:tcPr marL="6299" marR="6299" marT="629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bl>
          </a:graphicData>
        </a:graphic>
      </p:graphicFrame>
      <p:sp>
        <p:nvSpPr>
          <p:cNvPr id="4" name="9 Subtítulo"/>
          <p:cNvSpPr txBox="1">
            <a:spLocks/>
          </p:cNvSpPr>
          <p:nvPr/>
        </p:nvSpPr>
        <p:spPr>
          <a:xfrm>
            <a:off x="4489106" y="0"/>
            <a:ext cx="3816424"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buClr>
                <a:srgbClr val="FDA023"/>
              </a:buClr>
            </a:pPr>
            <a:r>
              <a:rPr lang="es-MX" sz="1600" dirty="0" smtClean="0">
                <a:solidFill>
                  <a:prstClr val="white"/>
                </a:solidFill>
              </a:rPr>
              <a:t>Objetivo 2</a:t>
            </a:r>
          </a:p>
          <a:p>
            <a:pPr algn="ctr">
              <a:buClr>
                <a:srgbClr val="FDA023"/>
              </a:buClr>
            </a:pPr>
            <a:r>
              <a:rPr lang="es-MX" sz="1600" dirty="0" smtClean="0">
                <a:solidFill>
                  <a:prstClr val="white"/>
                </a:solidFill>
              </a:rPr>
              <a:t>Alineación de Indicadores</a:t>
            </a:r>
            <a:endParaRPr lang="es-MX" sz="1600" dirty="0">
              <a:solidFill>
                <a:prstClr val="white"/>
              </a:solidFill>
            </a:endParaRPr>
          </a:p>
        </p:txBody>
      </p:sp>
    </p:spTree>
    <p:extLst>
      <p:ext uri="{BB962C8B-B14F-4D97-AF65-F5344CB8AC3E}">
        <p14:creationId xmlns:p14="http://schemas.microsoft.com/office/powerpoint/2010/main" val="711160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2077505852"/>
              </p:ext>
            </p:extLst>
          </p:nvPr>
        </p:nvGraphicFramePr>
        <p:xfrm>
          <a:off x="539552" y="836714"/>
          <a:ext cx="8064895" cy="4939073"/>
        </p:xfrm>
        <a:graphic>
          <a:graphicData uri="http://schemas.openxmlformats.org/drawingml/2006/table">
            <a:tbl>
              <a:tblPr/>
              <a:tblGrid>
                <a:gridCol w="4065959"/>
                <a:gridCol w="3998936"/>
              </a:tblGrid>
              <a:tr h="72006">
                <a:tc gridSpan="2">
                  <a:txBody>
                    <a:bodyPr/>
                    <a:lstStyle/>
                    <a:p>
                      <a:pPr algn="ctr" fontAlgn="ctr"/>
                      <a:endParaRPr lang="es-MX" sz="1050" b="1" i="0" u="none" strike="noStrike" dirty="0">
                        <a:solidFill>
                          <a:srgbClr val="000000"/>
                        </a:solidFill>
                        <a:effectLst/>
                        <a:latin typeface="Calibri"/>
                      </a:endParaRPr>
                    </a:p>
                  </a:txBody>
                  <a:tcPr marL="7355" marR="7355" marT="73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hMerge="1">
                  <a:txBody>
                    <a:bodyPr/>
                    <a:lstStyle/>
                    <a:p>
                      <a:endParaRPr lang="es-MX"/>
                    </a:p>
                  </a:txBody>
                  <a:tcPr/>
                </a:tc>
              </a:tr>
              <a:tr h="484884">
                <a:tc>
                  <a:txBody>
                    <a:bodyPr/>
                    <a:lstStyle/>
                    <a:p>
                      <a:pPr algn="ctr" fontAlgn="ctr"/>
                      <a:endParaRPr lang="es-MX" sz="1050" b="1" i="0" u="none" strike="noStrike">
                        <a:solidFill>
                          <a:srgbClr val="000000"/>
                        </a:solidFill>
                        <a:effectLst/>
                        <a:latin typeface="Calibri"/>
                      </a:endParaRPr>
                    </a:p>
                  </a:txBody>
                  <a:tcPr marL="7355" marR="7355" marT="73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es-MX" sz="1050" b="1" i="0" u="none" strike="noStrike" dirty="0">
                        <a:solidFill>
                          <a:srgbClr val="000000"/>
                        </a:solidFill>
                        <a:effectLst/>
                        <a:latin typeface="Calibri"/>
                      </a:endParaRPr>
                    </a:p>
                  </a:txBody>
                  <a:tcPr marL="7355" marR="7355" marT="735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20402">
                <a:tc gridSpan="2">
                  <a:txBody>
                    <a:bodyPr/>
                    <a:lstStyle/>
                    <a:p>
                      <a:pPr algn="ctr" fontAlgn="b"/>
                      <a:r>
                        <a:rPr lang="es-MX" sz="1050" b="1" i="0" u="none" strike="noStrike" dirty="0">
                          <a:solidFill>
                            <a:srgbClr val="000000"/>
                          </a:solidFill>
                          <a:effectLst/>
                          <a:latin typeface="Calibri"/>
                        </a:rPr>
                        <a:t>OBJETIVO 3: PROMOVER LA IGUALDAD DE GÉNERO Y LA AUTONOMÍA DE LA MUJER</a:t>
                      </a:r>
                    </a:p>
                  </a:txBody>
                  <a:tcPr marL="7355" marR="7355" marT="73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7C19"/>
                    </a:solidFill>
                  </a:tcPr>
                </a:tc>
                <a:tc hMerge="1">
                  <a:txBody>
                    <a:bodyPr/>
                    <a:lstStyle/>
                    <a:p>
                      <a:endParaRPr lang="es-MX"/>
                    </a:p>
                  </a:txBody>
                  <a:tcPr/>
                </a:tc>
              </a:tr>
              <a:tr h="352643">
                <a:tc>
                  <a:txBody>
                    <a:bodyPr/>
                    <a:lstStyle/>
                    <a:p>
                      <a:pPr algn="l" rtl="0" fontAlgn="ctr"/>
                      <a:r>
                        <a:rPr lang="es-MX" sz="1050" b="0" i="0" u="none" strike="noStrike">
                          <a:solidFill>
                            <a:srgbClr val="000000"/>
                          </a:solidFill>
                          <a:effectLst/>
                          <a:latin typeface="Calibri"/>
                        </a:rPr>
                        <a:t>3A1-22 Razón entre niñas y niños matriculados en la educación primaria</a:t>
                      </a:r>
                    </a:p>
                  </a:txBody>
                  <a:tcPr marL="7355" marR="7355" marT="73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3A1-16. Relación entre niñas y niños matriculados en la educación primaria</a:t>
                      </a:r>
                    </a:p>
                  </a:txBody>
                  <a:tcPr marL="7355" marR="7355" marT="73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52643">
                <a:tc>
                  <a:txBody>
                    <a:bodyPr/>
                    <a:lstStyle/>
                    <a:p>
                      <a:pPr algn="l" rtl="0" fontAlgn="ctr"/>
                      <a:r>
                        <a:rPr lang="es-MX" sz="1050" b="0" i="0" u="none" strike="noStrike">
                          <a:solidFill>
                            <a:srgbClr val="000000"/>
                          </a:solidFill>
                          <a:effectLst/>
                          <a:latin typeface="Calibri"/>
                        </a:rPr>
                        <a:t>3A1-23 Razón entre niñas y niños matriculados en la educación secundaria</a:t>
                      </a:r>
                    </a:p>
                  </a:txBody>
                  <a:tcPr marL="7355" marR="7355" marT="73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3A1-17. Relación entre niñas y niños matriculados en la educación secundaria</a:t>
                      </a:r>
                    </a:p>
                  </a:txBody>
                  <a:tcPr marL="7355" marR="7355" marT="73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528964">
                <a:tc>
                  <a:txBody>
                    <a:bodyPr/>
                    <a:lstStyle/>
                    <a:p>
                      <a:pPr algn="l" rtl="0" fontAlgn="ctr"/>
                      <a:r>
                        <a:rPr lang="es-MX" sz="1050" b="0" i="0" u="none" strike="noStrike">
                          <a:solidFill>
                            <a:srgbClr val="000000"/>
                          </a:solidFill>
                          <a:effectLst/>
                          <a:latin typeface="Calibri"/>
                        </a:rPr>
                        <a:t>3A1-24 Razón entre mujeres y hombres matriculados en la educación media-superior</a:t>
                      </a:r>
                    </a:p>
                  </a:txBody>
                  <a:tcPr marL="7355" marR="7355" marT="73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3A1-18. Relación entre mujeres y hombres matriculados en la educación media</a:t>
                      </a:r>
                    </a:p>
                  </a:txBody>
                  <a:tcPr marL="7355" marR="7355" marT="73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52643">
                <a:tc>
                  <a:txBody>
                    <a:bodyPr/>
                    <a:lstStyle/>
                    <a:p>
                      <a:pPr algn="l" rtl="0" fontAlgn="ctr"/>
                      <a:r>
                        <a:rPr lang="es-MX" sz="1050" b="0" i="0" u="none" strike="noStrike">
                          <a:solidFill>
                            <a:srgbClr val="000000"/>
                          </a:solidFill>
                          <a:effectLst/>
                          <a:latin typeface="Calibri"/>
                        </a:rPr>
                        <a:t>3A1-25 Razón entre mujeres y hombres matriculados en la educación superior</a:t>
                      </a:r>
                    </a:p>
                  </a:txBody>
                  <a:tcPr marL="7355" marR="7355" marT="73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 </a:t>
                      </a:r>
                    </a:p>
                  </a:txBody>
                  <a:tcPr marL="7355" marR="7355" marT="73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52643">
                <a:tc>
                  <a:txBody>
                    <a:bodyPr/>
                    <a:lstStyle/>
                    <a:p>
                      <a:pPr algn="l" rtl="0" fontAlgn="ctr"/>
                      <a:r>
                        <a:rPr lang="es-MX" sz="1050" b="0" i="0" u="none" strike="noStrike">
                          <a:solidFill>
                            <a:srgbClr val="000000"/>
                          </a:solidFill>
                          <a:effectLst/>
                          <a:latin typeface="Calibri"/>
                        </a:rPr>
                        <a:t>3A2-26 Proporción de mujeres asalariadas en el sector no agropecuario</a:t>
                      </a:r>
                    </a:p>
                  </a:txBody>
                  <a:tcPr marL="7355" marR="7355" marT="73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 </a:t>
                      </a:r>
                    </a:p>
                  </a:txBody>
                  <a:tcPr marL="7355" marR="7355" marT="73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528964">
                <a:tc rowSpan="2">
                  <a:txBody>
                    <a:bodyPr/>
                    <a:lstStyle/>
                    <a:p>
                      <a:pPr algn="l" rtl="0" fontAlgn="ctr"/>
                      <a:r>
                        <a:rPr lang="es-MX" sz="1050" b="0" i="0" u="none" strike="noStrike" dirty="0">
                          <a:solidFill>
                            <a:srgbClr val="000000"/>
                          </a:solidFill>
                          <a:effectLst/>
                          <a:latin typeface="Calibri"/>
                        </a:rPr>
                        <a:t>3A3-27 Proporción de escaños en la legislatura estatal ocupados por mujeres</a:t>
                      </a:r>
                    </a:p>
                  </a:txBody>
                  <a:tcPr marL="7355" marR="7355" marT="73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3A3-19. Proporción de cargos de elección popular en el Ayuntamiento ocupados por mujeres </a:t>
                      </a:r>
                    </a:p>
                  </a:txBody>
                  <a:tcPr marL="7355" marR="7355" marT="73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528964">
                <a:tc vMerge="1">
                  <a:txBody>
                    <a:bodyPr/>
                    <a:lstStyle/>
                    <a:p>
                      <a:endParaRPr lang="es-MX"/>
                    </a:p>
                  </a:txBody>
                  <a:tcPr/>
                </a:tc>
                <a:tc>
                  <a:txBody>
                    <a:bodyPr/>
                    <a:lstStyle/>
                    <a:p>
                      <a:pPr algn="l" fontAlgn="ctr"/>
                      <a:r>
                        <a:rPr lang="es-MX" sz="1050" b="0" i="0" u="none" strike="noStrike">
                          <a:solidFill>
                            <a:srgbClr val="000000"/>
                          </a:solidFill>
                          <a:effectLst/>
                          <a:latin typeface="Calibri"/>
                        </a:rPr>
                        <a:t>3A3-20. Proporción de puestos directivos en el Ayuntamiento ocupados por mujeres</a:t>
                      </a:r>
                    </a:p>
                  </a:txBody>
                  <a:tcPr marL="7355" marR="7355" marT="73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528964">
                <a:tc>
                  <a:txBody>
                    <a:bodyPr/>
                    <a:lstStyle/>
                    <a:p>
                      <a:pPr algn="l" rtl="0" fontAlgn="ctr"/>
                      <a:r>
                        <a:rPr lang="es-MX" sz="1050" b="0" i="0" u="none" strike="noStrike">
                          <a:solidFill>
                            <a:srgbClr val="000000"/>
                          </a:solidFill>
                          <a:effectLst/>
                          <a:latin typeface="Calibri"/>
                        </a:rPr>
                        <a:t>3A3-28 Proporción de puestos directivos ocupados por mujeres en el Poder Ejecutivo Estatal</a:t>
                      </a:r>
                    </a:p>
                  </a:txBody>
                  <a:tcPr marL="7355" marR="7355" marT="73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 </a:t>
                      </a:r>
                    </a:p>
                  </a:txBody>
                  <a:tcPr marL="7355" marR="7355" marT="73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539984">
                <a:tc>
                  <a:txBody>
                    <a:bodyPr/>
                    <a:lstStyle/>
                    <a:p>
                      <a:pPr algn="l" rtl="0" fontAlgn="ctr"/>
                      <a:r>
                        <a:rPr lang="es-MX" sz="1050" b="0" i="0" u="none" strike="noStrike">
                          <a:solidFill>
                            <a:srgbClr val="000000"/>
                          </a:solidFill>
                          <a:effectLst/>
                          <a:latin typeface="Calibri"/>
                        </a:rPr>
                        <a:t>3A3-29 Proporción de puestos directivos ocupados por mujeres en el Poder Judicial Estatal</a:t>
                      </a:r>
                    </a:p>
                  </a:txBody>
                  <a:tcPr marL="7355" marR="7355" marT="73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dirty="0">
                          <a:solidFill>
                            <a:srgbClr val="000000"/>
                          </a:solidFill>
                          <a:effectLst/>
                          <a:latin typeface="Calibri"/>
                        </a:rPr>
                        <a:t> </a:t>
                      </a:r>
                    </a:p>
                  </a:txBody>
                  <a:tcPr marL="7355" marR="7355" marT="735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bl>
          </a:graphicData>
        </a:graphic>
      </p:graphicFrame>
      <p:sp>
        <p:nvSpPr>
          <p:cNvPr id="4" name="9 Subtítulo"/>
          <p:cNvSpPr txBox="1">
            <a:spLocks/>
          </p:cNvSpPr>
          <p:nvPr/>
        </p:nvSpPr>
        <p:spPr>
          <a:xfrm>
            <a:off x="4489106" y="0"/>
            <a:ext cx="3816424"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buClr>
                <a:srgbClr val="FDA023"/>
              </a:buClr>
            </a:pPr>
            <a:r>
              <a:rPr lang="es-MX" sz="1600" dirty="0" smtClean="0">
                <a:solidFill>
                  <a:prstClr val="white"/>
                </a:solidFill>
              </a:rPr>
              <a:t>Objetivo 3</a:t>
            </a:r>
          </a:p>
          <a:p>
            <a:pPr algn="ctr">
              <a:buClr>
                <a:srgbClr val="FDA023"/>
              </a:buClr>
            </a:pPr>
            <a:r>
              <a:rPr lang="es-MX" sz="1600" dirty="0" smtClean="0">
                <a:solidFill>
                  <a:prstClr val="white"/>
                </a:solidFill>
              </a:rPr>
              <a:t>Alineación de Indicadores</a:t>
            </a:r>
            <a:endParaRPr lang="es-MX" sz="1600" dirty="0">
              <a:solidFill>
                <a:prstClr val="white"/>
              </a:solidFill>
            </a:endParaRPr>
          </a:p>
        </p:txBody>
      </p:sp>
    </p:spTree>
    <p:extLst>
      <p:ext uri="{BB962C8B-B14F-4D97-AF65-F5344CB8AC3E}">
        <p14:creationId xmlns:p14="http://schemas.microsoft.com/office/powerpoint/2010/main" val="5949829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2996083089"/>
              </p:ext>
            </p:extLst>
          </p:nvPr>
        </p:nvGraphicFramePr>
        <p:xfrm>
          <a:off x="539552" y="836714"/>
          <a:ext cx="8064896" cy="4443518"/>
        </p:xfrm>
        <a:graphic>
          <a:graphicData uri="http://schemas.openxmlformats.org/drawingml/2006/table">
            <a:tbl>
              <a:tblPr/>
              <a:tblGrid>
                <a:gridCol w="4065959"/>
                <a:gridCol w="3998937"/>
              </a:tblGrid>
              <a:tr h="72006">
                <a:tc gridSpan="2">
                  <a:txBody>
                    <a:bodyPr/>
                    <a:lstStyle/>
                    <a:p>
                      <a:pPr algn="ctr" fontAlgn="ctr"/>
                      <a:endParaRPr lang="es-MX" sz="1050" b="1" i="0" u="none" strike="noStrike" dirty="0">
                        <a:solidFill>
                          <a:srgbClr val="000000"/>
                        </a:solidFill>
                        <a:effectLst/>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hMerge="1">
                  <a:txBody>
                    <a:bodyPr/>
                    <a:lstStyle/>
                    <a:p>
                      <a:endParaRPr lang="es-MX"/>
                    </a:p>
                  </a:txBody>
                  <a:tcPr/>
                </a:tc>
              </a:tr>
              <a:tr h="406517">
                <a:tc>
                  <a:txBody>
                    <a:bodyPr/>
                    <a:lstStyle/>
                    <a:p>
                      <a:pPr algn="ctr" fontAlgn="ctr"/>
                      <a:r>
                        <a:rPr lang="es-MX" sz="1050" b="1" i="0" u="none" strike="noStrike">
                          <a:solidFill>
                            <a:srgbClr val="000000"/>
                          </a:solidFill>
                          <a:effectLst/>
                          <a:latin typeface="Calibri"/>
                        </a:rPr>
                        <a:t>Estatal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MX" sz="1050" b="1" i="0" u="none" strike="noStrike">
                          <a:solidFill>
                            <a:srgbClr val="000000"/>
                          </a:solidFill>
                          <a:effectLst/>
                          <a:latin typeface="Calibri"/>
                        </a:rPr>
                        <a:t>Municipal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15710">
                <a:tc gridSpan="2">
                  <a:txBody>
                    <a:bodyPr/>
                    <a:lstStyle/>
                    <a:p>
                      <a:pPr algn="ctr" fontAlgn="b"/>
                      <a:r>
                        <a:rPr lang="es-MX" sz="1050" b="1" i="0" u="none" strike="noStrike" dirty="0">
                          <a:solidFill>
                            <a:srgbClr val="000000"/>
                          </a:solidFill>
                          <a:effectLst/>
                          <a:latin typeface="Calibri"/>
                        </a:rPr>
                        <a:t>OBJETIVO 4: REDUCIR LA MORTALIDAD INFANTIL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7C19"/>
                    </a:solidFill>
                  </a:tcPr>
                </a:tc>
                <a:tc hMerge="1">
                  <a:txBody>
                    <a:bodyPr/>
                    <a:lstStyle/>
                    <a:p>
                      <a:endParaRPr lang="es-MX"/>
                    </a:p>
                  </a:txBody>
                  <a:tcPr/>
                </a:tc>
              </a:tr>
              <a:tr h="757706">
                <a:tc>
                  <a:txBody>
                    <a:bodyPr/>
                    <a:lstStyle/>
                    <a:p>
                      <a:pPr algn="l" rtl="0" fontAlgn="ctr"/>
                      <a:r>
                        <a:rPr lang="es-MX" sz="1050" b="0" i="0" u="none" strike="noStrike">
                          <a:solidFill>
                            <a:srgbClr val="000000"/>
                          </a:solidFill>
                          <a:effectLst/>
                          <a:latin typeface="Calibri"/>
                        </a:rPr>
                        <a:t>4A1-30 Tasa de mortalidad de menores de cinco años (defunciones por cada 1000 nacidos vivos estimados)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4A1-21. Tasa de mortalidad de menores de 5 años (defunciones por cada 1000 nacidos vivos estimados)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757706">
                <a:tc>
                  <a:txBody>
                    <a:bodyPr/>
                    <a:lstStyle/>
                    <a:p>
                      <a:pPr algn="l" rtl="0" fontAlgn="ctr"/>
                      <a:r>
                        <a:rPr lang="es-MX" sz="1050" b="0" i="0" u="none" strike="noStrike">
                          <a:solidFill>
                            <a:srgbClr val="000000"/>
                          </a:solidFill>
                          <a:effectLst/>
                          <a:latin typeface="Calibri"/>
                        </a:rPr>
                        <a:t>4A2-31 Tasa de mortalidad Infantil (defunciones de menores de un año por cada mil nacimientos)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4A2-22. Tasa de mortalidad infantil (defunciones de menores de un año por cada mil Nacimientos)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505137">
                <a:tc>
                  <a:txBody>
                    <a:bodyPr/>
                    <a:lstStyle/>
                    <a:p>
                      <a:pPr algn="l" rtl="0" fontAlgn="ctr"/>
                      <a:r>
                        <a:rPr lang="es-MX" sz="1050" b="0" i="0" u="none" strike="noStrike">
                          <a:solidFill>
                            <a:srgbClr val="000000"/>
                          </a:solidFill>
                          <a:effectLst/>
                          <a:latin typeface="Calibri"/>
                        </a:rPr>
                        <a:t>4A3-32 Proporción de niños de un año vacunados contra el sarampión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dirty="0">
                          <a:solidFill>
                            <a:srgbClr val="000000"/>
                          </a:solidFill>
                          <a:effectLst/>
                          <a:latin typeface="Calibri"/>
                        </a:rPr>
                        <a:t>4A3-23. Proporción de niños de un año vacunados contra el sarampión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757706">
                <a:tc>
                  <a:txBody>
                    <a:bodyPr/>
                    <a:lstStyle/>
                    <a:p>
                      <a:pPr algn="l" rtl="0" fontAlgn="ctr"/>
                      <a:r>
                        <a:rPr lang="es-MX" sz="1050" b="0" i="0" u="none" strike="noStrike">
                          <a:solidFill>
                            <a:srgbClr val="000000"/>
                          </a:solidFill>
                          <a:effectLst/>
                          <a:latin typeface="Calibri"/>
                        </a:rPr>
                        <a:t>4A2-33 Tasa de mortalidad por infecciones respiratorias agudas (IRAs) en menores de 5 años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4A3-24. Tasa de mortalidad por infecciones respiratorias agudas (IRAs) en menores de 5 años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773491">
                <a:tc>
                  <a:txBody>
                    <a:bodyPr/>
                    <a:lstStyle/>
                    <a:p>
                      <a:pPr algn="l" rtl="0" fontAlgn="ctr"/>
                      <a:r>
                        <a:rPr lang="es-MX" sz="1050" b="0" i="0" u="none" strike="noStrike">
                          <a:solidFill>
                            <a:srgbClr val="000000"/>
                          </a:solidFill>
                          <a:effectLst/>
                          <a:latin typeface="Calibri"/>
                        </a:rPr>
                        <a:t>4A2-34 Tasa de mortalidad por enfermedades diarreicas agudas (EDAs) en menores de 5 años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dirty="0">
                          <a:solidFill>
                            <a:srgbClr val="000000"/>
                          </a:solidFill>
                          <a:effectLst/>
                          <a:latin typeface="Calibri"/>
                        </a:rPr>
                        <a:t>4A3-25. Tasa de mortalidad por enfermedades diarreicas agudas (</a:t>
                      </a:r>
                      <a:r>
                        <a:rPr lang="es-MX" sz="1050" b="0" i="0" u="none" strike="noStrike" dirty="0" err="1">
                          <a:solidFill>
                            <a:srgbClr val="000000"/>
                          </a:solidFill>
                          <a:effectLst/>
                          <a:latin typeface="Calibri"/>
                        </a:rPr>
                        <a:t>EDAs</a:t>
                      </a:r>
                      <a:r>
                        <a:rPr lang="es-MX" sz="1050" b="0" i="0" u="none" strike="noStrike" dirty="0">
                          <a:solidFill>
                            <a:srgbClr val="000000"/>
                          </a:solidFill>
                          <a:effectLst/>
                          <a:latin typeface="Calibri"/>
                        </a:rPr>
                        <a:t>) en menores de 5 años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bl>
          </a:graphicData>
        </a:graphic>
      </p:graphicFrame>
      <p:sp>
        <p:nvSpPr>
          <p:cNvPr id="4" name="9 Subtítulo"/>
          <p:cNvSpPr txBox="1">
            <a:spLocks/>
          </p:cNvSpPr>
          <p:nvPr/>
        </p:nvSpPr>
        <p:spPr>
          <a:xfrm>
            <a:off x="4489106" y="0"/>
            <a:ext cx="3816424"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buClr>
                <a:srgbClr val="FDA023"/>
              </a:buClr>
            </a:pPr>
            <a:r>
              <a:rPr lang="es-MX" sz="1600" dirty="0" smtClean="0">
                <a:solidFill>
                  <a:prstClr val="white"/>
                </a:solidFill>
              </a:rPr>
              <a:t>Objetivo 4</a:t>
            </a:r>
          </a:p>
          <a:p>
            <a:pPr algn="ctr">
              <a:buClr>
                <a:srgbClr val="FDA023"/>
              </a:buClr>
            </a:pPr>
            <a:r>
              <a:rPr lang="es-MX" sz="1600" dirty="0" smtClean="0">
                <a:solidFill>
                  <a:prstClr val="white"/>
                </a:solidFill>
              </a:rPr>
              <a:t>Alineación de Indicadores</a:t>
            </a:r>
            <a:endParaRPr lang="es-MX" sz="1600" dirty="0">
              <a:solidFill>
                <a:prstClr val="white"/>
              </a:solidFill>
            </a:endParaRPr>
          </a:p>
        </p:txBody>
      </p:sp>
    </p:spTree>
    <p:extLst>
      <p:ext uri="{BB962C8B-B14F-4D97-AF65-F5344CB8AC3E}">
        <p14:creationId xmlns:p14="http://schemas.microsoft.com/office/powerpoint/2010/main" val="31986907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948971642"/>
              </p:ext>
            </p:extLst>
          </p:nvPr>
        </p:nvGraphicFramePr>
        <p:xfrm>
          <a:off x="539552" y="836711"/>
          <a:ext cx="8064896" cy="4657724"/>
        </p:xfrm>
        <a:graphic>
          <a:graphicData uri="http://schemas.openxmlformats.org/drawingml/2006/table">
            <a:tbl>
              <a:tblPr/>
              <a:tblGrid>
                <a:gridCol w="4065959"/>
                <a:gridCol w="3998937"/>
              </a:tblGrid>
              <a:tr h="72009">
                <a:tc gridSpan="2">
                  <a:txBody>
                    <a:bodyPr/>
                    <a:lstStyle/>
                    <a:p>
                      <a:pPr algn="ctr" fontAlgn="ctr"/>
                      <a:endParaRPr lang="es-MX" sz="1050" b="1" i="0" u="none" strike="noStrike" dirty="0">
                        <a:solidFill>
                          <a:srgbClr val="000000"/>
                        </a:solidFill>
                        <a:effectLst/>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hMerge="1">
                  <a:txBody>
                    <a:bodyPr/>
                    <a:lstStyle/>
                    <a:p>
                      <a:endParaRPr lang="es-MX"/>
                    </a:p>
                  </a:txBody>
                  <a:tcPr/>
                </a:tc>
              </a:tr>
              <a:tr h="768405">
                <a:tc>
                  <a:txBody>
                    <a:bodyPr/>
                    <a:lstStyle/>
                    <a:p>
                      <a:pPr algn="ctr" fontAlgn="ctr"/>
                      <a:r>
                        <a:rPr lang="es-MX" sz="1050" b="1" i="0" u="none" strike="noStrike">
                          <a:solidFill>
                            <a:srgbClr val="000000"/>
                          </a:solidFill>
                          <a:effectLst/>
                          <a:latin typeface="Calibri"/>
                        </a:rPr>
                        <a:t>Estatal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MX" sz="1050" b="1" i="0" u="none" strike="noStrike">
                          <a:solidFill>
                            <a:srgbClr val="000000"/>
                          </a:solidFill>
                          <a:effectLst/>
                          <a:latin typeface="Calibri"/>
                        </a:rPr>
                        <a:t>Municipal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49275">
                <a:tc gridSpan="2">
                  <a:txBody>
                    <a:bodyPr/>
                    <a:lstStyle/>
                    <a:p>
                      <a:pPr algn="ctr" fontAlgn="b"/>
                      <a:r>
                        <a:rPr lang="es-MX" sz="1050" b="1" i="0" u="none" strike="noStrike" dirty="0">
                          <a:solidFill>
                            <a:srgbClr val="000000"/>
                          </a:solidFill>
                          <a:effectLst/>
                          <a:latin typeface="Calibri"/>
                        </a:rPr>
                        <a:t>OBJETIVO 5: REDUCIR LA MORTALIDAD MATERNA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7C19"/>
                    </a:solidFill>
                  </a:tcPr>
                </a:tc>
                <a:tc hMerge="1">
                  <a:txBody>
                    <a:bodyPr/>
                    <a:lstStyle/>
                    <a:p>
                      <a:endParaRPr lang="es-MX"/>
                    </a:p>
                  </a:txBody>
                  <a:tcPr/>
                </a:tc>
              </a:tr>
              <a:tr h="838259">
                <a:tc>
                  <a:txBody>
                    <a:bodyPr/>
                    <a:lstStyle/>
                    <a:p>
                      <a:pPr algn="l" rtl="0" fontAlgn="ctr"/>
                      <a:r>
                        <a:rPr lang="es-MX" sz="1050" b="0" i="0" u="none" strike="noStrike">
                          <a:solidFill>
                            <a:srgbClr val="000000"/>
                          </a:solidFill>
                          <a:effectLst/>
                          <a:latin typeface="Calibri"/>
                        </a:rPr>
                        <a:t>5A1-35 Tasa de mortalidad materna (defunciones por cada 100 mil nacimientos)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dirty="0">
                          <a:solidFill>
                            <a:srgbClr val="000000"/>
                          </a:solidFill>
                          <a:effectLst/>
                          <a:latin typeface="Calibri"/>
                        </a:rPr>
                        <a:t>5A1-26. Tasa de mortalidad materna (defunciones por cada 100 mil nacimientos)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558839">
                <a:tc>
                  <a:txBody>
                    <a:bodyPr/>
                    <a:lstStyle/>
                    <a:p>
                      <a:pPr algn="l" rtl="0" fontAlgn="ctr"/>
                      <a:r>
                        <a:rPr lang="es-MX" sz="1050" b="0" i="0" u="none" strike="noStrike">
                          <a:solidFill>
                            <a:srgbClr val="000000"/>
                          </a:solidFill>
                          <a:effectLst/>
                          <a:latin typeface="Calibri"/>
                        </a:rPr>
                        <a:t>5A2-36 Proporción de partos atendidos por personal sanitario especializado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5A1-27. Proporción de partos atendidos por personal sanitario especializado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838259">
                <a:tc>
                  <a:txBody>
                    <a:bodyPr/>
                    <a:lstStyle/>
                    <a:p>
                      <a:pPr algn="l" rtl="0" fontAlgn="ctr"/>
                      <a:r>
                        <a:rPr lang="es-MX" sz="1050" b="0" i="0" u="none" strike="noStrike">
                          <a:solidFill>
                            <a:srgbClr val="000000"/>
                          </a:solidFill>
                          <a:effectLst/>
                          <a:latin typeface="Calibri"/>
                        </a:rPr>
                        <a:t>5B4-37 Tasa de natalidad entre las adolescentes (mujeres entre 15 y 19 años)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5B4-28. Tasa de natalidad entre las adolescentes (mujeres entre 15 y 19 años)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558839">
                <a:tc>
                  <a:txBody>
                    <a:bodyPr/>
                    <a:lstStyle/>
                    <a:p>
                      <a:pPr algn="l" rtl="0" fontAlgn="ctr"/>
                      <a:r>
                        <a:rPr lang="es-MX" sz="1050" b="0" i="0" u="none" strike="noStrike">
                          <a:solidFill>
                            <a:srgbClr val="000000"/>
                          </a:solidFill>
                          <a:effectLst/>
                          <a:latin typeface="Calibri"/>
                        </a:rPr>
                        <a:t>5B5-38 Promedio de consultas prenatales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5B5-29. Promedio de consultas prenatales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576303">
                <a:tc>
                  <a:txBody>
                    <a:bodyPr/>
                    <a:lstStyle/>
                    <a:p>
                      <a:pPr algn="l" rtl="0" fontAlgn="ctr"/>
                      <a:r>
                        <a:rPr lang="es-MX" sz="1050" b="0" i="0" u="none" strike="noStrike">
                          <a:solidFill>
                            <a:srgbClr val="000000"/>
                          </a:solidFill>
                          <a:effectLst/>
                          <a:latin typeface="Calibri"/>
                        </a:rPr>
                        <a:t>5B5-39 Cobertura de atención prenatal (al menos una visita)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dirty="0">
                          <a:solidFill>
                            <a:srgbClr val="000000"/>
                          </a:solidFill>
                          <a:effectLst/>
                          <a:latin typeface="Calibri"/>
                        </a:rPr>
                        <a:t>5B5-30. Cobertura de atención prenatal (al menos una visita)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bl>
          </a:graphicData>
        </a:graphic>
      </p:graphicFrame>
      <p:sp>
        <p:nvSpPr>
          <p:cNvPr id="4" name="9 Subtítulo"/>
          <p:cNvSpPr txBox="1">
            <a:spLocks/>
          </p:cNvSpPr>
          <p:nvPr/>
        </p:nvSpPr>
        <p:spPr>
          <a:xfrm>
            <a:off x="4489106" y="0"/>
            <a:ext cx="3816424"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buClr>
                <a:srgbClr val="FDA023"/>
              </a:buClr>
            </a:pPr>
            <a:r>
              <a:rPr lang="es-MX" sz="1600" dirty="0" smtClean="0">
                <a:solidFill>
                  <a:prstClr val="white"/>
                </a:solidFill>
              </a:rPr>
              <a:t>Objetivo 5</a:t>
            </a:r>
          </a:p>
          <a:p>
            <a:pPr algn="ctr">
              <a:buClr>
                <a:srgbClr val="FDA023"/>
              </a:buClr>
            </a:pPr>
            <a:r>
              <a:rPr lang="es-MX" sz="1600" dirty="0" smtClean="0">
                <a:solidFill>
                  <a:prstClr val="white"/>
                </a:solidFill>
              </a:rPr>
              <a:t>Alineación de Indicadores</a:t>
            </a:r>
            <a:endParaRPr lang="es-MX" sz="1600" dirty="0">
              <a:solidFill>
                <a:prstClr val="white"/>
              </a:solidFill>
            </a:endParaRPr>
          </a:p>
        </p:txBody>
      </p:sp>
    </p:spTree>
    <p:extLst>
      <p:ext uri="{BB962C8B-B14F-4D97-AF65-F5344CB8AC3E}">
        <p14:creationId xmlns:p14="http://schemas.microsoft.com/office/powerpoint/2010/main" val="25918298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2459299476"/>
              </p:ext>
            </p:extLst>
          </p:nvPr>
        </p:nvGraphicFramePr>
        <p:xfrm>
          <a:off x="539552" y="836713"/>
          <a:ext cx="8064896" cy="5084282"/>
        </p:xfrm>
        <a:graphic>
          <a:graphicData uri="http://schemas.openxmlformats.org/drawingml/2006/table">
            <a:tbl>
              <a:tblPr/>
              <a:tblGrid>
                <a:gridCol w="4065959"/>
                <a:gridCol w="3998937"/>
              </a:tblGrid>
              <a:tr h="72007">
                <a:tc gridSpan="2">
                  <a:txBody>
                    <a:bodyPr/>
                    <a:lstStyle/>
                    <a:p>
                      <a:pPr algn="ctr" fontAlgn="ctr"/>
                      <a:endParaRPr lang="es-MX" sz="1050" b="1" i="0" u="none" strike="noStrike" dirty="0">
                        <a:solidFill>
                          <a:srgbClr val="000000"/>
                        </a:solidFill>
                        <a:effectLst/>
                        <a:latin typeface="Calibri"/>
                      </a:endParaRPr>
                    </a:p>
                  </a:txBody>
                  <a:tcPr marL="6123" marR="6123" marT="612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hMerge="1">
                  <a:txBody>
                    <a:bodyPr/>
                    <a:lstStyle/>
                    <a:p>
                      <a:endParaRPr lang="es-MX"/>
                    </a:p>
                  </a:txBody>
                  <a:tcPr/>
                </a:tc>
              </a:tr>
              <a:tr h="403647">
                <a:tc>
                  <a:txBody>
                    <a:bodyPr/>
                    <a:lstStyle/>
                    <a:p>
                      <a:pPr algn="ctr" fontAlgn="ctr"/>
                      <a:r>
                        <a:rPr lang="es-MX" sz="1050" b="1" i="0" u="none" strike="noStrike">
                          <a:solidFill>
                            <a:srgbClr val="000000"/>
                          </a:solidFill>
                          <a:effectLst/>
                          <a:latin typeface="Calibri"/>
                        </a:rPr>
                        <a:t>Estatal</a:t>
                      </a:r>
                    </a:p>
                  </a:txBody>
                  <a:tcPr marL="6123" marR="6123" marT="612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MX" sz="1050" b="1" i="0" u="none" strike="noStrike">
                          <a:solidFill>
                            <a:srgbClr val="000000"/>
                          </a:solidFill>
                          <a:effectLst/>
                          <a:latin typeface="Calibri"/>
                        </a:rPr>
                        <a:t>Municipal</a:t>
                      </a:r>
                    </a:p>
                  </a:txBody>
                  <a:tcPr marL="6123" marR="6123" marT="612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83476">
                <a:tc gridSpan="2">
                  <a:txBody>
                    <a:bodyPr/>
                    <a:lstStyle/>
                    <a:p>
                      <a:pPr algn="ctr" fontAlgn="b"/>
                      <a:r>
                        <a:rPr lang="es-MX" sz="1050" b="1" i="0" u="none" strike="noStrike" dirty="0">
                          <a:solidFill>
                            <a:srgbClr val="000000"/>
                          </a:solidFill>
                          <a:effectLst/>
                          <a:latin typeface="Calibri"/>
                        </a:rPr>
                        <a:t>OBJETIVO 6: COMBATIR EL VIH/SIDA, EL PALUDISMO Y OTRAS ENFERMEDADES</a:t>
                      </a:r>
                    </a:p>
                  </a:txBody>
                  <a:tcPr marL="6123" marR="6123" marT="612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7C19"/>
                    </a:solidFill>
                  </a:tcPr>
                </a:tc>
                <a:tc hMerge="1">
                  <a:txBody>
                    <a:bodyPr/>
                    <a:lstStyle/>
                    <a:p>
                      <a:endParaRPr lang="es-MX"/>
                    </a:p>
                  </a:txBody>
                  <a:tcPr/>
                </a:tc>
              </a:tr>
              <a:tr h="293561">
                <a:tc>
                  <a:txBody>
                    <a:bodyPr/>
                    <a:lstStyle/>
                    <a:p>
                      <a:pPr algn="l" rtl="0" fontAlgn="ctr"/>
                      <a:r>
                        <a:rPr lang="es-MX" sz="1050" b="0" i="0" u="none" strike="noStrike">
                          <a:solidFill>
                            <a:srgbClr val="000000"/>
                          </a:solidFill>
                          <a:effectLst/>
                          <a:latin typeface="Calibri"/>
                        </a:rPr>
                        <a:t>6A1-40 Prevalencia de VIH/SIDA de la población de 15 a 24 años</a:t>
                      </a:r>
                    </a:p>
                  </a:txBody>
                  <a:tcPr marL="6123" marR="6123" marT="61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6A1-31. Prevalencia de VIH/SIDA de la población de 15 a 24 años</a:t>
                      </a:r>
                    </a:p>
                  </a:txBody>
                  <a:tcPr marL="6123" marR="6123" marT="61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93561">
                <a:tc>
                  <a:txBody>
                    <a:bodyPr/>
                    <a:lstStyle/>
                    <a:p>
                      <a:pPr algn="l" rtl="0" fontAlgn="ctr"/>
                      <a:r>
                        <a:rPr lang="es-MX" sz="1050" b="0" i="0" u="none" strike="noStrike">
                          <a:solidFill>
                            <a:srgbClr val="000000"/>
                          </a:solidFill>
                          <a:effectLst/>
                          <a:latin typeface="Calibri"/>
                        </a:rPr>
                        <a:t>6A1-41 Tasa de incidencia por SIDA en la población de 15 a 24 años</a:t>
                      </a:r>
                    </a:p>
                  </a:txBody>
                  <a:tcPr marL="6123" marR="6123" marT="61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6C6-32. Tasa de incidencia de paludismo por cada 100 mil habitantes en un año</a:t>
                      </a:r>
                    </a:p>
                  </a:txBody>
                  <a:tcPr marL="6123" marR="6123" marT="61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440342">
                <a:tc>
                  <a:txBody>
                    <a:bodyPr/>
                    <a:lstStyle/>
                    <a:p>
                      <a:pPr algn="l" rtl="0" fontAlgn="ctr"/>
                      <a:r>
                        <a:rPr lang="es-MX" sz="1050" b="0" i="0" u="none" strike="noStrike">
                          <a:solidFill>
                            <a:srgbClr val="000000"/>
                          </a:solidFill>
                          <a:effectLst/>
                          <a:latin typeface="Calibri"/>
                        </a:rPr>
                        <a:t>6B5-42  Proporción de personas con VIH/SIDA con acceso a los medicamentos antirretrovirales </a:t>
                      </a:r>
                    </a:p>
                  </a:txBody>
                  <a:tcPr marL="6123" marR="6123" marT="61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 </a:t>
                      </a:r>
                    </a:p>
                  </a:txBody>
                  <a:tcPr marL="6123" marR="6123" marT="61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93561">
                <a:tc>
                  <a:txBody>
                    <a:bodyPr/>
                    <a:lstStyle/>
                    <a:p>
                      <a:pPr algn="l" rtl="0" fontAlgn="ctr"/>
                      <a:r>
                        <a:rPr lang="es-MX" sz="1050" b="0" i="0" u="none" strike="noStrike">
                          <a:solidFill>
                            <a:srgbClr val="000000"/>
                          </a:solidFill>
                          <a:effectLst/>
                          <a:latin typeface="Calibri"/>
                        </a:rPr>
                        <a:t>6C6-43 Tasa de incidencia de paludismo por 100,000 habitantes en un año</a:t>
                      </a:r>
                    </a:p>
                  </a:txBody>
                  <a:tcPr marL="6123" marR="6123" marT="61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 </a:t>
                      </a:r>
                    </a:p>
                  </a:txBody>
                  <a:tcPr marL="6123" marR="6123" marT="61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440342">
                <a:tc>
                  <a:txBody>
                    <a:bodyPr/>
                    <a:lstStyle/>
                    <a:p>
                      <a:pPr algn="l" rtl="0" fontAlgn="ctr"/>
                      <a:r>
                        <a:rPr lang="es-MX" sz="1050" b="0" i="0" u="none" strike="noStrike">
                          <a:solidFill>
                            <a:srgbClr val="000000"/>
                          </a:solidFill>
                          <a:effectLst/>
                          <a:latin typeface="Calibri"/>
                        </a:rPr>
                        <a:t>6C8-44 Porcentaje de niños menores de 5 años con paludismo que son tratados con medicamentos antipalúdicos adecuados</a:t>
                      </a:r>
                    </a:p>
                  </a:txBody>
                  <a:tcPr marL="6123" marR="6123" marT="61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 </a:t>
                      </a:r>
                    </a:p>
                  </a:txBody>
                  <a:tcPr marL="6123" marR="6123" marT="61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440342">
                <a:tc>
                  <a:txBody>
                    <a:bodyPr/>
                    <a:lstStyle/>
                    <a:p>
                      <a:pPr algn="l" rtl="0" fontAlgn="ctr"/>
                      <a:r>
                        <a:rPr lang="es-MX" sz="1050" b="0" i="0" u="none" strike="noStrike">
                          <a:solidFill>
                            <a:srgbClr val="000000"/>
                          </a:solidFill>
                          <a:effectLst/>
                          <a:latin typeface="Calibri"/>
                        </a:rPr>
                        <a:t>6C9-45 Tasa de prevalencia de tuberculosis por cada 100 mil habitantes en un año</a:t>
                      </a:r>
                    </a:p>
                  </a:txBody>
                  <a:tcPr marL="6123" marR="6123" marT="61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6C9-33. Tasa de prevalencia de tuberculosis por cada 100 mil habitantes en un año</a:t>
                      </a:r>
                    </a:p>
                  </a:txBody>
                  <a:tcPr marL="6123" marR="6123" marT="61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93561">
                <a:tc>
                  <a:txBody>
                    <a:bodyPr/>
                    <a:lstStyle/>
                    <a:p>
                      <a:pPr algn="l" rtl="0" fontAlgn="ctr"/>
                      <a:r>
                        <a:rPr lang="es-MX" sz="1050" b="0" i="0" u="none" strike="noStrike">
                          <a:solidFill>
                            <a:srgbClr val="000000"/>
                          </a:solidFill>
                          <a:effectLst/>
                          <a:latin typeface="Calibri"/>
                        </a:rPr>
                        <a:t>6C9-46 Tasa de mortalidad por tuberculosis por 100 mil habitantes</a:t>
                      </a:r>
                    </a:p>
                  </a:txBody>
                  <a:tcPr marL="6123" marR="6123" marT="61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 </a:t>
                      </a:r>
                    </a:p>
                  </a:txBody>
                  <a:tcPr marL="6123" marR="6123" marT="61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587123">
                <a:tc>
                  <a:txBody>
                    <a:bodyPr/>
                    <a:lstStyle/>
                    <a:p>
                      <a:pPr algn="l" rtl="0" fontAlgn="ctr"/>
                      <a:r>
                        <a:rPr lang="es-MX" sz="1050" b="0" i="0" u="none" strike="noStrike">
                          <a:solidFill>
                            <a:srgbClr val="000000"/>
                          </a:solidFill>
                          <a:effectLst/>
                          <a:latin typeface="Calibri"/>
                        </a:rPr>
                        <a:t>6C10-47 Proporción de casos de tuberculosis detectados y curados con el Tratamiento Acortado Estrictamente Supervisado (TAES)</a:t>
                      </a:r>
                    </a:p>
                  </a:txBody>
                  <a:tcPr marL="6123" marR="6123" marT="61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 </a:t>
                      </a:r>
                    </a:p>
                  </a:txBody>
                  <a:tcPr marL="6123" marR="6123" marT="61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93561">
                <a:tc>
                  <a:txBody>
                    <a:bodyPr/>
                    <a:lstStyle/>
                    <a:p>
                      <a:pPr algn="l" rtl="0" fontAlgn="ctr"/>
                      <a:r>
                        <a:rPr lang="es-MX" sz="1050" b="0" i="0" u="none" strike="noStrike">
                          <a:solidFill>
                            <a:srgbClr val="000000"/>
                          </a:solidFill>
                          <a:effectLst/>
                          <a:latin typeface="Calibri"/>
                        </a:rPr>
                        <a:t>6C11-48 Tasa de incidencia de tracoma por cada 100 mil habitantes en un año</a:t>
                      </a:r>
                    </a:p>
                  </a:txBody>
                  <a:tcPr marL="6123" marR="6123" marT="61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6C11-34. Tasa de incidencia de tracoma por cada mil habitantes en un año</a:t>
                      </a:r>
                    </a:p>
                  </a:txBody>
                  <a:tcPr marL="6123" marR="6123" marT="61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440342">
                <a:tc>
                  <a:txBody>
                    <a:bodyPr/>
                    <a:lstStyle/>
                    <a:p>
                      <a:pPr algn="l" rtl="0" fontAlgn="ctr"/>
                      <a:r>
                        <a:rPr lang="es-MX" sz="1050" b="0" i="0" u="none" strike="noStrike">
                          <a:solidFill>
                            <a:srgbClr val="000000"/>
                          </a:solidFill>
                          <a:effectLst/>
                          <a:latin typeface="Calibri"/>
                        </a:rPr>
                        <a:t>6C11-49 Tasa de incidencia de oncocercosis por cada 100 mil habitantes en un año</a:t>
                      </a:r>
                    </a:p>
                  </a:txBody>
                  <a:tcPr marL="6123" marR="6123" marT="61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6C11-35. Tasa de incidencia de oncocercosis por cada mil habitantes</a:t>
                      </a:r>
                    </a:p>
                  </a:txBody>
                  <a:tcPr marL="6123" marR="6123" marT="61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449516">
                <a:tc>
                  <a:txBody>
                    <a:bodyPr/>
                    <a:lstStyle/>
                    <a:p>
                      <a:pPr algn="l" rtl="0" fontAlgn="ctr"/>
                      <a:r>
                        <a:rPr lang="es-MX" sz="1050" b="0" i="0" u="none" strike="noStrike">
                          <a:solidFill>
                            <a:srgbClr val="000000"/>
                          </a:solidFill>
                          <a:effectLst/>
                          <a:latin typeface="Calibri"/>
                        </a:rPr>
                        <a:t>6C11-50 Tasa de incidencia de leishmaniasis por cada 100 mil habitantes en un año</a:t>
                      </a:r>
                    </a:p>
                  </a:txBody>
                  <a:tcPr marL="6123" marR="6123" marT="61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dirty="0">
                          <a:solidFill>
                            <a:srgbClr val="000000"/>
                          </a:solidFill>
                          <a:effectLst/>
                          <a:latin typeface="Calibri"/>
                        </a:rPr>
                        <a:t>6C11-36. Tasa de incidencia de leishmaniasis por cada  mil habitantes</a:t>
                      </a:r>
                    </a:p>
                  </a:txBody>
                  <a:tcPr marL="6123" marR="6123" marT="61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bl>
          </a:graphicData>
        </a:graphic>
      </p:graphicFrame>
      <p:sp>
        <p:nvSpPr>
          <p:cNvPr id="4" name="9 Subtítulo"/>
          <p:cNvSpPr txBox="1">
            <a:spLocks/>
          </p:cNvSpPr>
          <p:nvPr/>
        </p:nvSpPr>
        <p:spPr>
          <a:xfrm>
            <a:off x="4489106" y="0"/>
            <a:ext cx="3816424"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buClr>
                <a:srgbClr val="FDA023"/>
              </a:buClr>
            </a:pPr>
            <a:r>
              <a:rPr lang="es-MX" sz="1600" dirty="0" smtClean="0">
                <a:solidFill>
                  <a:prstClr val="white"/>
                </a:solidFill>
              </a:rPr>
              <a:t>Objetivo 6</a:t>
            </a:r>
          </a:p>
          <a:p>
            <a:pPr algn="ctr">
              <a:buClr>
                <a:srgbClr val="FDA023"/>
              </a:buClr>
            </a:pPr>
            <a:r>
              <a:rPr lang="es-MX" sz="1600" dirty="0" smtClean="0">
                <a:solidFill>
                  <a:prstClr val="white"/>
                </a:solidFill>
              </a:rPr>
              <a:t>Alineación de Indicadores</a:t>
            </a:r>
            <a:endParaRPr lang="es-MX" sz="1600" dirty="0">
              <a:solidFill>
                <a:prstClr val="white"/>
              </a:solidFill>
            </a:endParaRPr>
          </a:p>
        </p:txBody>
      </p:sp>
    </p:spTree>
    <p:extLst>
      <p:ext uri="{BB962C8B-B14F-4D97-AF65-F5344CB8AC3E}">
        <p14:creationId xmlns:p14="http://schemas.microsoft.com/office/powerpoint/2010/main" val="1874557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Subtítulo"/>
          <p:cNvSpPr txBox="1">
            <a:spLocks/>
          </p:cNvSpPr>
          <p:nvPr/>
        </p:nvSpPr>
        <p:spPr>
          <a:xfrm>
            <a:off x="4572000" y="-70928"/>
            <a:ext cx="3595555"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r>
              <a:rPr lang="es-MX" sz="2000" dirty="0" smtClean="0">
                <a:solidFill>
                  <a:schemeClr val="bg1"/>
                </a:solidFill>
              </a:rPr>
              <a:t>Objetivos </a:t>
            </a:r>
            <a:r>
              <a:rPr lang="es-MX" sz="2000" dirty="0">
                <a:solidFill>
                  <a:schemeClr val="bg1"/>
                </a:solidFill>
              </a:rPr>
              <a:t>de Desarrollo del Milenio en Chiapas</a:t>
            </a:r>
            <a:endParaRPr lang="es-ES" sz="2000" dirty="0">
              <a:solidFill>
                <a:schemeClr val="bg1"/>
              </a:solidFill>
            </a:endParaRPr>
          </a:p>
        </p:txBody>
      </p:sp>
      <p:sp>
        <p:nvSpPr>
          <p:cNvPr id="29" name="2 Subtítulo"/>
          <p:cNvSpPr txBox="1">
            <a:spLocks/>
          </p:cNvSpPr>
          <p:nvPr/>
        </p:nvSpPr>
        <p:spPr>
          <a:xfrm>
            <a:off x="525704" y="908720"/>
            <a:ext cx="8078744" cy="5544616"/>
          </a:xfrm>
          <a:prstGeom prst="rect">
            <a:avLst/>
          </a:prstGeom>
        </p:spPr>
        <p:txBody>
          <a:bodyPr>
            <a:no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just"/>
            <a:r>
              <a:rPr lang="es-MX" sz="1550" b="1" dirty="0" smtClean="0">
                <a:ea typeface="+mj-ea"/>
                <a:cs typeface="+mj-cs"/>
              </a:rPr>
              <a:t>17 </a:t>
            </a:r>
            <a:r>
              <a:rPr lang="es-MX" sz="1550" b="1" dirty="0" smtClean="0">
                <a:ea typeface="+mj-ea"/>
                <a:cs typeface="+mj-cs"/>
              </a:rPr>
              <a:t>de octubre de </a:t>
            </a:r>
            <a:r>
              <a:rPr lang="es-MX" sz="1550" b="1" dirty="0" smtClean="0">
                <a:ea typeface="+mj-ea"/>
                <a:cs typeface="+mj-cs"/>
              </a:rPr>
              <a:t>2008.-</a:t>
            </a:r>
            <a:r>
              <a:rPr lang="es-MX" sz="1550" dirty="0" smtClean="0">
                <a:ea typeface="+mj-ea"/>
                <a:cs typeface="+mj-cs"/>
              </a:rPr>
              <a:t> </a:t>
            </a:r>
            <a:r>
              <a:rPr lang="es-MX" sz="1550" dirty="0">
                <a:ea typeface="+mj-ea"/>
                <a:cs typeface="+mj-cs"/>
              </a:rPr>
              <a:t>L</a:t>
            </a:r>
            <a:r>
              <a:rPr lang="es-MX" sz="1550" dirty="0" smtClean="0">
                <a:ea typeface="+mj-ea"/>
                <a:cs typeface="+mj-cs"/>
              </a:rPr>
              <a:t>as </a:t>
            </a:r>
            <a:r>
              <a:rPr lang="es-MX" sz="1550" dirty="0" smtClean="0">
                <a:ea typeface="+mj-ea"/>
                <a:cs typeface="+mj-cs"/>
              </a:rPr>
              <a:t>agencias de desarrollo del Sistema de la Organización de las Naciones Unidas (ONU), y el gobierno de Chiapas firmaron un convenio de colaboración, denominado </a:t>
            </a:r>
            <a:r>
              <a:rPr lang="es-MX" sz="1550" b="1" dirty="0" smtClean="0">
                <a:ea typeface="+mj-ea"/>
                <a:cs typeface="+mj-cs"/>
              </a:rPr>
              <a:t>Agenda Chiapas-ONU</a:t>
            </a:r>
            <a:r>
              <a:rPr lang="es-MX" sz="1550" dirty="0" smtClean="0">
                <a:ea typeface="+mj-ea"/>
                <a:cs typeface="+mj-cs"/>
              </a:rPr>
              <a:t>.</a:t>
            </a:r>
            <a:endParaRPr lang="es-ES" sz="1550" dirty="0" smtClean="0">
              <a:ea typeface="+mj-ea"/>
              <a:cs typeface="+mj-cs"/>
            </a:endParaRPr>
          </a:p>
          <a:p>
            <a:pPr algn="just"/>
            <a:endParaRPr lang="es-MX" sz="1550" dirty="0" smtClean="0">
              <a:ea typeface="+mj-ea"/>
              <a:cs typeface="+mj-cs"/>
            </a:endParaRPr>
          </a:p>
          <a:p>
            <a:pPr algn="just"/>
            <a:r>
              <a:rPr lang="es-MX" sz="1550" b="1" dirty="0" smtClean="0">
                <a:ea typeface="+mj-ea"/>
                <a:cs typeface="+mj-cs"/>
              </a:rPr>
              <a:t>Julio </a:t>
            </a:r>
            <a:r>
              <a:rPr lang="es-MX" sz="1550" b="1" dirty="0" smtClean="0">
                <a:ea typeface="+mj-ea"/>
                <a:cs typeface="+mj-cs"/>
              </a:rPr>
              <a:t>de </a:t>
            </a:r>
            <a:r>
              <a:rPr lang="es-MX" sz="1550" b="1" dirty="0" smtClean="0">
                <a:ea typeface="+mj-ea"/>
                <a:cs typeface="+mj-cs"/>
              </a:rPr>
              <a:t>2009.-</a:t>
            </a:r>
            <a:r>
              <a:rPr lang="es-MX" sz="1550" dirty="0" smtClean="0">
                <a:ea typeface="+mj-ea"/>
                <a:cs typeface="+mj-cs"/>
              </a:rPr>
              <a:t> </a:t>
            </a:r>
            <a:r>
              <a:rPr lang="es-MX" sz="1550" dirty="0">
                <a:ea typeface="+mj-ea"/>
                <a:cs typeface="+mj-cs"/>
              </a:rPr>
              <a:t>E</a:t>
            </a:r>
            <a:r>
              <a:rPr lang="es-MX" sz="1550" dirty="0" smtClean="0">
                <a:ea typeface="+mj-ea"/>
                <a:cs typeface="+mj-cs"/>
              </a:rPr>
              <a:t>l </a:t>
            </a:r>
            <a:r>
              <a:rPr lang="es-MX" sz="1550" dirty="0" smtClean="0">
                <a:ea typeface="+mj-ea"/>
                <a:cs typeface="+mj-cs"/>
              </a:rPr>
              <a:t>H. Congreso del Estado de  Chiapas aprueba una Reforma Constitucional (art. 42 y 62)  para garantizar el cumplimiento de los Objetivos de Desarrollo del Milenio (ODM), por parte del Ejecutivo Estatal y los </a:t>
            </a:r>
            <a:r>
              <a:rPr lang="es-MX" sz="1550" dirty="0" smtClean="0">
                <a:ea typeface="+mj-ea"/>
                <a:cs typeface="+mj-cs"/>
              </a:rPr>
              <a:t>Ayuntamientos </a:t>
            </a:r>
            <a:r>
              <a:rPr lang="es-MX" sz="1550" dirty="0" smtClean="0">
                <a:ea typeface="+mj-ea"/>
                <a:cs typeface="+mj-cs"/>
              </a:rPr>
              <a:t>bajo la premisa de “</a:t>
            </a:r>
            <a:r>
              <a:rPr lang="es-MX" sz="1550" b="1" dirty="0" smtClean="0">
                <a:ea typeface="+mj-ea"/>
                <a:cs typeface="+mj-cs"/>
              </a:rPr>
              <a:t>alinear las políticas sociales de Chiapas a los ODM</a:t>
            </a:r>
            <a:r>
              <a:rPr lang="es-MX" sz="1550" dirty="0" smtClean="0">
                <a:ea typeface="+mj-ea"/>
                <a:cs typeface="+mj-cs"/>
              </a:rPr>
              <a:t>”. </a:t>
            </a:r>
          </a:p>
          <a:p>
            <a:pPr marL="82296" indent="0" algn="just">
              <a:buNone/>
            </a:pPr>
            <a:endParaRPr lang="es-MX" sz="1550" dirty="0" smtClean="0">
              <a:ea typeface="+mj-ea"/>
              <a:cs typeface="+mj-cs"/>
            </a:endParaRPr>
          </a:p>
          <a:p>
            <a:pPr marL="3857625" algn="just"/>
            <a:r>
              <a:rPr lang="es-MX" sz="1550" dirty="0" smtClean="0">
                <a:ea typeface="+mj-ea"/>
                <a:cs typeface="+mj-cs"/>
              </a:rPr>
              <a:t>Esta alineación implica visualizar los elementos de articulación entre los componentes del </a:t>
            </a:r>
            <a:r>
              <a:rPr lang="es-MX" sz="1550" b="1" dirty="0" smtClean="0">
                <a:ea typeface="+mj-ea"/>
                <a:cs typeface="+mj-cs"/>
              </a:rPr>
              <a:t>Plan de Desarrollo Chiapas Solidario 2007-2012 </a:t>
            </a:r>
            <a:r>
              <a:rPr lang="es-MX" sz="1550" dirty="0" smtClean="0">
                <a:ea typeface="+mj-ea"/>
                <a:cs typeface="+mj-cs"/>
              </a:rPr>
              <a:t>y los </a:t>
            </a:r>
            <a:r>
              <a:rPr lang="es-MX" sz="1550" b="1" dirty="0" smtClean="0">
                <a:ea typeface="+mj-ea"/>
                <a:cs typeface="+mj-cs"/>
              </a:rPr>
              <a:t>ODM</a:t>
            </a:r>
            <a:r>
              <a:rPr lang="es-MX" sz="1550" dirty="0" smtClean="0">
                <a:ea typeface="+mj-ea"/>
                <a:cs typeface="+mj-cs"/>
              </a:rPr>
              <a:t> a partir de las variables consideradas en el marco establecido por el </a:t>
            </a:r>
            <a:r>
              <a:rPr lang="es-MX" sz="1550" dirty="0" smtClean="0">
                <a:solidFill>
                  <a:schemeClr val="accent1"/>
                </a:solidFill>
                <a:ea typeface="+mj-ea"/>
                <a:cs typeface="+mj-cs"/>
                <a:hlinkClick r:id="rId2"/>
              </a:rPr>
              <a:t>Grupo Interinstitucional y de Expertos (IAEG, por sus siglas en inglés) sobre los indicadores de los ODM</a:t>
            </a:r>
            <a:r>
              <a:rPr lang="es-MX" sz="1550" dirty="0" smtClean="0">
                <a:solidFill>
                  <a:schemeClr val="accent1"/>
                </a:solidFill>
                <a:ea typeface="+mj-ea"/>
                <a:cs typeface="+mj-cs"/>
              </a:rPr>
              <a:t> </a:t>
            </a:r>
            <a:r>
              <a:rPr lang="es-MX" sz="1550" dirty="0" smtClean="0">
                <a:ea typeface="+mj-ea"/>
                <a:cs typeface="+mj-cs"/>
              </a:rPr>
              <a:t>que se interpretarán en el contexto de cada país.</a:t>
            </a:r>
            <a:endParaRPr lang="es-ES" sz="1550" dirty="0" smtClean="0">
              <a:ea typeface="+mj-ea"/>
              <a:cs typeface="+mj-cs"/>
            </a:endParaRPr>
          </a:p>
          <a:p>
            <a:endParaRPr lang="es-ES" sz="1550" dirty="0"/>
          </a:p>
        </p:txBody>
      </p:sp>
      <p:pic>
        <p:nvPicPr>
          <p:cNvPr id="30" name="Picture 2" descr="http://www.comunicacion.chiapas.gob.mx/fotos/documentos/2008/10/3704/Agenda%20Chiapas%20ONU%20(3).JPG"/>
          <p:cNvPicPr>
            <a:picLocks noChangeAspect="1" noChangeArrowheads="1"/>
          </p:cNvPicPr>
          <p:nvPr/>
        </p:nvPicPr>
        <p:blipFill>
          <a:blip r:embed="rId3" cstate="print"/>
          <a:srcRect/>
          <a:stretch>
            <a:fillRect/>
          </a:stretch>
        </p:blipFill>
        <p:spPr bwMode="auto">
          <a:xfrm>
            <a:off x="755576" y="3681028"/>
            <a:ext cx="3323446" cy="2232248"/>
          </a:xfrm>
          <a:prstGeom prst="rect">
            <a:avLst/>
          </a:prstGeom>
          <a:noFill/>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937083385"/>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3207967024"/>
              </p:ext>
            </p:extLst>
          </p:nvPr>
        </p:nvGraphicFramePr>
        <p:xfrm>
          <a:off x="539552" y="764425"/>
          <a:ext cx="8064896" cy="5277394"/>
        </p:xfrm>
        <a:graphic>
          <a:graphicData uri="http://schemas.openxmlformats.org/drawingml/2006/table">
            <a:tbl>
              <a:tblPr/>
              <a:tblGrid>
                <a:gridCol w="4065960"/>
                <a:gridCol w="3998936"/>
              </a:tblGrid>
              <a:tr h="72287">
                <a:tc gridSpan="2">
                  <a:txBody>
                    <a:bodyPr/>
                    <a:lstStyle/>
                    <a:p>
                      <a:pPr algn="ctr" fontAlgn="ctr"/>
                      <a:endParaRPr lang="es-MX" sz="1050" b="1" i="0" u="none" strike="noStrike" dirty="0">
                        <a:solidFill>
                          <a:srgbClr val="000000"/>
                        </a:solidFill>
                        <a:effectLst/>
                        <a:latin typeface="Calibri"/>
                      </a:endParaRPr>
                    </a:p>
                  </a:txBody>
                  <a:tcPr marL="4893" marR="4893" marT="489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hMerge="1">
                  <a:txBody>
                    <a:bodyPr/>
                    <a:lstStyle/>
                    <a:p>
                      <a:endParaRPr lang="es-MX"/>
                    </a:p>
                  </a:txBody>
                  <a:tcPr/>
                </a:tc>
              </a:tr>
              <a:tr h="411430">
                <a:tc>
                  <a:txBody>
                    <a:bodyPr/>
                    <a:lstStyle/>
                    <a:p>
                      <a:pPr algn="ctr" fontAlgn="ctr"/>
                      <a:r>
                        <a:rPr lang="es-MX" sz="1050" b="1" i="0" u="none" strike="noStrike">
                          <a:solidFill>
                            <a:srgbClr val="000000"/>
                          </a:solidFill>
                          <a:effectLst/>
                          <a:latin typeface="Calibri"/>
                        </a:rPr>
                        <a:t>Estatal</a:t>
                      </a:r>
                    </a:p>
                  </a:txBody>
                  <a:tcPr marL="4893" marR="4893" marT="489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MX" sz="1050" b="1" i="0" u="none" strike="noStrike">
                          <a:solidFill>
                            <a:srgbClr val="000000"/>
                          </a:solidFill>
                          <a:effectLst/>
                          <a:latin typeface="Calibri"/>
                        </a:rPr>
                        <a:t>Municipal</a:t>
                      </a:r>
                    </a:p>
                  </a:txBody>
                  <a:tcPr marL="4893" marR="4893" marT="489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64857">
                <a:tc gridSpan="2">
                  <a:txBody>
                    <a:bodyPr/>
                    <a:lstStyle/>
                    <a:p>
                      <a:pPr algn="ctr" fontAlgn="b"/>
                      <a:r>
                        <a:rPr lang="es-MX" sz="1050" b="1" i="0" u="none" strike="noStrike" dirty="0">
                          <a:solidFill>
                            <a:srgbClr val="000000"/>
                          </a:solidFill>
                          <a:effectLst/>
                          <a:latin typeface="Calibri"/>
                        </a:rPr>
                        <a:t>OBJETIVO 7: GARANTIZAR LA SOSTENIBILIDAD DEL MEDIO AMBIENTE</a:t>
                      </a:r>
                    </a:p>
                  </a:txBody>
                  <a:tcPr marL="4893" marR="4893" marT="489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7C19"/>
                    </a:solidFill>
                  </a:tcPr>
                </a:tc>
                <a:tc hMerge="1">
                  <a:txBody>
                    <a:bodyPr/>
                    <a:lstStyle/>
                    <a:p>
                      <a:endParaRPr lang="es-MX"/>
                    </a:p>
                  </a:txBody>
                  <a:tcPr/>
                </a:tc>
              </a:tr>
              <a:tr h="342448">
                <a:tc>
                  <a:txBody>
                    <a:bodyPr/>
                    <a:lstStyle/>
                    <a:p>
                      <a:pPr algn="l" rtl="0" fontAlgn="ctr"/>
                      <a:r>
                        <a:rPr lang="es-MX" sz="1050" b="0" i="0" u="none" strike="noStrike">
                          <a:solidFill>
                            <a:srgbClr val="000000"/>
                          </a:solidFill>
                          <a:effectLst/>
                          <a:latin typeface="Calibri"/>
                        </a:rPr>
                        <a:t>7A1-51 Proporción de superficie cubierta por bosques y selvas</a:t>
                      </a:r>
                    </a:p>
                  </a:txBody>
                  <a:tcPr marL="4893" marR="4893" marT="48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7A1-37. Proporcion de superficie cubierta por bosques y selvas en unidades de producción</a:t>
                      </a:r>
                    </a:p>
                  </a:txBody>
                  <a:tcPr marL="4893" marR="4893" marT="48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42448">
                <a:tc>
                  <a:txBody>
                    <a:bodyPr/>
                    <a:lstStyle/>
                    <a:p>
                      <a:pPr algn="l" rtl="0" fontAlgn="ctr"/>
                      <a:r>
                        <a:rPr lang="es-MX" sz="1050" b="0" i="0" u="none" strike="noStrike">
                          <a:solidFill>
                            <a:srgbClr val="000000"/>
                          </a:solidFill>
                          <a:effectLst/>
                          <a:latin typeface="Calibri"/>
                        </a:rPr>
                        <a:t>7A1-52 Razón entre la superficie arbolada siniestrada por incendios forestales en relación a la superficie reforestada</a:t>
                      </a:r>
                    </a:p>
                  </a:txBody>
                  <a:tcPr marL="4893" marR="4893" marT="48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 </a:t>
                      </a:r>
                    </a:p>
                  </a:txBody>
                  <a:tcPr marL="4893" marR="4893" marT="48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456595">
                <a:tc>
                  <a:txBody>
                    <a:bodyPr/>
                    <a:lstStyle/>
                    <a:p>
                      <a:pPr algn="l" rtl="0" fontAlgn="ctr"/>
                      <a:r>
                        <a:rPr lang="es-MX" sz="1050" b="0" i="0" u="none" strike="noStrike" dirty="0">
                          <a:solidFill>
                            <a:srgbClr val="000000"/>
                          </a:solidFill>
                          <a:effectLst/>
                          <a:latin typeface="Calibri"/>
                        </a:rPr>
                        <a:t>7A1-53 Proporción de la superficie de bosque o selva  reforestada de las unidades de producción dedicadas a la actividad forestal</a:t>
                      </a:r>
                    </a:p>
                  </a:txBody>
                  <a:tcPr marL="4893" marR="4893" marT="48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7A1-38. Proporción de superficie reforestada cubierta por bosques y selvas en unidades  de producción</a:t>
                      </a:r>
                    </a:p>
                  </a:txBody>
                  <a:tcPr marL="4893" marR="4893" marT="48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42448">
                <a:tc>
                  <a:txBody>
                    <a:bodyPr/>
                    <a:lstStyle/>
                    <a:p>
                      <a:pPr algn="l" rtl="0" fontAlgn="ctr"/>
                      <a:r>
                        <a:rPr lang="es-MX" sz="1050" b="0" i="0" u="none" strike="noStrike">
                          <a:solidFill>
                            <a:srgbClr val="000000"/>
                          </a:solidFill>
                          <a:effectLst/>
                          <a:latin typeface="Calibri"/>
                        </a:rPr>
                        <a:t>7A2-54A Principales contaminantes atmosféricos por estación de monitoreo (ozono, Tuxtla Gutiérrez)</a:t>
                      </a:r>
                    </a:p>
                  </a:txBody>
                  <a:tcPr marL="4893" marR="4893" marT="48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7A2-39. Porcentaje de   viviendas particulares donde se usa carbón o leña como combustible para cocinar</a:t>
                      </a:r>
                    </a:p>
                  </a:txBody>
                  <a:tcPr marL="4893" marR="4893" marT="48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456595">
                <a:tc>
                  <a:txBody>
                    <a:bodyPr/>
                    <a:lstStyle/>
                    <a:p>
                      <a:pPr algn="l" rtl="0" fontAlgn="ctr"/>
                      <a:r>
                        <a:rPr lang="es-MX" sz="1050" b="0" i="0" u="none" strike="noStrike">
                          <a:solidFill>
                            <a:srgbClr val="000000"/>
                          </a:solidFill>
                          <a:effectLst/>
                          <a:latin typeface="Calibri"/>
                        </a:rPr>
                        <a:t>7A2-54B Principales contaminantes atmosféricos por estación de monitoreo (particulas menores a 10 micrometros, Tuxtla gutiérrez)</a:t>
                      </a:r>
                    </a:p>
                  </a:txBody>
                  <a:tcPr marL="4893" marR="4893" marT="48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 </a:t>
                      </a:r>
                    </a:p>
                  </a:txBody>
                  <a:tcPr marL="4893" marR="4893" marT="48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42448">
                <a:tc>
                  <a:txBody>
                    <a:bodyPr/>
                    <a:lstStyle/>
                    <a:p>
                      <a:pPr algn="l" rtl="0" fontAlgn="ctr"/>
                      <a:r>
                        <a:rPr lang="es-MX" sz="1050" b="0" i="0" u="none" strike="noStrike" dirty="0">
                          <a:solidFill>
                            <a:srgbClr val="000000"/>
                          </a:solidFill>
                          <a:effectLst/>
                          <a:latin typeface="Calibri"/>
                        </a:rPr>
                        <a:t>7A2-54C Principales contaminantes atmosféricos por estación de monitoreo (ozono, Reforma)</a:t>
                      </a:r>
                    </a:p>
                  </a:txBody>
                  <a:tcPr marL="4893" marR="4893" marT="48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 </a:t>
                      </a:r>
                    </a:p>
                  </a:txBody>
                  <a:tcPr marL="4893" marR="4893" marT="48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456595">
                <a:tc>
                  <a:txBody>
                    <a:bodyPr/>
                    <a:lstStyle/>
                    <a:p>
                      <a:pPr algn="l" rtl="0" fontAlgn="ctr"/>
                      <a:r>
                        <a:rPr lang="es-MX" sz="1050" b="0" i="0" u="none" strike="noStrike">
                          <a:solidFill>
                            <a:srgbClr val="000000"/>
                          </a:solidFill>
                          <a:effectLst/>
                          <a:latin typeface="Calibri"/>
                        </a:rPr>
                        <a:t>7A2-54D Principales contaminantes atmosféricos por estación de monitoreo (particulas menores a 10 micrometros, Reforma)</a:t>
                      </a:r>
                    </a:p>
                  </a:txBody>
                  <a:tcPr marL="4893" marR="4893" marT="48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 </a:t>
                      </a:r>
                    </a:p>
                  </a:txBody>
                  <a:tcPr marL="4893" marR="4893" marT="48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29339">
                <a:tc>
                  <a:txBody>
                    <a:bodyPr/>
                    <a:lstStyle/>
                    <a:p>
                      <a:pPr algn="l" rtl="0" fontAlgn="ctr"/>
                      <a:r>
                        <a:rPr lang="es-MX" sz="1050" b="0" i="0" u="none" strike="noStrike">
                          <a:solidFill>
                            <a:srgbClr val="000000"/>
                          </a:solidFill>
                          <a:effectLst/>
                          <a:latin typeface="Calibri"/>
                        </a:rPr>
                        <a:t>7B5-55 Proporción de recursos hídricos totales para usos consuntivos</a:t>
                      </a:r>
                    </a:p>
                  </a:txBody>
                  <a:tcPr marL="4893" marR="4893" marT="48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 </a:t>
                      </a:r>
                    </a:p>
                  </a:txBody>
                  <a:tcPr marL="4893" marR="4893" marT="48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29339">
                <a:tc>
                  <a:txBody>
                    <a:bodyPr/>
                    <a:lstStyle/>
                    <a:p>
                      <a:pPr algn="l" rtl="0" fontAlgn="ctr"/>
                      <a:r>
                        <a:rPr lang="es-MX" sz="1050" b="0" i="0" u="none" strike="noStrike">
                          <a:solidFill>
                            <a:srgbClr val="000000"/>
                          </a:solidFill>
                          <a:effectLst/>
                          <a:latin typeface="Calibri"/>
                        </a:rPr>
                        <a:t>7B6-56 Proporción de áreas naturales protegidas (ANP)</a:t>
                      </a:r>
                    </a:p>
                  </a:txBody>
                  <a:tcPr marL="4893" marR="4893" marT="48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 </a:t>
                      </a:r>
                    </a:p>
                  </a:txBody>
                  <a:tcPr marL="4893" marR="4893" marT="48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29339">
                <a:tc>
                  <a:txBody>
                    <a:bodyPr/>
                    <a:lstStyle/>
                    <a:p>
                      <a:pPr algn="l" rtl="0" fontAlgn="ctr"/>
                      <a:r>
                        <a:rPr lang="es-MX" sz="1050" b="0" i="0" u="none" strike="noStrike">
                          <a:solidFill>
                            <a:srgbClr val="000000"/>
                          </a:solidFill>
                          <a:effectLst/>
                          <a:latin typeface="Calibri"/>
                        </a:rPr>
                        <a:t>7B7-57 Proporción de especies de fauna en alguna categoria de riesgo</a:t>
                      </a:r>
                    </a:p>
                  </a:txBody>
                  <a:tcPr marL="4893" marR="4893" marT="48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 </a:t>
                      </a:r>
                    </a:p>
                  </a:txBody>
                  <a:tcPr marL="4893" marR="4893" marT="48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24822">
                <a:tc>
                  <a:txBody>
                    <a:bodyPr/>
                    <a:lstStyle/>
                    <a:p>
                      <a:pPr algn="l" rtl="0" fontAlgn="ctr"/>
                      <a:r>
                        <a:rPr lang="es-MX" sz="1050" b="0" i="0" u="none" strike="noStrike">
                          <a:solidFill>
                            <a:srgbClr val="000000"/>
                          </a:solidFill>
                          <a:effectLst/>
                          <a:latin typeface="Calibri"/>
                        </a:rPr>
                        <a:t>7C8-58 Proporción de la población que cuenta con servicio de agua entubada </a:t>
                      </a:r>
                    </a:p>
                  </a:txBody>
                  <a:tcPr marL="4893" marR="4893" marT="48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7C8-40. Proporción de la población que cuenta con servicio de agua entubada </a:t>
                      </a:r>
                    </a:p>
                  </a:txBody>
                  <a:tcPr marL="4893" marR="4893" marT="48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29339">
                <a:tc>
                  <a:txBody>
                    <a:bodyPr/>
                    <a:lstStyle/>
                    <a:p>
                      <a:pPr algn="l" rtl="0" fontAlgn="ctr"/>
                      <a:r>
                        <a:rPr lang="es-MX" sz="1050" b="0" i="0" u="none" strike="noStrike">
                          <a:solidFill>
                            <a:srgbClr val="000000"/>
                          </a:solidFill>
                          <a:effectLst/>
                          <a:latin typeface="Calibri"/>
                        </a:rPr>
                        <a:t>7C8-59 Proporción de volumen de agua desinfectada </a:t>
                      </a:r>
                    </a:p>
                  </a:txBody>
                  <a:tcPr marL="4893" marR="4893" marT="48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7C8-41. Proporción del volumen de agua desinfectada</a:t>
                      </a:r>
                    </a:p>
                  </a:txBody>
                  <a:tcPr marL="4893" marR="4893" marT="48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29339">
                <a:tc>
                  <a:txBody>
                    <a:bodyPr/>
                    <a:lstStyle/>
                    <a:p>
                      <a:pPr algn="l" rtl="0" fontAlgn="ctr"/>
                      <a:r>
                        <a:rPr lang="es-MX" sz="1050" b="0" i="0" u="none" strike="noStrike">
                          <a:solidFill>
                            <a:srgbClr val="000000"/>
                          </a:solidFill>
                          <a:effectLst/>
                          <a:latin typeface="Calibri"/>
                        </a:rPr>
                        <a:t>7C9-60 Proporción de la población con servicio de drenaje</a:t>
                      </a:r>
                    </a:p>
                  </a:txBody>
                  <a:tcPr marL="4893" marR="4893" marT="48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7C9-42. Proporción de la población con servicio de drenaje</a:t>
                      </a:r>
                    </a:p>
                  </a:txBody>
                  <a:tcPr marL="4893" marR="4893" marT="48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24822">
                <a:tc>
                  <a:txBody>
                    <a:bodyPr/>
                    <a:lstStyle/>
                    <a:p>
                      <a:pPr algn="l" rtl="0" fontAlgn="ctr"/>
                      <a:r>
                        <a:rPr lang="es-MX" sz="1050" b="0" i="0" u="none" strike="noStrike">
                          <a:solidFill>
                            <a:srgbClr val="000000"/>
                          </a:solidFill>
                          <a:effectLst/>
                          <a:latin typeface="Calibri"/>
                        </a:rPr>
                        <a:t>7D10-61 Proporción de población urbana que habita en viviendas precarias</a:t>
                      </a:r>
                    </a:p>
                  </a:txBody>
                  <a:tcPr marL="4893" marR="4893" marT="48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dirty="0">
                          <a:solidFill>
                            <a:srgbClr val="000000"/>
                          </a:solidFill>
                          <a:effectLst/>
                          <a:latin typeface="Calibri"/>
                        </a:rPr>
                        <a:t>7D10-43. Proporción de población urbana que habita en viviendas precarias</a:t>
                      </a:r>
                    </a:p>
                  </a:txBody>
                  <a:tcPr marL="4893" marR="4893" marT="489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bl>
          </a:graphicData>
        </a:graphic>
      </p:graphicFrame>
      <p:sp>
        <p:nvSpPr>
          <p:cNvPr id="4" name="9 Subtítulo"/>
          <p:cNvSpPr txBox="1">
            <a:spLocks/>
          </p:cNvSpPr>
          <p:nvPr/>
        </p:nvSpPr>
        <p:spPr>
          <a:xfrm>
            <a:off x="4489106" y="0"/>
            <a:ext cx="3816424"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buClr>
                <a:srgbClr val="FDA023"/>
              </a:buClr>
            </a:pPr>
            <a:r>
              <a:rPr lang="es-MX" sz="1600" dirty="0" smtClean="0">
                <a:solidFill>
                  <a:prstClr val="white"/>
                </a:solidFill>
              </a:rPr>
              <a:t>Objetivo 7</a:t>
            </a:r>
          </a:p>
          <a:p>
            <a:pPr algn="ctr">
              <a:buClr>
                <a:srgbClr val="FDA023"/>
              </a:buClr>
            </a:pPr>
            <a:r>
              <a:rPr lang="es-MX" sz="1600" dirty="0" smtClean="0">
                <a:solidFill>
                  <a:prstClr val="white"/>
                </a:solidFill>
              </a:rPr>
              <a:t>Alineación de Indicadores</a:t>
            </a:r>
            <a:endParaRPr lang="es-MX" sz="1600" dirty="0">
              <a:solidFill>
                <a:prstClr val="white"/>
              </a:solidFill>
            </a:endParaRPr>
          </a:p>
        </p:txBody>
      </p:sp>
    </p:spTree>
    <p:extLst>
      <p:ext uri="{BB962C8B-B14F-4D97-AF65-F5344CB8AC3E}">
        <p14:creationId xmlns:p14="http://schemas.microsoft.com/office/powerpoint/2010/main" val="35597315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3430113089"/>
              </p:ext>
            </p:extLst>
          </p:nvPr>
        </p:nvGraphicFramePr>
        <p:xfrm>
          <a:off x="539552" y="764703"/>
          <a:ext cx="8064896" cy="4043879"/>
        </p:xfrm>
        <a:graphic>
          <a:graphicData uri="http://schemas.openxmlformats.org/drawingml/2006/table">
            <a:tbl>
              <a:tblPr/>
              <a:tblGrid>
                <a:gridCol w="4065959"/>
                <a:gridCol w="3998937"/>
              </a:tblGrid>
              <a:tr h="144017">
                <a:tc gridSpan="2">
                  <a:txBody>
                    <a:bodyPr/>
                    <a:lstStyle/>
                    <a:p>
                      <a:pPr algn="ctr" fontAlgn="ctr"/>
                      <a:endParaRPr lang="es-MX" sz="1050" b="1" i="0" u="none" strike="noStrike" dirty="0">
                        <a:solidFill>
                          <a:srgbClr val="000000"/>
                        </a:solidFill>
                        <a:effectLst/>
                        <a:latin typeface="Calibri"/>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solidFill>
                  </a:tcPr>
                </a:tc>
                <a:tc hMerge="1">
                  <a:txBody>
                    <a:bodyPr/>
                    <a:lstStyle/>
                    <a:p>
                      <a:endParaRPr lang="es-MX"/>
                    </a:p>
                  </a:txBody>
                  <a:tcPr/>
                </a:tc>
              </a:tr>
              <a:tr h="406520">
                <a:tc>
                  <a:txBody>
                    <a:bodyPr/>
                    <a:lstStyle/>
                    <a:p>
                      <a:pPr algn="ctr" fontAlgn="ctr"/>
                      <a:r>
                        <a:rPr lang="es-MX" sz="1050" b="1" i="0" u="none" strike="noStrike">
                          <a:solidFill>
                            <a:srgbClr val="000000"/>
                          </a:solidFill>
                          <a:effectLst/>
                          <a:latin typeface="Calibri"/>
                        </a:rPr>
                        <a:t>Estatal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MX" sz="1050" b="1" i="0" u="none" strike="noStrike">
                          <a:solidFill>
                            <a:srgbClr val="000000"/>
                          </a:solidFill>
                          <a:effectLst/>
                          <a:latin typeface="Calibri"/>
                        </a:rPr>
                        <a:t>Municipal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422904">
                <a:tc gridSpan="2">
                  <a:txBody>
                    <a:bodyPr/>
                    <a:lstStyle/>
                    <a:p>
                      <a:pPr algn="ctr" fontAlgn="b"/>
                      <a:r>
                        <a:rPr lang="es-MX" sz="1050" b="1" i="0" u="none" strike="noStrike" dirty="0">
                          <a:solidFill>
                            <a:srgbClr val="000000"/>
                          </a:solidFill>
                          <a:effectLst/>
                          <a:latin typeface="Calibri"/>
                        </a:rPr>
                        <a:t>OBJ. 8: FOMENTAR UNA ASOCIACIÓN MUNDIAL PARA EL DESARROLLO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7C19"/>
                    </a:solidFill>
                  </a:tcPr>
                </a:tc>
                <a:tc hMerge="1">
                  <a:txBody>
                    <a:bodyPr/>
                    <a:lstStyle/>
                    <a:p>
                      <a:endParaRPr lang="es-MX"/>
                    </a:p>
                  </a:txBody>
                  <a:tcPr/>
                </a:tc>
              </a:tr>
              <a:tr h="1014970">
                <a:tc>
                  <a:txBody>
                    <a:bodyPr/>
                    <a:lstStyle/>
                    <a:p>
                      <a:pPr algn="l" rtl="0" fontAlgn="ctr"/>
                      <a:r>
                        <a:rPr lang="es-MX" sz="1050" b="0" i="0" u="none" strike="noStrike">
                          <a:solidFill>
                            <a:srgbClr val="000000"/>
                          </a:solidFill>
                          <a:effectLst/>
                          <a:latin typeface="Calibri"/>
                        </a:rPr>
                        <a:t>8F14-62 Líneas telefónicas por cada 100 habitantes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dirty="0">
                          <a:solidFill>
                            <a:srgbClr val="000000"/>
                          </a:solidFill>
                          <a:effectLst/>
                          <a:latin typeface="Calibri"/>
                        </a:rPr>
                        <a:t>8F14-44. Porcentaje de ocupantes de viviendas particulares habitadas con línea telefónica fija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014970">
                <a:tc>
                  <a:txBody>
                    <a:bodyPr/>
                    <a:lstStyle/>
                    <a:p>
                      <a:pPr algn="l" rtl="0" fontAlgn="ctr"/>
                      <a:r>
                        <a:rPr lang="es-MX" sz="1050" b="0" i="0" u="none" strike="noStrike">
                          <a:solidFill>
                            <a:srgbClr val="000000"/>
                          </a:solidFill>
                          <a:effectLst/>
                          <a:latin typeface="Calibri"/>
                        </a:rPr>
                        <a:t>8F15-63 Usuarios de teléfonos celulares por cada 100 habitantes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a:solidFill>
                            <a:srgbClr val="000000"/>
                          </a:solidFill>
                          <a:effectLst/>
                          <a:latin typeface="Calibri"/>
                        </a:rPr>
                        <a:t>8F15-45. Porcentaje de ocupantes de viviendas particulares habitadas con teléfono celular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014970">
                <a:tc>
                  <a:txBody>
                    <a:bodyPr/>
                    <a:lstStyle/>
                    <a:p>
                      <a:pPr algn="l" rtl="0" fontAlgn="ctr"/>
                      <a:r>
                        <a:rPr lang="es-MX" sz="1050" b="0" i="0" u="none" strike="noStrike">
                          <a:solidFill>
                            <a:srgbClr val="000000"/>
                          </a:solidFill>
                          <a:effectLst/>
                          <a:latin typeface="Calibri"/>
                        </a:rPr>
                        <a:t>8F16-64 Número de usuarios de internet por cada 100 habitantes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MX" sz="1050" b="0" i="0" u="none" strike="noStrike" dirty="0">
                          <a:solidFill>
                            <a:srgbClr val="000000"/>
                          </a:solidFill>
                          <a:effectLst/>
                          <a:latin typeface="Calibri"/>
                        </a:rPr>
                        <a:t>8F16-46. Porcentaje de ocupantes de viviendas particulares habitadas con servicio de internet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bl>
          </a:graphicData>
        </a:graphic>
      </p:graphicFrame>
      <p:sp>
        <p:nvSpPr>
          <p:cNvPr id="4" name="9 Subtítulo"/>
          <p:cNvSpPr txBox="1">
            <a:spLocks/>
          </p:cNvSpPr>
          <p:nvPr/>
        </p:nvSpPr>
        <p:spPr>
          <a:xfrm>
            <a:off x="4489106" y="0"/>
            <a:ext cx="3816424"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buClr>
                <a:srgbClr val="FDA023"/>
              </a:buClr>
            </a:pPr>
            <a:r>
              <a:rPr lang="es-MX" sz="1600" dirty="0" smtClean="0">
                <a:solidFill>
                  <a:prstClr val="white"/>
                </a:solidFill>
              </a:rPr>
              <a:t>Objetivo 8</a:t>
            </a:r>
          </a:p>
          <a:p>
            <a:pPr algn="ctr">
              <a:buClr>
                <a:srgbClr val="FDA023"/>
              </a:buClr>
            </a:pPr>
            <a:r>
              <a:rPr lang="es-MX" sz="1600" dirty="0" smtClean="0">
                <a:solidFill>
                  <a:prstClr val="white"/>
                </a:solidFill>
              </a:rPr>
              <a:t>Alineación de Indicadores</a:t>
            </a:r>
            <a:endParaRPr lang="es-MX" sz="1600" dirty="0">
              <a:solidFill>
                <a:prstClr val="white"/>
              </a:solidFill>
            </a:endParaRPr>
          </a:p>
        </p:txBody>
      </p:sp>
    </p:spTree>
    <p:extLst>
      <p:ext uri="{BB962C8B-B14F-4D97-AF65-F5344CB8AC3E}">
        <p14:creationId xmlns:p14="http://schemas.microsoft.com/office/powerpoint/2010/main" val="31490569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9 Subtítulo"/>
          <p:cNvSpPr txBox="1">
            <a:spLocks/>
          </p:cNvSpPr>
          <p:nvPr/>
        </p:nvSpPr>
        <p:spPr>
          <a:xfrm>
            <a:off x="4572000" y="0"/>
            <a:ext cx="3595555"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r>
              <a:rPr lang="es-MX" sz="3000" dirty="0" smtClean="0">
                <a:solidFill>
                  <a:schemeClr val="bg1"/>
                </a:solidFill>
              </a:rPr>
              <a:t>Ubicación web</a:t>
            </a:r>
            <a:endParaRPr lang="es-MX" sz="3000" dirty="0">
              <a:solidFill>
                <a:schemeClr val="bg1"/>
              </a:solidFill>
            </a:endParaRPr>
          </a:p>
        </p:txBody>
      </p:sp>
      <p:sp>
        <p:nvSpPr>
          <p:cNvPr id="5" name="4 Rectángulo"/>
          <p:cNvSpPr/>
          <p:nvPr/>
        </p:nvSpPr>
        <p:spPr>
          <a:xfrm>
            <a:off x="1547664" y="2718212"/>
            <a:ext cx="6696744" cy="923330"/>
          </a:xfrm>
          <a:prstGeom prst="rect">
            <a:avLst/>
          </a:prstGeom>
        </p:spPr>
        <p:txBody>
          <a:bodyPr wrap="square">
            <a:spAutoFit/>
          </a:bodyPr>
          <a:lstStyle/>
          <a:p>
            <a:r>
              <a:rPr lang="es-MX" b="1" dirty="0">
                <a:solidFill>
                  <a:schemeClr val="tx2">
                    <a:lumMod val="60000"/>
                    <a:lumOff val="40000"/>
                  </a:schemeClr>
                </a:solidFill>
                <a:hlinkClick r:id="rId2"/>
              </a:rPr>
              <a:t>http://www.ceieg.chiapas.gob.mx/home/?</a:t>
            </a:r>
            <a:r>
              <a:rPr lang="es-MX" b="1" dirty="0" smtClean="0">
                <a:solidFill>
                  <a:schemeClr val="tx2">
                    <a:lumMod val="60000"/>
                    <a:lumOff val="40000"/>
                  </a:schemeClr>
                </a:solidFill>
                <a:hlinkClick r:id="rId2"/>
              </a:rPr>
              <a:t>page_id=5523</a:t>
            </a:r>
            <a:endParaRPr lang="es-MX" b="1" dirty="0" smtClean="0">
              <a:solidFill>
                <a:schemeClr val="tx2">
                  <a:lumMod val="60000"/>
                  <a:lumOff val="40000"/>
                </a:schemeClr>
              </a:solidFill>
            </a:endParaRPr>
          </a:p>
          <a:p>
            <a:endParaRPr lang="es-MX" b="1" dirty="0">
              <a:solidFill>
                <a:schemeClr val="tx2">
                  <a:lumMod val="60000"/>
                  <a:lumOff val="40000"/>
                </a:schemeClr>
              </a:solidFill>
            </a:endParaRPr>
          </a:p>
          <a:p>
            <a:r>
              <a:rPr lang="es-MX" b="1" dirty="0" smtClean="0">
                <a:solidFill>
                  <a:schemeClr val="tx2">
                    <a:lumMod val="60000"/>
                    <a:lumOff val="40000"/>
                  </a:schemeClr>
                </a:solidFill>
              </a:rPr>
              <a:t>Municipalización de los ODM</a:t>
            </a:r>
            <a:endParaRPr lang="es-MX" b="1" dirty="0">
              <a:solidFill>
                <a:schemeClr val="tx2">
                  <a:lumMod val="60000"/>
                  <a:lumOff val="40000"/>
                </a:schemeClr>
              </a:solidFill>
            </a:endParaRPr>
          </a:p>
        </p:txBody>
      </p:sp>
      <p:sp>
        <p:nvSpPr>
          <p:cNvPr id="6" name="5 Rectángulo"/>
          <p:cNvSpPr/>
          <p:nvPr/>
        </p:nvSpPr>
        <p:spPr>
          <a:xfrm>
            <a:off x="1547664" y="2348880"/>
            <a:ext cx="6120680" cy="369332"/>
          </a:xfrm>
          <a:prstGeom prst="rect">
            <a:avLst/>
          </a:prstGeom>
          <a:solidFill>
            <a:srgbClr val="FA8C32"/>
          </a:solidFill>
        </p:spPr>
        <p:txBody>
          <a:bodyPr wrap="square">
            <a:spAutoFit/>
          </a:bodyPr>
          <a:lstStyle/>
          <a:p>
            <a:r>
              <a:rPr lang="es-MX" dirty="0" smtClean="0"/>
              <a:t>Documento descriptivo de la línea basal y municipal:</a:t>
            </a:r>
            <a:endParaRPr lang="es-MX" dirty="0"/>
          </a:p>
        </p:txBody>
      </p:sp>
      <p:sp>
        <p:nvSpPr>
          <p:cNvPr id="7" name="6 Rectángulo"/>
          <p:cNvSpPr/>
          <p:nvPr/>
        </p:nvSpPr>
        <p:spPr>
          <a:xfrm>
            <a:off x="1547664" y="4581128"/>
            <a:ext cx="6264696" cy="369332"/>
          </a:xfrm>
          <a:prstGeom prst="rect">
            <a:avLst/>
          </a:prstGeom>
          <a:solidFill>
            <a:srgbClr val="FA8C32"/>
          </a:solidFill>
        </p:spPr>
        <p:txBody>
          <a:bodyPr wrap="square">
            <a:spAutoFit/>
          </a:bodyPr>
          <a:lstStyle/>
          <a:p>
            <a:r>
              <a:rPr lang="es-MX" dirty="0" smtClean="0"/>
              <a:t>Documentos con  valores, gráficas y mapas temáticos:</a:t>
            </a:r>
            <a:endParaRPr lang="es-MX" dirty="0"/>
          </a:p>
        </p:txBody>
      </p:sp>
      <p:sp>
        <p:nvSpPr>
          <p:cNvPr id="8" name="7 Rectángulo"/>
          <p:cNvSpPr/>
          <p:nvPr/>
        </p:nvSpPr>
        <p:spPr>
          <a:xfrm>
            <a:off x="1547664" y="4953942"/>
            <a:ext cx="6696744" cy="923330"/>
          </a:xfrm>
          <a:prstGeom prst="rect">
            <a:avLst/>
          </a:prstGeom>
        </p:spPr>
        <p:txBody>
          <a:bodyPr wrap="square">
            <a:spAutoFit/>
          </a:bodyPr>
          <a:lstStyle/>
          <a:p>
            <a:r>
              <a:rPr lang="es-MX" b="1" dirty="0">
                <a:solidFill>
                  <a:schemeClr val="tx2">
                    <a:lumMod val="60000"/>
                    <a:lumOff val="40000"/>
                  </a:schemeClr>
                </a:solidFill>
                <a:hlinkClick r:id="rId3"/>
              </a:rPr>
              <a:t>http://</a:t>
            </a:r>
            <a:r>
              <a:rPr lang="es-MX" b="1" dirty="0" smtClean="0">
                <a:solidFill>
                  <a:schemeClr val="tx2">
                    <a:lumMod val="60000"/>
                    <a:lumOff val="40000"/>
                  </a:schemeClr>
                </a:solidFill>
                <a:hlinkClick r:id="rId3"/>
              </a:rPr>
              <a:t>www.ceieg.chiapas.gob.mx/home/</a:t>
            </a:r>
            <a:r>
              <a:rPr lang="es-MX" b="1" dirty="0" smtClean="0">
                <a:solidFill>
                  <a:schemeClr val="tx2">
                    <a:lumMod val="60000"/>
                    <a:lumOff val="40000"/>
                  </a:schemeClr>
                </a:solidFill>
              </a:rPr>
              <a:t> </a:t>
            </a:r>
          </a:p>
          <a:p>
            <a:endParaRPr lang="es-MX" b="1" dirty="0">
              <a:solidFill>
                <a:schemeClr val="tx2">
                  <a:lumMod val="60000"/>
                  <a:lumOff val="40000"/>
                </a:schemeClr>
              </a:solidFill>
            </a:endParaRPr>
          </a:p>
          <a:p>
            <a:r>
              <a:rPr lang="es-MX" b="1" dirty="0" smtClean="0">
                <a:solidFill>
                  <a:schemeClr val="tx2">
                    <a:lumMod val="60000"/>
                    <a:lumOff val="40000"/>
                  </a:schemeClr>
                </a:solidFill>
              </a:rPr>
              <a:t>Entrada al sitio Monitor ODM</a:t>
            </a:r>
            <a:endParaRPr lang="es-MX" b="1" dirty="0">
              <a:solidFill>
                <a:schemeClr val="tx2">
                  <a:lumMod val="60000"/>
                  <a:lumOff val="40000"/>
                </a:schemeClr>
              </a:solidFill>
            </a:endParaRPr>
          </a:p>
        </p:txBody>
      </p:sp>
    </p:spTree>
    <p:extLst>
      <p:ext uri="{BB962C8B-B14F-4D97-AF65-F5344CB8AC3E}">
        <p14:creationId xmlns:p14="http://schemas.microsoft.com/office/powerpoint/2010/main" val="1105944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Subtítulo"/>
          <p:cNvSpPr txBox="1">
            <a:spLocks/>
          </p:cNvSpPr>
          <p:nvPr/>
        </p:nvSpPr>
        <p:spPr>
          <a:xfrm>
            <a:off x="4572000" y="0"/>
            <a:ext cx="3595555"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r>
              <a:rPr lang="es-MX" sz="3000" dirty="0" smtClean="0">
                <a:solidFill>
                  <a:schemeClr val="bg1"/>
                </a:solidFill>
              </a:rPr>
              <a:t>Proceso</a:t>
            </a:r>
            <a:endParaRPr lang="es-MX" sz="3000" dirty="0">
              <a:solidFill>
                <a:schemeClr val="bg1"/>
              </a:solidFill>
            </a:endParaRPr>
          </a:p>
        </p:txBody>
      </p:sp>
      <p:sp>
        <p:nvSpPr>
          <p:cNvPr id="26" name="25 Cheurón"/>
          <p:cNvSpPr/>
          <p:nvPr/>
        </p:nvSpPr>
        <p:spPr>
          <a:xfrm>
            <a:off x="707139" y="1700808"/>
            <a:ext cx="1776629" cy="360040"/>
          </a:xfrm>
          <a:prstGeom prst="chevron">
            <a:avLst/>
          </a:prstGeom>
          <a:solidFill>
            <a:schemeClr val="accent1">
              <a:lumMod val="60000"/>
              <a:lumOff val="40000"/>
            </a:schemeClr>
          </a:solidFill>
          <a:ln w="25400" cap="flat" cmpd="sng" algn="ctr">
            <a:solidFill>
              <a:sysClr val="window" lastClr="FFFFFF"/>
            </a:solidFill>
            <a:prstDash val="solid"/>
          </a:ln>
          <a:effectLst>
            <a:outerShdw blurRad="63500" dist="25400" dir="5400000" rotWithShape="0">
              <a:srgbClr val="000000">
                <a:alpha val="43137"/>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800" b="1" i="0" u="none" strike="noStrike" kern="0" cap="none" spc="0" normalizeH="0" baseline="0" noProof="0" dirty="0" smtClean="0">
                <a:ln>
                  <a:noFill/>
                </a:ln>
                <a:solidFill>
                  <a:sysClr val="windowText" lastClr="000000"/>
                </a:solidFill>
                <a:effectLst/>
                <a:uLnTx/>
                <a:uFillTx/>
                <a:latin typeface="Gill Sans MT"/>
                <a:ea typeface="+mn-ea"/>
                <a:cs typeface="+mn-cs"/>
              </a:rPr>
              <a:t>Etapa 1</a:t>
            </a:r>
            <a:endParaRPr kumimoji="0" lang="es-MX" sz="1800" b="1" i="0" u="none" strike="noStrike" kern="0" cap="none" spc="0" normalizeH="0" baseline="0" noProof="0" dirty="0">
              <a:ln>
                <a:noFill/>
              </a:ln>
              <a:solidFill>
                <a:sysClr val="windowText" lastClr="000000"/>
              </a:solidFill>
              <a:effectLst/>
              <a:uLnTx/>
              <a:uFillTx/>
              <a:latin typeface="Gill Sans MT"/>
              <a:ea typeface="+mn-ea"/>
              <a:cs typeface="+mn-cs"/>
            </a:endParaRPr>
          </a:p>
        </p:txBody>
      </p:sp>
      <p:sp>
        <p:nvSpPr>
          <p:cNvPr id="27" name="26 Cheurón"/>
          <p:cNvSpPr/>
          <p:nvPr/>
        </p:nvSpPr>
        <p:spPr>
          <a:xfrm>
            <a:off x="2699792" y="1700808"/>
            <a:ext cx="1728192" cy="360040"/>
          </a:xfrm>
          <a:prstGeom prst="chevron">
            <a:avLst/>
          </a:prstGeom>
          <a:solidFill>
            <a:schemeClr val="accent1">
              <a:lumMod val="60000"/>
              <a:lumOff val="40000"/>
            </a:schemeClr>
          </a:solidFill>
          <a:ln w="25400" cap="flat" cmpd="sng" algn="ctr">
            <a:solidFill>
              <a:sysClr val="window" lastClr="FFFFFF"/>
            </a:solidFill>
            <a:prstDash val="solid"/>
          </a:ln>
          <a:effectLst>
            <a:outerShdw blurRad="63500" dist="25400" dir="5400000" rotWithShape="0">
              <a:srgbClr val="000000">
                <a:alpha val="43137"/>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800" b="1" i="0" u="none" strike="noStrike" kern="0" cap="none" spc="0" normalizeH="0" baseline="0" noProof="0" dirty="0" smtClean="0">
                <a:ln>
                  <a:noFill/>
                </a:ln>
                <a:solidFill>
                  <a:sysClr val="windowText" lastClr="000000"/>
                </a:solidFill>
                <a:effectLst/>
                <a:uLnTx/>
                <a:uFillTx/>
                <a:latin typeface="Gill Sans MT"/>
                <a:ea typeface="+mn-ea"/>
                <a:cs typeface="+mn-cs"/>
              </a:rPr>
              <a:t>Etapa 2</a:t>
            </a:r>
            <a:endParaRPr kumimoji="0" lang="es-MX" sz="1800" b="1" i="0" u="none" strike="noStrike" kern="0" cap="none" spc="0" normalizeH="0" baseline="0" noProof="0" dirty="0">
              <a:ln>
                <a:noFill/>
              </a:ln>
              <a:solidFill>
                <a:sysClr val="windowText" lastClr="000000"/>
              </a:solidFill>
              <a:effectLst/>
              <a:uLnTx/>
              <a:uFillTx/>
              <a:latin typeface="Gill Sans MT"/>
              <a:ea typeface="+mn-ea"/>
              <a:cs typeface="+mn-cs"/>
            </a:endParaRPr>
          </a:p>
        </p:txBody>
      </p:sp>
      <p:sp>
        <p:nvSpPr>
          <p:cNvPr id="28" name="27 Cheurón"/>
          <p:cNvSpPr/>
          <p:nvPr/>
        </p:nvSpPr>
        <p:spPr>
          <a:xfrm>
            <a:off x="4644008" y="1711028"/>
            <a:ext cx="1725769" cy="360040"/>
          </a:xfrm>
          <a:prstGeom prst="chevron">
            <a:avLst/>
          </a:prstGeom>
          <a:solidFill>
            <a:schemeClr val="accent1">
              <a:lumMod val="60000"/>
              <a:lumOff val="40000"/>
            </a:schemeClr>
          </a:solidFill>
          <a:ln w="25400" cap="flat" cmpd="sng" algn="ctr">
            <a:solidFill>
              <a:sysClr val="window" lastClr="FFFFFF"/>
            </a:solidFill>
            <a:prstDash val="solid"/>
          </a:ln>
          <a:effectLst>
            <a:outerShdw blurRad="63500" dist="25400" dir="5400000" rotWithShape="0">
              <a:srgbClr val="000000">
                <a:alpha val="43137"/>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800" b="1" i="0" u="none" strike="noStrike" kern="0" cap="none" spc="0" normalizeH="0" baseline="0" noProof="0" dirty="0" smtClean="0">
                <a:ln>
                  <a:noFill/>
                </a:ln>
                <a:solidFill>
                  <a:sysClr val="windowText" lastClr="000000"/>
                </a:solidFill>
                <a:effectLst/>
                <a:uLnTx/>
                <a:uFillTx/>
                <a:latin typeface="Gill Sans MT"/>
                <a:ea typeface="+mn-ea"/>
                <a:cs typeface="+mn-cs"/>
              </a:rPr>
              <a:t>Etapa 3</a:t>
            </a:r>
            <a:endParaRPr kumimoji="0" lang="es-MX" sz="1800" b="1" i="0" u="none" strike="noStrike" kern="0" cap="none" spc="0" normalizeH="0" baseline="0" noProof="0" dirty="0">
              <a:ln>
                <a:noFill/>
              </a:ln>
              <a:solidFill>
                <a:sysClr val="windowText" lastClr="000000"/>
              </a:solidFill>
              <a:effectLst/>
              <a:uLnTx/>
              <a:uFillTx/>
              <a:latin typeface="Gill Sans MT"/>
              <a:ea typeface="+mn-ea"/>
              <a:cs typeface="+mn-cs"/>
            </a:endParaRPr>
          </a:p>
        </p:txBody>
      </p:sp>
      <p:sp>
        <p:nvSpPr>
          <p:cNvPr id="29" name="28 Cheurón"/>
          <p:cNvSpPr/>
          <p:nvPr/>
        </p:nvSpPr>
        <p:spPr>
          <a:xfrm>
            <a:off x="6516216" y="1714176"/>
            <a:ext cx="1882552" cy="360040"/>
          </a:xfrm>
          <a:prstGeom prst="chevron">
            <a:avLst/>
          </a:prstGeom>
          <a:solidFill>
            <a:srgbClr val="FF7C19"/>
          </a:solidFill>
          <a:ln w="25400" cap="flat" cmpd="sng" algn="ctr">
            <a:solidFill>
              <a:sysClr val="window" lastClr="FFFFFF"/>
            </a:solidFill>
            <a:prstDash val="solid"/>
          </a:ln>
          <a:effectLst>
            <a:outerShdw blurRad="63500" dist="25400" dir="5400000" rotWithShape="0">
              <a:srgbClr val="000000">
                <a:alpha val="43137"/>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800" b="1" i="0" u="none" strike="noStrike" kern="0" cap="none" spc="0" normalizeH="0" baseline="0" noProof="0" dirty="0" smtClean="0">
                <a:ln>
                  <a:noFill/>
                </a:ln>
                <a:solidFill>
                  <a:sysClr val="windowText" lastClr="000000"/>
                </a:solidFill>
                <a:effectLst/>
                <a:uLnTx/>
                <a:uFillTx/>
                <a:latin typeface="Gill Sans MT"/>
                <a:ea typeface="+mn-ea"/>
                <a:cs typeface="+mn-cs"/>
              </a:rPr>
              <a:t>Etapa 4</a:t>
            </a:r>
            <a:endParaRPr kumimoji="0" lang="es-MX" sz="1800" b="1" i="0" u="none" strike="noStrike" kern="0" cap="none" spc="0" normalizeH="0" baseline="0" noProof="0" dirty="0">
              <a:ln>
                <a:noFill/>
              </a:ln>
              <a:solidFill>
                <a:sysClr val="windowText" lastClr="000000"/>
              </a:solidFill>
              <a:effectLst/>
              <a:uLnTx/>
              <a:uFillTx/>
              <a:latin typeface="Gill Sans MT"/>
              <a:ea typeface="+mn-ea"/>
              <a:cs typeface="+mn-cs"/>
            </a:endParaRPr>
          </a:p>
        </p:txBody>
      </p:sp>
      <p:sp>
        <p:nvSpPr>
          <p:cNvPr id="30" name="29 CuadroTexto"/>
          <p:cNvSpPr txBox="1"/>
          <p:nvPr/>
        </p:nvSpPr>
        <p:spPr>
          <a:xfrm>
            <a:off x="827584" y="832356"/>
            <a:ext cx="7200800" cy="830997"/>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s-MX" sz="1600" b="0" i="0" u="none" strike="noStrike" kern="0" cap="none" spc="0" normalizeH="0" baseline="0" noProof="0" dirty="0">
                <a:ln>
                  <a:noFill/>
                </a:ln>
                <a:solidFill>
                  <a:sysClr val="windowText" lastClr="000000"/>
                </a:solidFill>
                <a:effectLst/>
                <a:uLnTx/>
                <a:uFillTx/>
                <a:latin typeface="+mj-lt"/>
              </a:rPr>
              <a:t>Luego de haber concluido el </a:t>
            </a:r>
            <a:r>
              <a:rPr kumimoji="0" lang="es-MX" sz="1600" b="0" i="0" u="none" strike="noStrike" kern="0" cap="none" spc="0" normalizeH="0" baseline="0" noProof="0" dirty="0" smtClean="0">
                <a:ln>
                  <a:noFill/>
                </a:ln>
                <a:solidFill>
                  <a:sysClr val="windowText" lastClr="000000"/>
                </a:solidFill>
                <a:effectLst/>
                <a:uLnTx/>
                <a:uFillTx/>
                <a:latin typeface="+mj-lt"/>
              </a:rPr>
              <a:t>desarrollo </a:t>
            </a:r>
            <a:r>
              <a:rPr kumimoji="0" lang="es-MX" sz="1600" b="0" i="0" u="none" strike="noStrike" kern="0" cap="none" spc="0" normalizeH="0" baseline="0" noProof="0" dirty="0">
                <a:ln>
                  <a:noFill/>
                </a:ln>
                <a:solidFill>
                  <a:sysClr val="windowText" lastClr="000000"/>
                </a:solidFill>
                <a:effectLst/>
                <a:uLnTx/>
                <a:uFillTx/>
                <a:latin typeface="+mj-lt"/>
              </a:rPr>
              <a:t>de la Línea Basal de los ODM para Chiapas, nace la necesidad </a:t>
            </a:r>
            <a:r>
              <a:rPr kumimoji="0" lang="es-MX" sz="1600" b="0" i="0" u="none" strike="noStrike" kern="0" cap="none" spc="0" normalizeH="0" baseline="0" noProof="0" dirty="0" smtClean="0">
                <a:ln>
                  <a:noFill/>
                </a:ln>
                <a:solidFill>
                  <a:sysClr val="windowText" lastClr="000000"/>
                </a:solidFill>
                <a:effectLst/>
                <a:uLnTx/>
                <a:uFillTx/>
                <a:latin typeface="+mj-lt"/>
              </a:rPr>
              <a:t>de llevar </a:t>
            </a:r>
            <a:r>
              <a:rPr kumimoji="0" lang="es-MX" sz="1600" b="0" i="0" u="none" strike="noStrike" kern="0" cap="none" spc="0" normalizeH="0" baseline="0" noProof="0" dirty="0">
                <a:ln>
                  <a:noFill/>
                </a:ln>
                <a:solidFill>
                  <a:sysClr val="windowText" lastClr="000000"/>
                </a:solidFill>
                <a:effectLst/>
                <a:uLnTx/>
                <a:uFillTx/>
                <a:latin typeface="+mj-lt"/>
              </a:rPr>
              <a:t>los indicadores a una escala </a:t>
            </a:r>
            <a:r>
              <a:rPr kumimoji="0" lang="es-MX" sz="1600" b="0" i="0" u="none" strike="noStrike" kern="0" cap="none" spc="0" normalizeH="0" baseline="0" noProof="0" dirty="0" smtClean="0">
                <a:ln>
                  <a:noFill/>
                </a:ln>
                <a:solidFill>
                  <a:sysClr val="windowText" lastClr="000000"/>
                </a:solidFill>
                <a:effectLst/>
                <a:uLnTx/>
                <a:uFillTx/>
                <a:latin typeface="+mj-lt"/>
              </a:rPr>
              <a:t>municipal.</a:t>
            </a:r>
            <a:endParaRPr kumimoji="0" lang="es-MX" sz="1600" b="0" i="0" u="none" strike="noStrike" kern="0" cap="none" spc="0" normalizeH="0" baseline="0" noProof="0" dirty="0">
              <a:ln>
                <a:noFill/>
              </a:ln>
              <a:solidFill>
                <a:sysClr val="windowText" lastClr="000000"/>
              </a:solidFill>
              <a:effectLst/>
              <a:uLnTx/>
              <a:uFillTx/>
              <a:latin typeface="+mj-lt"/>
            </a:endParaRPr>
          </a:p>
        </p:txBody>
      </p:sp>
      <p:sp>
        <p:nvSpPr>
          <p:cNvPr id="31" name="30 CuadroTexto"/>
          <p:cNvSpPr txBox="1"/>
          <p:nvPr/>
        </p:nvSpPr>
        <p:spPr>
          <a:xfrm>
            <a:off x="707139" y="2216563"/>
            <a:ext cx="1776629" cy="1815882"/>
          </a:xfrm>
          <a:prstGeom prst="rect">
            <a:avLst/>
          </a:prstGeom>
          <a:solidFill>
            <a:schemeClr val="accent1">
              <a:lumMod val="60000"/>
              <a:lumOff val="40000"/>
            </a:schemeClr>
          </a:solidFill>
          <a:ln w="9525" cap="flat" cmpd="sng" algn="ctr">
            <a:noFill/>
            <a:prstDash val="solid"/>
          </a:ln>
          <a:effectLst>
            <a:outerShdw blurRad="63500" dist="25400" dir="5400000" rotWithShape="0">
              <a:srgbClr val="000000">
                <a:alpha val="43137"/>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1600" b="0" i="0" u="none" strike="noStrike" kern="0" cap="none" spc="0" normalizeH="0" baseline="0" noProof="0" dirty="0" smtClean="0">
                <a:ln>
                  <a:noFill/>
                </a:ln>
                <a:solidFill>
                  <a:sysClr val="windowText" lastClr="000000"/>
                </a:solidFill>
                <a:effectLst/>
                <a:uLnTx/>
                <a:uFillTx/>
                <a:latin typeface="Gill Sans MT"/>
                <a:ea typeface="+mn-ea"/>
                <a:cs typeface="+mn-cs"/>
              </a:rPr>
              <a:t>Planteamiento en el CEIEG de la necesidad de construir la línea basal para los municipios.</a:t>
            </a:r>
          </a:p>
          <a:p>
            <a:pPr marL="0" marR="0" lvl="0" indent="0" defTabSz="914400" eaLnBrk="1" fontAlgn="auto" latinLnBrk="0" hangingPunct="1">
              <a:lnSpc>
                <a:spcPct val="100000"/>
              </a:lnSpc>
              <a:spcBef>
                <a:spcPts val="0"/>
              </a:spcBef>
              <a:spcAft>
                <a:spcPts val="0"/>
              </a:spcAft>
              <a:buClrTx/>
              <a:buSzTx/>
              <a:buFontTx/>
              <a:buNone/>
              <a:tabLst/>
              <a:defRPr/>
            </a:pPr>
            <a:endParaRPr kumimoji="0" lang="es-MX" sz="1600" b="0" i="0" u="none" strike="noStrike" kern="0" cap="none" spc="0" normalizeH="0" baseline="0" noProof="0" dirty="0">
              <a:ln>
                <a:noFill/>
              </a:ln>
              <a:solidFill>
                <a:sysClr val="windowText" lastClr="000000"/>
              </a:solidFill>
              <a:effectLst/>
              <a:uLnTx/>
              <a:uFillTx/>
              <a:latin typeface="Gill Sans MT"/>
              <a:ea typeface="+mn-ea"/>
              <a:cs typeface="+mn-cs"/>
            </a:endParaRPr>
          </a:p>
        </p:txBody>
      </p:sp>
      <p:sp>
        <p:nvSpPr>
          <p:cNvPr id="32" name="31 CuadroTexto"/>
          <p:cNvSpPr txBox="1"/>
          <p:nvPr/>
        </p:nvSpPr>
        <p:spPr>
          <a:xfrm>
            <a:off x="2651355" y="2216562"/>
            <a:ext cx="1776629" cy="1815882"/>
          </a:xfrm>
          <a:prstGeom prst="rect">
            <a:avLst/>
          </a:prstGeom>
          <a:solidFill>
            <a:schemeClr val="accent1">
              <a:lumMod val="60000"/>
              <a:lumOff val="40000"/>
            </a:schemeClr>
          </a:solidFill>
          <a:ln w="9525" cap="flat" cmpd="sng" algn="ctr">
            <a:noFill/>
            <a:prstDash val="solid"/>
          </a:ln>
          <a:effectLst>
            <a:outerShdw blurRad="63500" dist="25400" dir="5400000" rotWithShape="0">
              <a:srgbClr val="000000">
                <a:alpha val="43137"/>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1600" b="0" i="0" u="none" strike="noStrike" kern="0" cap="none" spc="0" normalizeH="0" baseline="0" noProof="0" dirty="0" smtClean="0">
                <a:ln>
                  <a:noFill/>
                </a:ln>
                <a:solidFill>
                  <a:sysClr val="windowText" lastClr="000000"/>
                </a:solidFill>
                <a:effectLst/>
                <a:uLnTx/>
                <a:uFillTx/>
                <a:latin typeface="Gill Sans MT"/>
                <a:ea typeface="+mn-ea"/>
                <a:cs typeface="+mn-cs"/>
              </a:rPr>
              <a:t>Revisión de la información disponible y construcción de los indicadores en los grupos de trabajo del CEIEG.</a:t>
            </a:r>
            <a:endParaRPr kumimoji="0" lang="es-MX" sz="1600" b="0" i="0" u="none" strike="noStrike" kern="0" cap="none" spc="0" normalizeH="0" baseline="0" noProof="0" dirty="0">
              <a:ln>
                <a:noFill/>
              </a:ln>
              <a:solidFill>
                <a:sysClr val="windowText" lastClr="000000"/>
              </a:solidFill>
              <a:effectLst/>
              <a:uLnTx/>
              <a:uFillTx/>
              <a:latin typeface="Gill Sans MT"/>
              <a:ea typeface="+mn-ea"/>
              <a:cs typeface="+mn-cs"/>
            </a:endParaRPr>
          </a:p>
        </p:txBody>
      </p:sp>
      <p:sp>
        <p:nvSpPr>
          <p:cNvPr id="33" name="32 CuadroTexto"/>
          <p:cNvSpPr txBox="1"/>
          <p:nvPr/>
        </p:nvSpPr>
        <p:spPr>
          <a:xfrm>
            <a:off x="4644008" y="2216562"/>
            <a:ext cx="1728192" cy="1815882"/>
          </a:xfrm>
          <a:prstGeom prst="rect">
            <a:avLst/>
          </a:prstGeom>
          <a:solidFill>
            <a:schemeClr val="accent1">
              <a:lumMod val="60000"/>
              <a:lumOff val="40000"/>
            </a:schemeClr>
          </a:solidFill>
          <a:ln w="9525" cap="flat" cmpd="sng" algn="ctr">
            <a:noFill/>
            <a:prstDash val="solid"/>
          </a:ln>
          <a:effectLst>
            <a:outerShdw blurRad="63500" dist="25400" dir="5400000" rotWithShape="0">
              <a:srgbClr val="000000">
                <a:alpha val="43137"/>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1600" b="0" i="0" u="none" strike="noStrike" kern="0" cap="none" spc="0" normalizeH="0" baseline="0" noProof="0" dirty="0" smtClean="0">
                <a:ln>
                  <a:noFill/>
                </a:ln>
                <a:solidFill>
                  <a:sysClr val="windowText" lastClr="000000"/>
                </a:solidFill>
                <a:effectLst/>
                <a:uLnTx/>
                <a:uFillTx/>
                <a:latin typeface="Gill Sans MT"/>
                <a:ea typeface="+mn-ea"/>
                <a:cs typeface="+mn-cs"/>
              </a:rPr>
              <a:t>Construcción de fichas técnicas por indicador y validación de los datos incluidos en los indicadores de la línea basal.</a:t>
            </a:r>
            <a:endParaRPr kumimoji="0" lang="es-MX" sz="1600" b="0" i="0" u="none" strike="noStrike" kern="0" cap="none" spc="0" normalizeH="0" baseline="0" noProof="0" dirty="0">
              <a:ln>
                <a:noFill/>
              </a:ln>
              <a:solidFill>
                <a:sysClr val="windowText" lastClr="000000"/>
              </a:solidFill>
              <a:effectLst/>
              <a:uLnTx/>
              <a:uFillTx/>
              <a:latin typeface="Gill Sans MT"/>
              <a:ea typeface="+mn-ea"/>
              <a:cs typeface="+mn-cs"/>
            </a:endParaRPr>
          </a:p>
        </p:txBody>
      </p:sp>
      <p:sp>
        <p:nvSpPr>
          <p:cNvPr id="34" name="33 CuadroTexto"/>
          <p:cNvSpPr txBox="1"/>
          <p:nvPr/>
        </p:nvSpPr>
        <p:spPr>
          <a:xfrm>
            <a:off x="6516216" y="2204864"/>
            <a:ext cx="1882552" cy="1815882"/>
          </a:xfrm>
          <a:prstGeom prst="rect">
            <a:avLst/>
          </a:prstGeom>
          <a:solidFill>
            <a:srgbClr val="FF7C19"/>
          </a:solidFill>
          <a:ln w="9525" cap="flat" cmpd="sng" algn="ctr">
            <a:solidFill>
              <a:srgbClr val="FA8C32"/>
            </a:solidFill>
            <a:prstDash val="solid"/>
          </a:ln>
          <a:effectLst>
            <a:outerShdw blurRad="63500" dist="25400" dir="5400000" rotWithShape="0">
              <a:srgbClr val="000000">
                <a:alpha val="43137"/>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1600" b="0" i="0" u="none" strike="noStrike" kern="0" cap="none" spc="0" normalizeH="0" baseline="0" noProof="0" dirty="0" smtClean="0">
                <a:ln>
                  <a:noFill/>
                </a:ln>
                <a:solidFill>
                  <a:sysClr val="windowText" lastClr="000000"/>
                </a:solidFill>
                <a:effectLst/>
                <a:uLnTx/>
                <a:uFillTx/>
                <a:latin typeface="Gill Sans MT"/>
                <a:ea typeface="+mn-ea"/>
                <a:cs typeface="+mn-cs"/>
              </a:rPr>
              <a:t>Presentación oficial de la Línea Basal de los Objetivos de Desarrollo del Milenio para los municipios de Chiapas.</a:t>
            </a:r>
            <a:endParaRPr kumimoji="0" lang="es-MX" sz="1600" b="0" i="0" u="none" strike="noStrike" kern="0" cap="none" spc="0" normalizeH="0" baseline="0" noProof="0" dirty="0">
              <a:ln>
                <a:noFill/>
              </a:ln>
              <a:solidFill>
                <a:sysClr val="windowText" lastClr="000000"/>
              </a:solidFill>
              <a:effectLst/>
              <a:uLnTx/>
              <a:uFillTx/>
              <a:latin typeface="Gill Sans MT"/>
              <a:ea typeface="+mn-ea"/>
              <a:cs typeface="+mn-cs"/>
            </a:endParaRPr>
          </a:p>
        </p:txBody>
      </p:sp>
      <p:sp>
        <p:nvSpPr>
          <p:cNvPr id="35" name="34 CuadroTexto"/>
          <p:cNvSpPr txBox="1"/>
          <p:nvPr/>
        </p:nvSpPr>
        <p:spPr>
          <a:xfrm>
            <a:off x="827584" y="4437112"/>
            <a:ext cx="7571184" cy="1184940"/>
          </a:xfrm>
          <a:prstGeom prst="rect">
            <a:avLst/>
          </a:prstGeom>
          <a:noFill/>
        </p:spPr>
        <p:txBody>
          <a:bodyPr wrap="square" rtlCol="0">
            <a:spAutoFit/>
          </a:bodyPr>
          <a:lstStyle/>
          <a:p>
            <a:pPr marL="285750" marR="0" lvl="0" indent="-285750" algn="just" defTabSz="914400" eaLnBrk="1" fontAlgn="auto" latinLnBrk="0" hangingPunct="1">
              <a:lnSpc>
                <a:spcPct val="100000"/>
              </a:lnSpc>
              <a:spcBef>
                <a:spcPts val="0"/>
              </a:spcBef>
              <a:spcAft>
                <a:spcPts val="0"/>
              </a:spcAft>
              <a:buClrTx/>
              <a:buSzTx/>
              <a:buFont typeface="Wingdings" pitchFamily="2" charset="2"/>
              <a:buChar char="§"/>
              <a:tabLst/>
              <a:defRPr/>
            </a:pPr>
            <a:r>
              <a:rPr kumimoji="0" lang="es-MX" sz="1600" b="0" i="0" u="none" strike="noStrike" kern="0" cap="none" spc="0" normalizeH="0" baseline="0" noProof="0" dirty="0" smtClean="0">
                <a:ln>
                  <a:noFill/>
                </a:ln>
                <a:solidFill>
                  <a:sysClr val="windowText" lastClr="000000"/>
                </a:solidFill>
                <a:effectLst/>
                <a:uLnTx/>
                <a:uFillTx/>
                <a:latin typeface="+mj-lt"/>
              </a:rPr>
              <a:t>Asesoría y apoyo</a:t>
            </a:r>
            <a:r>
              <a:rPr kumimoji="0" lang="es-MX" sz="1600" b="0" i="0" u="none" strike="noStrike" kern="0" cap="none" spc="0" normalizeH="0" noProof="0" dirty="0" smtClean="0">
                <a:ln>
                  <a:noFill/>
                </a:ln>
                <a:solidFill>
                  <a:sysClr val="windowText" lastClr="000000"/>
                </a:solidFill>
                <a:effectLst/>
                <a:uLnTx/>
                <a:uFillTx/>
                <a:latin typeface="+mj-lt"/>
              </a:rPr>
              <a:t> técnico</a:t>
            </a:r>
            <a:r>
              <a:rPr kumimoji="0" lang="es-MX" sz="1600" b="0" i="0" u="none" strike="noStrike" kern="0" cap="none" spc="0" normalizeH="0" baseline="0" noProof="0" dirty="0" smtClean="0">
                <a:ln>
                  <a:noFill/>
                </a:ln>
                <a:solidFill>
                  <a:sysClr val="windowText" lastClr="000000"/>
                </a:solidFill>
                <a:effectLst/>
                <a:uLnTx/>
                <a:uFillTx/>
                <a:latin typeface="+mj-lt"/>
              </a:rPr>
              <a:t> del </a:t>
            </a:r>
            <a:r>
              <a:rPr kumimoji="0" lang="es-MX" sz="1600" b="0" i="0" u="none" strike="noStrike" kern="0" cap="none" spc="0" normalizeH="0" baseline="0" noProof="0" dirty="0">
                <a:ln>
                  <a:noFill/>
                </a:ln>
                <a:solidFill>
                  <a:sysClr val="windowText" lastClr="000000"/>
                </a:solidFill>
                <a:effectLst/>
                <a:uLnTx/>
                <a:uFillTx/>
                <a:latin typeface="+mj-lt"/>
              </a:rPr>
              <a:t>Programa de las Naciones Unidas para el </a:t>
            </a:r>
            <a:r>
              <a:rPr kumimoji="0" lang="es-MX" sz="1600" b="0" i="0" u="none" strike="noStrike" kern="0" cap="none" spc="0" normalizeH="0" baseline="0" noProof="0" dirty="0" smtClean="0">
                <a:ln>
                  <a:noFill/>
                </a:ln>
                <a:solidFill>
                  <a:sysClr val="windowText" lastClr="000000"/>
                </a:solidFill>
                <a:effectLst/>
                <a:uLnTx/>
                <a:uFillTx/>
                <a:latin typeface="+mj-lt"/>
              </a:rPr>
              <a:t>Desarrollo (PNUD</a:t>
            </a:r>
            <a:r>
              <a:rPr lang="es-MX" sz="1600" kern="0" dirty="0" smtClean="0">
                <a:solidFill>
                  <a:sysClr val="windowText" lastClr="000000"/>
                </a:solidFill>
                <a:latin typeface="+mj-lt"/>
              </a:rPr>
              <a:t>).</a:t>
            </a:r>
          </a:p>
          <a:p>
            <a:pPr marL="171450" marR="0" lvl="0" indent="-171450" algn="just" defTabSz="914400" eaLnBrk="1" fontAlgn="auto" latinLnBrk="0" hangingPunct="1">
              <a:lnSpc>
                <a:spcPct val="100000"/>
              </a:lnSpc>
              <a:spcBef>
                <a:spcPts val="0"/>
              </a:spcBef>
              <a:spcAft>
                <a:spcPts val="0"/>
              </a:spcAft>
              <a:buClrTx/>
              <a:buSzTx/>
              <a:buFont typeface="Wingdings" pitchFamily="2" charset="2"/>
              <a:buChar char="§"/>
              <a:tabLst/>
              <a:defRPr/>
            </a:pPr>
            <a:r>
              <a:rPr lang="es-MX" sz="700" kern="0" dirty="0" smtClean="0">
                <a:solidFill>
                  <a:schemeClr val="bg1"/>
                </a:solidFill>
                <a:latin typeface="+mj-lt"/>
              </a:rPr>
              <a:t>.</a:t>
            </a:r>
            <a:endParaRPr kumimoji="0" lang="es-MX" sz="1400" b="0" i="0" u="none" strike="noStrike" kern="0" cap="none" spc="0" normalizeH="0" baseline="0" noProof="0" dirty="0" smtClean="0">
              <a:ln>
                <a:noFill/>
              </a:ln>
              <a:solidFill>
                <a:schemeClr val="bg1"/>
              </a:solidFill>
              <a:effectLst/>
              <a:uLnTx/>
              <a:uFillTx/>
              <a:latin typeface="+mj-lt"/>
            </a:endParaRPr>
          </a:p>
          <a:p>
            <a:pPr marL="285750" marR="0" lvl="0" indent="-285750" algn="just" defTabSz="914400" eaLnBrk="1" fontAlgn="auto" latinLnBrk="0" hangingPunct="1">
              <a:lnSpc>
                <a:spcPct val="100000"/>
              </a:lnSpc>
              <a:spcBef>
                <a:spcPts val="0"/>
              </a:spcBef>
              <a:spcAft>
                <a:spcPts val="0"/>
              </a:spcAft>
              <a:buClrTx/>
              <a:buSzTx/>
              <a:buFont typeface="Wingdings" pitchFamily="2" charset="2"/>
              <a:buChar char="§"/>
              <a:tabLst/>
              <a:defRPr/>
            </a:pPr>
            <a:r>
              <a:rPr kumimoji="0" lang="es-MX" sz="1600" b="1" i="0" u="none" strike="noStrike" kern="0" cap="none" spc="0" normalizeH="0" baseline="0" noProof="0" dirty="0" smtClean="0">
                <a:ln>
                  <a:noFill/>
                </a:ln>
                <a:solidFill>
                  <a:sysClr val="windowText" lastClr="000000"/>
                </a:solidFill>
                <a:effectLst/>
                <a:uLnTx/>
                <a:uFillTx/>
                <a:latin typeface="+mj-lt"/>
              </a:rPr>
              <a:t>En proceso la construcción </a:t>
            </a:r>
            <a:r>
              <a:rPr kumimoji="0" lang="es-MX" sz="1600" b="1" i="0" u="none" strike="noStrike" kern="0" cap="none" spc="0" normalizeH="0" baseline="0" noProof="0" dirty="0" smtClean="0">
                <a:ln>
                  <a:noFill/>
                </a:ln>
                <a:solidFill>
                  <a:sysClr val="windowText" lastClr="000000"/>
                </a:solidFill>
                <a:effectLst/>
                <a:uLnTx/>
                <a:uFillTx/>
                <a:latin typeface="+mj-lt"/>
              </a:rPr>
              <a:t>de una línea basal de los ODM a nivel localidad.</a:t>
            </a:r>
            <a:endParaRPr kumimoji="0" lang="es-MX" sz="1600" b="1" i="0" u="none" strike="noStrike" kern="0" cap="none" spc="0" normalizeH="0" baseline="0" noProof="0" dirty="0">
              <a:ln>
                <a:noFill/>
              </a:ln>
              <a:solidFill>
                <a:sysClr val="windowText" lastClr="000000"/>
              </a:solidFill>
              <a:effectLst/>
              <a:uLnTx/>
              <a:uFillTx/>
              <a:latin typeface="+mj-lt"/>
            </a:endParaRPr>
          </a:p>
        </p:txBody>
      </p:sp>
    </p:spTree>
    <p:extLst>
      <p:ext uri="{BB962C8B-B14F-4D97-AF65-F5344CB8AC3E}">
        <p14:creationId xmlns:p14="http://schemas.microsoft.com/office/powerpoint/2010/main" val="1292542092"/>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9 Subtítulo"/>
          <p:cNvSpPr txBox="1">
            <a:spLocks/>
          </p:cNvSpPr>
          <p:nvPr/>
        </p:nvSpPr>
        <p:spPr>
          <a:xfrm>
            <a:off x="4572000" y="0"/>
            <a:ext cx="3595555"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r>
              <a:rPr lang="es-MX" sz="3000" dirty="0" smtClean="0">
                <a:solidFill>
                  <a:schemeClr val="bg1"/>
                </a:solidFill>
              </a:rPr>
              <a:t>Indicadores</a:t>
            </a:r>
            <a:endParaRPr lang="es-MX" sz="3000" dirty="0">
              <a:solidFill>
                <a:schemeClr val="bg1"/>
              </a:solidFill>
            </a:endParaRPr>
          </a:p>
        </p:txBody>
      </p:sp>
      <p:sp>
        <p:nvSpPr>
          <p:cNvPr id="4" name="3 Rectángulo"/>
          <p:cNvSpPr/>
          <p:nvPr/>
        </p:nvSpPr>
        <p:spPr>
          <a:xfrm>
            <a:off x="1223628" y="1628800"/>
            <a:ext cx="6696744" cy="923330"/>
          </a:xfrm>
          <a:prstGeom prst="rect">
            <a:avLst/>
          </a:prstGeom>
        </p:spPr>
        <p:txBody>
          <a:bodyPr wrap="square">
            <a:spAutoFit/>
          </a:bodyPr>
          <a:lstStyle/>
          <a:p>
            <a:pPr algn="ctr"/>
            <a:r>
              <a:rPr lang="es-MX" b="1" dirty="0">
                <a:solidFill>
                  <a:srgbClr val="FF7C19"/>
                </a:solidFill>
                <a:latin typeface="+mj-lt"/>
              </a:rPr>
              <a:t>LÍNEA BASAL PARA EL SEGUIMIENTO Y EVALUACIÓN DE LAS METAS DE LOS OBJETIVOS DE DESARROLLO DEL MILENIO PARA </a:t>
            </a:r>
            <a:r>
              <a:rPr lang="es-MX" b="1" dirty="0" smtClean="0">
                <a:solidFill>
                  <a:srgbClr val="FF7C19"/>
                </a:solidFill>
                <a:latin typeface="+mj-lt"/>
              </a:rPr>
              <a:t>CHIAPAS (LBE)</a:t>
            </a:r>
            <a:endParaRPr lang="es-MX" dirty="0">
              <a:solidFill>
                <a:srgbClr val="FF7C19"/>
              </a:solidFill>
              <a:latin typeface="+mj-lt"/>
            </a:endParaRPr>
          </a:p>
        </p:txBody>
      </p:sp>
      <p:graphicFrame>
        <p:nvGraphicFramePr>
          <p:cNvPr id="5" name="4 Tabla"/>
          <p:cNvGraphicFramePr>
            <a:graphicFrameLocks noGrp="1"/>
          </p:cNvGraphicFramePr>
          <p:nvPr>
            <p:extLst>
              <p:ext uri="{D42A27DB-BD31-4B8C-83A1-F6EECF244321}">
                <p14:modId xmlns:p14="http://schemas.microsoft.com/office/powerpoint/2010/main" val="627459298"/>
              </p:ext>
            </p:extLst>
          </p:nvPr>
        </p:nvGraphicFramePr>
        <p:xfrm>
          <a:off x="1043608" y="3509708"/>
          <a:ext cx="6984777" cy="2151540"/>
        </p:xfrm>
        <a:graphic>
          <a:graphicData uri="http://schemas.openxmlformats.org/drawingml/2006/table">
            <a:tbl>
              <a:tblPr>
                <a:effectLst>
                  <a:outerShdw blurRad="50800" dist="38100" dir="5400000" algn="t" rotWithShape="0">
                    <a:prstClr val="black">
                      <a:alpha val="40000"/>
                    </a:prstClr>
                  </a:outerShdw>
                </a:effectLst>
                <a:tableStyleId>{D113A9D2-9D6B-4929-AA2D-F23B5EE8CBE7}</a:tableStyleId>
              </a:tblPr>
              <a:tblGrid>
                <a:gridCol w="2328259"/>
                <a:gridCol w="2064229"/>
                <a:gridCol w="2592289"/>
              </a:tblGrid>
              <a:tr h="444942">
                <a:tc>
                  <a:txBody>
                    <a:bodyPr/>
                    <a:lstStyle/>
                    <a:p>
                      <a:pPr algn="ctr" fontAlgn="ctr">
                        <a:lnSpc>
                          <a:spcPct val="120000"/>
                        </a:lnSpc>
                        <a:spcAft>
                          <a:spcPts val="0"/>
                        </a:spcAft>
                      </a:pPr>
                      <a:r>
                        <a:rPr lang="en-US" sz="1800" b="1" dirty="0" err="1">
                          <a:effectLst/>
                        </a:rPr>
                        <a:t>Concepto</a:t>
                      </a:r>
                      <a:endParaRPr lang="es-MX" sz="3600" b="1" dirty="0">
                        <a:effectLst/>
                        <a:latin typeface="Calibri"/>
                        <a:ea typeface="Times New Roman"/>
                        <a:cs typeface="Times New Roman"/>
                      </a:endParaRPr>
                    </a:p>
                  </a:txBody>
                  <a:tcPr marL="36195" marR="36195" marT="36195" marB="36195"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ctr" fontAlgn="ctr">
                        <a:lnSpc>
                          <a:spcPct val="120000"/>
                        </a:lnSpc>
                        <a:spcAft>
                          <a:spcPts val="0"/>
                        </a:spcAft>
                      </a:pPr>
                      <a:r>
                        <a:rPr lang="en-US" sz="1800" b="1" dirty="0">
                          <a:effectLst/>
                        </a:rPr>
                        <a:t>PNUD</a:t>
                      </a:r>
                      <a:endParaRPr lang="es-MX" sz="3600" b="1" dirty="0">
                        <a:effectLst/>
                        <a:latin typeface="Calibri"/>
                        <a:ea typeface="Times New Roman"/>
                        <a:cs typeface="Times New Roman"/>
                      </a:endParaRPr>
                    </a:p>
                  </a:txBody>
                  <a:tcPr marL="36195" marR="36195" marT="36195" marB="36195"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ctr" fontAlgn="ctr">
                        <a:lnSpc>
                          <a:spcPct val="120000"/>
                        </a:lnSpc>
                        <a:spcAft>
                          <a:spcPts val="0"/>
                        </a:spcAft>
                      </a:pPr>
                      <a:r>
                        <a:rPr lang="en-US" sz="1800" b="1" dirty="0">
                          <a:effectLst/>
                        </a:rPr>
                        <a:t>Linea Basal </a:t>
                      </a:r>
                      <a:r>
                        <a:rPr lang="en-US" sz="1800" b="1" dirty="0" err="1">
                          <a:effectLst/>
                        </a:rPr>
                        <a:t>Estatal</a:t>
                      </a:r>
                      <a:endParaRPr lang="es-MX" sz="3600" b="1" dirty="0">
                        <a:effectLst/>
                        <a:latin typeface="Calibri"/>
                        <a:ea typeface="Times New Roman"/>
                        <a:cs typeface="Times New Roman"/>
                      </a:endParaRPr>
                    </a:p>
                  </a:txBody>
                  <a:tcPr marL="36195" marR="36195" marT="36195" marB="36195"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r>
              <a:tr h="436781">
                <a:tc>
                  <a:txBody>
                    <a:bodyPr/>
                    <a:lstStyle/>
                    <a:p>
                      <a:pPr algn="just" fontAlgn="ctr">
                        <a:lnSpc>
                          <a:spcPct val="120000"/>
                        </a:lnSpc>
                        <a:spcAft>
                          <a:spcPts val="0"/>
                        </a:spcAft>
                      </a:pPr>
                      <a:r>
                        <a:rPr lang="en-US" sz="1600" b="1" dirty="0" err="1">
                          <a:effectLst/>
                        </a:rPr>
                        <a:t>Objetivos</a:t>
                      </a:r>
                      <a:endParaRPr lang="es-MX" sz="2800" b="1" dirty="0">
                        <a:effectLst/>
                        <a:latin typeface="Calibri"/>
                        <a:ea typeface="Times New Roman"/>
                        <a:cs typeface="Times New Roman"/>
                      </a:endParaRPr>
                    </a:p>
                  </a:txBody>
                  <a:tcPr marL="50800" marR="50800" marT="50800" marB="50800">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ctr" fontAlgn="ctr">
                        <a:lnSpc>
                          <a:spcPct val="120000"/>
                        </a:lnSpc>
                        <a:spcAft>
                          <a:spcPts val="0"/>
                        </a:spcAft>
                      </a:pPr>
                      <a:r>
                        <a:rPr lang="en-US" sz="1600" b="1" dirty="0">
                          <a:effectLst/>
                        </a:rPr>
                        <a:t>8</a:t>
                      </a:r>
                      <a:endParaRPr lang="es-MX" sz="2800" b="1" dirty="0">
                        <a:effectLst/>
                        <a:latin typeface="Calibri"/>
                        <a:ea typeface="Times New Roman"/>
                        <a:cs typeface="Times New Roman"/>
                      </a:endParaRPr>
                    </a:p>
                  </a:txBody>
                  <a:tcPr marL="50800" marR="50800" marT="50800" marB="50800">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ctr" fontAlgn="ctr">
                        <a:lnSpc>
                          <a:spcPct val="120000"/>
                        </a:lnSpc>
                        <a:spcAft>
                          <a:spcPts val="0"/>
                        </a:spcAft>
                      </a:pPr>
                      <a:r>
                        <a:rPr lang="en-US" sz="1600" b="1">
                          <a:effectLst/>
                        </a:rPr>
                        <a:t>8</a:t>
                      </a:r>
                      <a:endParaRPr lang="es-MX" sz="2800" b="1">
                        <a:effectLst/>
                        <a:latin typeface="Calibri"/>
                        <a:ea typeface="Times New Roman"/>
                        <a:cs typeface="Times New Roman"/>
                      </a:endParaRPr>
                    </a:p>
                  </a:txBody>
                  <a:tcPr marL="50800" marR="50800" marT="50800" marB="50800">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r>
              <a:tr h="436781">
                <a:tc>
                  <a:txBody>
                    <a:bodyPr/>
                    <a:lstStyle/>
                    <a:p>
                      <a:pPr algn="just" fontAlgn="ctr">
                        <a:lnSpc>
                          <a:spcPct val="120000"/>
                        </a:lnSpc>
                        <a:spcAft>
                          <a:spcPts val="0"/>
                        </a:spcAft>
                      </a:pPr>
                      <a:r>
                        <a:rPr lang="en-US" sz="1600" b="1">
                          <a:effectLst/>
                        </a:rPr>
                        <a:t>Metas</a:t>
                      </a:r>
                      <a:endParaRPr lang="es-MX" sz="2800" b="1">
                        <a:effectLst/>
                        <a:latin typeface="Calibri"/>
                        <a:ea typeface="Times New Roman"/>
                        <a:cs typeface="Times New Roman"/>
                      </a:endParaRPr>
                    </a:p>
                  </a:txBody>
                  <a:tcPr marL="50800" marR="50800" marT="50800" marB="50800">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ctr" fontAlgn="ctr">
                        <a:lnSpc>
                          <a:spcPct val="120000"/>
                        </a:lnSpc>
                        <a:spcAft>
                          <a:spcPts val="0"/>
                        </a:spcAft>
                      </a:pPr>
                      <a:r>
                        <a:rPr lang="en-US" sz="1600" b="1" dirty="0">
                          <a:effectLst/>
                        </a:rPr>
                        <a:t>21</a:t>
                      </a:r>
                      <a:endParaRPr lang="es-MX" sz="2800" b="1" dirty="0">
                        <a:effectLst/>
                        <a:latin typeface="Calibri"/>
                        <a:ea typeface="Times New Roman"/>
                        <a:cs typeface="Times New Roman"/>
                      </a:endParaRPr>
                    </a:p>
                  </a:txBody>
                  <a:tcPr marL="50800" marR="50800" marT="50800" marB="50800">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ctr" fontAlgn="ctr">
                        <a:lnSpc>
                          <a:spcPct val="120000"/>
                        </a:lnSpc>
                        <a:spcAft>
                          <a:spcPts val="0"/>
                        </a:spcAft>
                      </a:pPr>
                      <a:r>
                        <a:rPr lang="en-US" sz="1600" b="1" dirty="0">
                          <a:effectLst/>
                        </a:rPr>
                        <a:t>16*</a:t>
                      </a:r>
                      <a:endParaRPr lang="es-MX" sz="2800" b="1" dirty="0">
                        <a:effectLst/>
                        <a:latin typeface="Calibri"/>
                        <a:ea typeface="Times New Roman"/>
                        <a:cs typeface="Times New Roman"/>
                      </a:endParaRPr>
                    </a:p>
                  </a:txBody>
                  <a:tcPr marL="50800" marR="50800" marT="50800" marB="50800">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r>
              <a:tr h="436781">
                <a:tc>
                  <a:txBody>
                    <a:bodyPr/>
                    <a:lstStyle/>
                    <a:p>
                      <a:pPr algn="just" fontAlgn="ctr">
                        <a:lnSpc>
                          <a:spcPct val="120000"/>
                        </a:lnSpc>
                        <a:spcAft>
                          <a:spcPts val="0"/>
                        </a:spcAft>
                      </a:pPr>
                      <a:r>
                        <a:rPr lang="en-US" sz="1600" b="1">
                          <a:effectLst/>
                        </a:rPr>
                        <a:t>Indicadores</a:t>
                      </a:r>
                      <a:endParaRPr lang="es-MX" sz="2800" b="1">
                        <a:effectLst/>
                        <a:latin typeface="Calibri"/>
                        <a:ea typeface="Times New Roman"/>
                        <a:cs typeface="Times New Roman"/>
                      </a:endParaRPr>
                    </a:p>
                  </a:txBody>
                  <a:tcPr marL="50800" marR="50800" marT="50800" marB="50800">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ctr" fontAlgn="ctr">
                        <a:lnSpc>
                          <a:spcPct val="120000"/>
                        </a:lnSpc>
                        <a:spcAft>
                          <a:spcPts val="0"/>
                        </a:spcAft>
                      </a:pPr>
                      <a:r>
                        <a:rPr lang="en-US" sz="1600" b="1">
                          <a:effectLst/>
                        </a:rPr>
                        <a:t>60</a:t>
                      </a:r>
                      <a:endParaRPr lang="es-MX" sz="2800" b="1">
                        <a:effectLst/>
                        <a:latin typeface="Calibri"/>
                        <a:ea typeface="Times New Roman"/>
                        <a:cs typeface="Times New Roman"/>
                      </a:endParaRPr>
                    </a:p>
                  </a:txBody>
                  <a:tcPr marL="50800" marR="50800" marT="50800" marB="50800">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ctr" fontAlgn="ctr">
                        <a:lnSpc>
                          <a:spcPct val="120000"/>
                        </a:lnSpc>
                        <a:spcAft>
                          <a:spcPts val="0"/>
                        </a:spcAft>
                      </a:pPr>
                      <a:r>
                        <a:rPr lang="en-US" sz="1600" b="1" dirty="0">
                          <a:effectLst/>
                        </a:rPr>
                        <a:t>64</a:t>
                      </a:r>
                      <a:endParaRPr lang="es-MX" sz="2800" b="1" dirty="0">
                        <a:effectLst/>
                        <a:latin typeface="Calibri"/>
                        <a:ea typeface="Times New Roman"/>
                        <a:cs typeface="Times New Roman"/>
                      </a:endParaRPr>
                    </a:p>
                  </a:txBody>
                  <a:tcPr marL="50800" marR="50800" marT="50800" marB="50800">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r>
              <a:tr h="396255">
                <a:tc gridSpan="3">
                  <a:txBody>
                    <a:bodyPr/>
                    <a:lstStyle/>
                    <a:p>
                      <a:pPr algn="just" fontAlgn="ctr">
                        <a:lnSpc>
                          <a:spcPct val="120000"/>
                        </a:lnSpc>
                        <a:spcAft>
                          <a:spcPts val="0"/>
                        </a:spcAft>
                      </a:pPr>
                      <a:r>
                        <a:rPr lang="es-MX" sz="1400" dirty="0">
                          <a:effectLst/>
                        </a:rPr>
                        <a:t>*Las cinco metas que no se alinean, pertenecen al Objetivo 8.</a:t>
                      </a:r>
                      <a:endParaRPr lang="es-MX" sz="3600" b="1" dirty="0">
                        <a:solidFill>
                          <a:srgbClr val="FA8C32"/>
                        </a:solidFill>
                        <a:effectLst/>
                        <a:latin typeface="Calibri"/>
                        <a:ea typeface="Times New Roman"/>
                        <a:cs typeface="Times New Roman"/>
                      </a:endParaRPr>
                    </a:p>
                  </a:txBody>
                  <a:tcPr marL="50800" marR="50800" marT="50800" marB="50800">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hMerge="1">
                  <a:txBody>
                    <a:bodyPr/>
                    <a:lstStyle/>
                    <a:p>
                      <a:endParaRPr lang="es-MX"/>
                    </a:p>
                  </a:txBody>
                  <a:tcPr/>
                </a:tc>
                <a:tc hMerge="1">
                  <a:txBody>
                    <a:bodyPr/>
                    <a:lstStyle/>
                    <a:p>
                      <a:endParaRPr lang="es-MX"/>
                    </a:p>
                  </a:txBody>
                  <a:tcPr/>
                </a:tc>
              </a:tr>
            </a:tbl>
          </a:graphicData>
        </a:graphic>
      </p:graphicFrame>
      <p:sp>
        <p:nvSpPr>
          <p:cNvPr id="6" name="Rectangle 1"/>
          <p:cNvSpPr>
            <a:spLocks noChangeArrowheads="1"/>
          </p:cNvSpPr>
          <p:nvPr/>
        </p:nvSpPr>
        <p:spPr bwMode="auto">
          <a:xfrm>
            <a:off x="1115616" y="2780928"/>
            <a:ext cx="691276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b="1" i="0" u="none" strike="noStrike" cap="none" normalizeH="0" baseline="0" dirty="0" smtClean="0">
                <a:ln>
                  <a:noFill/>
                </a:ln>
                <a:solidFill>
                  <a:schemeClr val="tx1">
                    <a:lumMod val="75000"/>
                    <a:lumOff val="25000"/>
                  </a:schemeClr>
                </a:solidFill>
                <a:effectLst/>
                <a:latin typeface="+mj-lt"/>
                <a:ea typeface="Times New Roman" pitchFamily="18" charset="0"/>
                <a:cs typeface="Times New Roman" pitchFamily="18" charset="0"/>
              </a:rPr>
              <a:t>Alineación de los indicadores de los ODM para Chiapas</a:t>
            </a:r>
            <a:endParaRPr kumimoji="0" lang="es-MX" sz="3200" b="0" i="0" u="none" strike="noStrike" cap="none" normalizeH="0" baseline="0" dirty="0" smtClean="0">
              <a:ln>
                <a:noFill/>
              </a:ln>
              <a:solidFill>
                <a:schemeClr val="tx1">
                  <a:lumMod val="75000"/>
                  <a:lumOff val="25000"/>
                </a:schemeClr>
              </a:solidFill>
              <a:effectLst/>
              <a:latin typeface="+mj-lt"/>
              <a:cs typeface="Arial" pitchFamily="34" charset="0"/>
            </a:endParaRPr>
          </a:p>
        </p:txBody>
      </p:sp>
    </p:spTree>
    <p:extLst>
      <p:ext uri="{BB962C8B-B14F-4D97-AF65-F5344CB8AC3E}">
        <p14:creationId xmlns:p14="http://schemas.microsoft.com/office/powerpoint/2010/main" val="1883213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CuadroTexto"/>
          <p:cNvSpPr txBox="1"/>
          <p:nvPr/>
        </p:nvSpPr>
        <p:spPr>
          <a:xfrm>
            <a:off x="5364088" y="1687448"/>
            <a:ext cx="3096344" cy="2677656"/>
          </a:xfrm>
          <a:prstGeom prst="rect">
            <a:avLst/>
          </a:prstGeom>
          <a:solidFill>
            <a:sysClr val="window" lastClr="FFFFFF">
              <a:lumMod val="95000"/>
            </a:sysClr>
          </a:solidFill>
          <a:ln>
            <a:solidFill>
              <a:srgbClr val="E7DEC9">
                <a:lumMod val="50000"/>
              </a:srgbClr>
            </a:solidFill>
          </a:ln>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Tx/>
              <a:buBlip>
                <a:blip r:embed="rId3"/>
              </a:buBlip>
              <a:tabLst/>
              <a:defRPr/>
            </a:pPr>
            <a:r>
              <a:rPr kumimoji="0" lang="es-MX" sz="1400" b="0" i="0" u="none" strike="noStrike" kern="0" cap="none" spc="0" normalizeH="0" baseline="0" noProof="0" dirty="0" smtClean="0">
                <a:ln>
                  <a:noFill/>
                </a:ln>
                <a:solidFill>
                  <a:sysClr val="windowText" lastClr="000000"/>
                </a:solidFill>
                <a:effectLst/>
                <a:uLnTx/>
                <a:uFillTx/>
              </a:rPr>
              <a:t>Instituto Nacional de Estadística y Geografía</a:t>
            </a:r>
            <a:r>
              <a:rPr kumimoji="0" lang="es-MX" sz="1400" b="1" i="0" u="none" strike="noStrike" kern="0" cap="none" spc="0" normalizeH="0" baseline="0" noProof="0" dirty="0" smtClean="0">
                <a:ln>
                  <a:noFill/>
                </a:ln>
                <a:solidFill>
                  <a:sysClr val="windowText" lastClr="000000"/>
                </a:solidFill>
                <a:effectLst/>
                <a:uLnTx/>
                <a:uFillTx/>
              </a:rPr>
              <a:t> (INEGI)</a:t>
            </a:r>
          </a:p>
          <a:p>
            <a:pPr marL="285750" marR="0" lvl="0" indent="-285750" defTabSz="914400" eaLnBrk="1" fontAlgn="auto" latinLnBrk="0" hangingPunct="1">
              <a:lnSpc>
                <a:spcPct val="100000"/>
              </a:lnSpc>
              <a:spcBef>
                <a:spcPts val="0"/>
              </a:spcBef>
              <a:spcAft>
                <a:spcPts val="0"/>
              </a:spcAft>
              <a:buClrTx/>
              <a:buSzTx/>
              <a:buFontTx/>
              <a:buBlip>
                <a:blip r:embed="rId3"/>
              </a:buBlip>
              <a:tabLst/>
              <a:defRPr/>
            </a:pPr>
            <a:endParaRPr kumimoji="0" lang="es-MX" sz="1400" b="1" i="0" u="none" strike="noStrike" kern="0" cap="none" spc="0" normalizeH="0" baseline="0" noProof="0" dirty="0" smtClean="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Tx/>
              <a:buSzTx/>
              <a:buFontTx/>
              <a:buBlip>
                <a:blip r:embed="rId3"/>
              </a:buBlip>
              <a:tabLst/>
              <a:defRPr/>
            </a:pPr>
            <a:r>
              <a:rPr kumimoji="0" lang="es-MX" sz="1400" b="0" i="0" u="none" strike="noStrike" kern="0" cap="none" spc="0" normalizeH="0" baseline="0" noProof="0" dirty="0" smtClean="0">
                <a:ln>
                  <a:noFill/>
                </a:ln>
                <a:solidFill>
                  <a:sysClr val="windowText" lastClr="000000"/>
                </a:solidFill>
                <a:effectLst/>
                <a:uLnTx/>
                <a:uFillTx/>
              </a:rPr>
              <a:t>Consejo Nacional de Evaluación de la Política de </a:t>
            </a:r>
            <a:r>
              <a:rPr kumimoji="0" lang="es-MX" sz="1400" b="0" i="0" u="none" strike="noStrike" kern="0" cap="none" spc="0" normalizeH="0" baseline="0" noProof="0" dirty="0">
                <a:ln>
                  <a:noFill/>
                </a:ln>
                <a:solidFill>
                  <a:sysClr val="windowText" lastClr="000000"/>
                </a:solidFill>
                <a:effectLst/>
                <a:uLnTx/>
                <a:uFillTx/>
              </a:rPr>
              <a:t>D</a:t>
            </a:r>
            <a:r>
              <a:rPr kumimoji="0" lang="es-MX" sz="1400" b="0" i="0" u="none" strike="noStrike" kern="0" cap="none" spc="0" normalizeH="0" baseline="0" noProof="0" dirty="0" smtClean="0">
                <a:ln>
                  <a:noFill/>
                </a:ln>
                <a:solidFill>
                  <a:sysClr val="windowText" lastClr="000000"/>
                </a:solidFill>
                <a:effectLst/>
                <a:uLnTx/>
                <a:uFillTx/>
              </a:rPr>
              <a:t>esarrollo Social (</a:t>
            </a:r>
            <a:r>
              <a:rPr kumimoji="0" lang="es-MX" sz="1400" b="1" i="0" u="none" strike="noStrike" kern="0" cap="none" spc="0" normalizeH="0" baseline="0" noProof="0" dirty="0" smtClean="0">
                <a:ln>
                  <a:noFill/>
                </a:ln>
                <a:solidFill>
                  <a:sysClr val="windowText" lastClr="000000"/>
                </a:solidFill>
                <a:effectLst/>
                <a:uLnTx/>
                <a:uFillTx/>
              </a:rPr>
              <a:t>CONEVAL)</a:t>
            </a:r>
          </a:p>
          <a:p>
            <a:pPr marL="285750" marR="0" lvl="0" indent="-285750" defTabSz="914400" eaLnBrk="1" fontAlgn="auto" latinLnBrk="0" hangingPunct="1">
              <a:lnSpc>
                <a:spcPct val="100000"/>
              </a:lnSpc>
              <a:spcBef>
                <a:spcPts val="0"/>
              </a:spcBef>
              <a:spcAft>
                <a:spcPts val="0"/>
              </a:spcAft>
              <a:buClrTx/>
              <a:buSzTx/>
              <a:buFontTx/>
              <a:buBlip>
                <a:blip r:embed="rId3"/>
              </a:buBlip>
              <a:tabLst/>
              <a:defRPr/>
            </a:pPr>
            <a:endParaRPr kumimoji="0" lang="es-MX" sz="1400" b="1" i="0" u="none" strike="noStrike" kern="0" cap="none" spc="0" normalizeH="0" baseline="0" noProof="0" dirty="0" smtClean="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Tx/>
              <a:buSzTx/>
              <a:buFontTx/>
              <a:buBlip>
                <a:blip r:embed="rId3"/>
              </a:buBlip>
              <a:tabLst/>
              <a:defRPr/>
            </a:pPr>
            <a:r>
              <a:rPr kumimoji="0" lang="es-MX" sz="1400" b="0" i="0" u="none" strike="noStrike" kern="0" cap="none" spc="0" normalizeH="0" baseline="0" noProof="0" dirty="0" smtClean="0">
                <a:ln>
                  <a:noFill/>
                </a:ln>
                <a:solidFill>
                  <a:sysClr val="windowText" lastClr="000000"/>
                </a:solidFill>
                <a:effectLst/>
                <a:uLnTx/>
                <a:uFillTx/>
              </a:rPr>
              <a:t>Consejo Nacional de Población (</a:t>
            </a:r>
            <a:r>
              <a:rPr kumimoji="0" lang="es-MX" sz="1400" b="1" i="0" u="none" strike="noStrike" kern="0" cap="none" spc="0" normalizeH="0" baseline="0" noProof="0" dirty="0" smtClean="0">
                <a:ln>
                  <a:noFill/>
                </a:ln>
                <a:solidFill>
                  <a:sysClr val="windowText" lastClr="000000"/>
                </a:solidFill>
                <a:effectLst/>
                <a:uLnTx/>
                <a:uFillTx/>
              </a:rPr>
              <a:t>CONAPO)</a:t>
            </a:r>
          </a:p>
          <a:p>
            <a:pPr marL="285750" marR="0" lvl="0" indent="-285750" defTabSz="914400" eaLnBrk="1" fontAlgn="auto" latinLnBrk="0" hangingPunct="1">
              <a:lnSpc>
                <a:spcPct val="100000"/>
              </a:lnSpc>
              <a:spcBef>
                <a:spcPts val="0"/>
              </a:spcBef>
              <a:spcAft>
                <a:spcPts val="0"/>
              </a:spcAft>
              <a:buClrTx/>
              <a:buSzTx/>
              <a:buFontTx/>
              <a:buBlip>
                <a:blip r:embed="rId3"/>
              </a:buBlip>
              <a:tabLst/>
              <a:defRPr/>
            </a:pPr>
            <a:endParaRPr kumimoji="0" lang="es-MX" sz="1400" b="1" i="0" u="none" strike="noStrike" kern="0" cap="none" spc="0" normalizeH="0" baseline="0" noProof="0" dirty="0" smtClean="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Tx/>
              <a:buSzTx/>
              <a:buFontTx/>
              <a:buBlip>
                <a:blip r:embed="rId3"/>
              </a:buBlip>
              <a:tabLst/>
              <a:defRPr/>
            </a:pPr>
            <a:r>
              <a:rPr kumimoji="0" lang="es-MX" sz="1400" b="0" i="0" u="none" strike="noStrike" kern="0" cap="none" spc="0" normalizeH="0" baseline="0" noProof="0" dirty="0" smtClean="0">
                <a:ln>
                  <a:noFill/>
                </a:ln>
                <a:solidFill>
                  <a:sysClr val="windowText" lastClr="000000"/>
                </a:solidFill>
                <a:effectLst/>
                <a:uLnTx/>
                <a:uFillTx/>
              </a:rPr>
              <a:t>Secretaría del Trabajo y Previsión Social (</a:t>
            </a:r>
            <a:r>
              <a:rPr kumimoji="0" lang="es-MX" sz="1400" b="1" i="0" u="none" strike="noStrike" kern="0" cap="none" spc="0" normalizeH="0" baseline="0" noProof="0" dirty="0" smtClean="0">
                <a:ln>
                  <a:noFill/>
                </a:ln>
                <a:solidFill>
                  <a:sysClr val="windowText" lastClr="000000"/>
                </a:solidFill>
                <a:effectLst/>
                <a:uLnTx/>
                <a:uFillTx/>
              </a:rPr>
              <a:t>STPS)</a:t>
            </a:r>
            <a:endParaRPr kumimoji="0" lang="es-MX" sz="1400" b="1" i="0" u="none" strike="noStrike" kern="0" cap="none" spc="0" normalizeH="0" baseline="0" noProof="0" dirty="0">
              <a:ln>
                <a:noFill/>
              </a:ln>
              <a:solidFill>
                <a:sysClr val="windowText" lastClr="000000"/>
              </a:solidFill>
              <a:effectLst/>
              <a:uLnTx/>
              <a:uFillTx/>
            </a:endParaRPr>
          </a:p>
        </p:txBody>
      </p:sp>
      <p:graphicFrame>
        <p:nvGraphicFramePr>
          <p:cNvPr id="11" name="10 Tabla"/>
          <p:cNvGraphicFramePr>
            <a:graphicFrameLocks noGrp="1"/>
          </p:cNvGraphicFramePr>
          <p:nvPr>
            <p:extLst>
              <p:ext uri="{D42A27DB-BD31-4B8C-83A1-F6EECF244321}">
                <p14:modId xmlns:p14="http://schemas.microsoft.com/office/powerpoint/2010/main" val="2294985674"/>
              </p:ext>
            </p:extLst>
          </p:nvPr>
        </p:nvGraphicFramePr>
        <p:xfrm>
          <a:off x="755576" y="764704"/>
          <a:ext cx="4392488" cy="5311469"/>
        </p:xfrm>
        <a:graphic>
          <a:graphicData uri="http://schemas.openxmlformats.org/drawingml/2006/table">
            <a:tbl>
              <a:tblPr/>
              <a:tblGrid>
                <a:gridCol w="965725"/>
                <a:gridCol w="3426763"/>
              </a:tblGrid>
              <a:tr h="385622">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b="1" u="none" strike="noStrike" dirty="0">
                          <a:effectLst/>
                          <a:latin typeface="Calibri" pitchFamily="34" charset="0"/>
                          <a:cs typeface="Calibri" pitchFamily="34" charset="0"/>
                        </a:rPr>
                        <a:t>Clave del Indicador</a:t>
                      </a:r>
                      <a:endParaRPr lang="es-MX" sz="1300" b="1" i="0" u="none" strike="noStrike" dirty="0">
                        <a:solidFill>
                          <a:srgbClr val="000000"/>
                        </a:solidFill>
                        <a:effectLst/>
                        <a:latin typeface="Calibri" pitchFamily="34" charset="0"/>
                        <a:cs typeface="Calibri" pitchFamily="34" charset="0"/>
                      </a:endParaRPr>
                    </a:p>
                  </a:txBody>
                  <a:tcPr marL="6503" marR="6503" marT="6503"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7DEC9">
                        <a:lumMod val="9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b="1" u="none" strike="noStrike" dirty="0">
                          <a:effectLst/>
                          <a:latin typeface="Calibri" pitchFamily="34" charset="0"/>
                          <a:cs typeface="Calibri" pitchFamily="34" charset="0"/>
                        </a:rPr>
                        <a:t>Nombre del Indicador</a:t>
                      </a:r>
                      <a:endParaRPr lang="es-MX" sz="1300" b="1" i="0" u="none" strike="noStrike" dirty="0">
                        <a:solidFill>
                          <a:srgbClr val="000000"/>
                        </a:solidFill>
                        <a:effectLst/>
                        <a:latin typeface="Calibri" pitchFamily="34" charset="0"/>
                        <a:cs typeface="Calibri" pitchFamily="34" charset="0"/>
                      </a:endParaRPr>
                    </a:p>
                  </a:txBody>
                  <a:tcPr marL="6503" marR="6503" marT="6503"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7DEC9">
                        <a:lumMod val="90000"/>
                      </a:srgbClr>
                    </a:solidFill>
                  </a:tcPr>
                </a:tc>
              </a:tr>
              <a:tr h="385622">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dirty="0">
                          <a:effectLst/>
                          <a:latin typeface="Calibri" pitchFamily="34" charset="0"/>
                          <a:cs typeface="Calibri" pitchFamily="34" charset="0"/>
                        </a:rPr>
                        <a:t>1A1-1</a:t>
                      </a:r>
                      <a:endParaRPr lang="es-MX" sz="1300" b="0" i="0" u="none" strike="noStrike" dirty="0">
                        <a:solidFill>
                          <a:srgbClr val="000000"/>
                        </a:solidFill>
                        <a:effectLst/>
                        <a:latin typeface="Calibri" pitchFamily="34" charset="0"/>
                        <a:cs typeface="Calibri" pitchFamily="34" charset="0"/>
                      </a:endParaRPr>
                    </a:p>
                  </a:txBody>
                  <a:tcPr marL="6503" marR="6503" marT="6503"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Porcentaje de la población en situación de pobreza multidimensional extrema</a:t>
                      </a:r>
                      <a:endParaRPr lang="es-MX" sz="1300" b="0" i="0" u="none" strike="noStrike" dirty="0">
                        <a:solidFill>
                          <a:srgbClr val="000000"/>
                        </a:solidFill>
                        <a:effectLst/>
                        <a:latin typeface="Calibri" pitchFamily="34" charset="0"/>
                        <a:cs typeface="Calibri" pitchFamily="34" charset="0"/>
                      </a:endParaRPr>
                    </a:p>
                  </a:txBody>
                  <a:tcPr marL="6503" marR="6503" marT="6503"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385622">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dirty="0">
                          <a:effectLst/>
                          <a:latin typeface="Calibri" pitchFamily="34" charset="0"/>
                          <a:cs typeface="Calibri" pitchFamily="34" charset="0"/>
                        </a:rPr>
                        <a:t>1A1-2</a:t>
                      </a:r>
                      <a:endParaRPr lang="es-MX" sz="1300" b="0" i="0" u="none" strike="noStrike" dirty="0">
                        <a:solidFill>
                          <a:srgbClr val="000000"/>
                        </a:solidFill>
                        <a:effectLst/>
                        <a:latin typeface="Calibri" pitchFamily="34" charset="0"/>
                        <a:cs typeface="Calibri" pitchFamily="34" charset="0"/>
                      </a:endParaRPr>
                    </a:p>
                  </a:txBody>
                  <a:tcPr marL="6503" marR="6503" marT="6503"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Porcentaje de la población en situación de pobreza alimentaria</a:t>
                      </a:r>
                      <a:endParaRPr lang="es-MX" sz="1300" b="0" i="0" u="none" strike="noStrike" dirty="0">
                        <a:solidFill>
                          <a:srgbClr val="000000"/>
                        </a:solidFill>
                        <a:effectLst/>
                        <a:latin typeface="Calibri" pitchFamily="34" charset="0"/>
                        <a:cs typeface="Calibri" pitchFamily="34" charset="0"/>
                      </a:endParaRPr>
                    </a:p>
                  </a:txBody>
                  <a:tcPr marL="6503" marR="6503" marT="6503"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385622">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dirty="0">
                          <a:effectLst/>
                          <a:latin typeface="Calibri" pitchFamily="34" charset="0"/>
                          <a:cs typeface="Calibri" pitchFamily="34" charset="0"/>
                        </a:rPr>
                        <a:t>1A3-3</a:t>
                      </a:r>
                      <a:endParaRPr lang="es-MX" sz="1300" b="0" i="0" u="none" strike="noStrike" dirty="0">
                        <a:solidFill>
                          <a:srgbClr val="000000"/>
                        </a:solidFill>
                        <a:effectLst/>
                        <a:latin typeface="Calibri" pitchFamily="34" charset="0"/>
                        <a:cs typeface="Calibri" pitchFamily="34" charset="0"/>
                      </a:endParaRPr>
                    </a:p>
                  </a:txBody>
                  <a:tcPr marL="6503" marR="6503" marT="6503"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Proporción del gasto correspondiente a la quinta parte más pobre de los hogares</a:t>
                      </a:r>
                      <a:endParaRPr lang="es-MX" sz="1300" b="0" i="0" u="none" strike="noStrike" dirty="0">
                        <a:solidFill>
                          <a:srgbClr val="000000"/>
                        </a:solidFill>
                        <a:effectLst/>
                        <a:latin typeface="Calibri" pitchFamily="34" charset="0"/>
                        <a:cs typeface="Calibri" pitchFamily="34" charset="0"/>
                      </a:endParaRPr>
                    </a:p>
                  </a:txBody>
                  <a:tcPr marL="6503" marR="6503" marT="6503"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267427">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dirty="0">
                          <a:effectLst/>
                          <a:latin typeface="Calibri" pitchFamily="34" charset="0"/>
                          <a:cs typeface="Calibri" pitchFamily="34" charset="0"/>
                        </a:rPr>
                        <a:t>1B4-4</a:t>
                      </a:r>
                      <a:endParaRPr lang="es-MX" sz="1300" b="0" i="0" u="none" strike="noStrike" dirty="0">
                        <a:solidFill>
                          <a:srgbClr val="000000"/>
                        </a:solidFill>
                        <a:effectLst/>
                        <a:latin typeface="Calibri" pitchFamily="34" charset="0"/>
                        <a:cs typeface="Calibri" pitchFamily="34" charset="0"/>
                      </a:endParaRPr>
                    </a:p>
                  </a:txBody>
                  <a:tcPr marL="6503" marR="6503" marT="6503"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Tasa de crecimiento del PIB por persona empleada</a:t>
                      </a:r>
                      <a:endParaRPr lang="es-MX" sz="1300" b="0" i="0" u="none" strike="noStrike" dirty="0">
                        <a:solidFill>
                          <a:srgbClr val="000000"/>
                        </a:solidFill>
                        <a:effectLst/>
                        <a:latin typeface="Calibri" pitchFamily="34" charset="0"/>
                        <a:cs typeface="Calibri" pitchFamily="34" charset="0"/>
                      </a:endParaRPr>
                    </a:p>
                  </a:txBody>
                  <a:tcPr marL="6503" marR="6503" marT="6503"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195925">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1B5-5</a:t>
                      </a:r>
                      <a:endParaRPr lang="es-MX" sz="1300" b="0" i="0" u="none" strike="noStrike">
                        <a:solidFill>
                          <a:srgbClr val="000000"/>
                        </a:solidFill>
                        <a:effectLst/>
                        <a:latin typeface="Calibri" pitchFamily="34" charset="0"/>
                        <a:cs typeface="Calibri" pitchFamily="34" charset="0"/>
                      </a:endParaRPr>
                    </a:p>
                  </a:txBody>
                  <a:tcPr marL="6503" marR="6503" marT="6503"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Relación empleo-población </a:t>
                      </a:r>
                      <a:endParaRPr lang="es-MX" sz="1300" b="0" i="0" u="none" strike="noStrike" dirty="0">
                        <a:solidFill>
                          <a:srgbClr val="000000"/>
                        </a:solidFill>
                        <a:effectLst/>
                        <a:latin typeface="Calibri" pitchFamily="34" charset="0"/>
                        <a:cs typeface="Calibri" pitchFamily="34" charset="0"/>
                      </a:endParaRPr>
                    </a:p>
                  </a:txBody>
                  <a:tcPr marL="6503" marR="6503" marT="6503"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195925">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1B5-5A</a:t>
                      </a:r>
                      <a:endParaRPr lang="es-MX" sz="1300" b="0" i="0" u="none" strike="noStrike">
                        <a:solidFill>
                          <a:srgbClr val="000000"/>
                        </a:solidFill>
                        <a:effectLst/>
                        <a:latin typeface="Calibri" pitchFamily="34" charset="0"/>
                        <a:cs typeface="Calibri" pitchFamily="34" charset="0"/>
                      </a:endParaRPr>
                    </a:p>
                  </a:txBody>
                  <a:tcPr marL="6503" marR="6503" marT="6503"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Relación empleo-población femenina</a:t>
                      </a:r>
                      <a:endParaRPr lang="es-MX" sz="1300" b="0" i="0" u="none" strike="noStrike" dirty="0">
                        <a:solidFill>
                          <a:srgbClr val="000000"/>
                        </a:solidFill>
                        <a:effectLst/>
                        <a:latin typeface="Calibri" pitchFamily="34" charset="0"/>
                        <a:cs typeface="Calibri" pitchFamily="34" charset="0"/>
                      </a:endParaRPr>
                    </a:p>
                  </a:txBody>
                  <a:tcPr marL="6503" marR="6503" marT="6503"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195925">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1B5-5B</a:t>
                      </a:r>
                      <a:endParaRPr lang="es-MX" sz="1300" b="0" i="0" u="none" strike="noStrike">
                        <a:solidFill>
                          <a:srgbClr val="000000"/>
                        </a:solidFill>
                        <a:effectLst/>
                        <a:latin typeface="Calibri" pitchFamily="34" charset="0"/>
                        <a:cs typeface="Calibri" pitchFamily="34" charset="0"/>
                      </a:endParaRPr>
                    </a:p>
                  </a:txBody>
                  <a:tcPr marL="6503" marR="6503" marT="6503"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Relación empleo-población masculina</a:t>
                      </a:r>
                      <a:endParaRPr lang="es-MX" sz="1300" b="0" i="0" u="none" strike="noStrike" dirty="0">
                        <a:solidFill>
                          <a:srgbClr val="000000"/>
                        </a:solidFill>
                        <a:effectLst/>
                        <a:latin typeface="Calibri" pitchFamily="34" charset="0"/>
                        <a:cs typeface="Calibri" pitchFamily="34" charset="0"/>
                      </a:endParaRPr>
                    </a:p>
                  </a:txBody>
                  <a:tcPr marL="6503" marR="6503" marT="6503"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385622">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1B6-6</a:t>
                      </a:r>
                      <a:endParaRPr lang="es-MX" sz="1300" b="0" i="0" u="none" strike="noStrike">
                        <a:solidFill>
                          <a:srgbClr val="000000"/>
                        </a:solidFill>
                        <a:effectLst/>
                        <a:latin typeface="Calibri" pitchFamily="34" charset="0"/>
                        <a:cs typeface="Calibri" pitchFamily="34" charset="0"/>
                      </a:endParaRPr>
                    </a:p>
                  </a:txBody>
                  <a:tcPr marL="6503" marR="6503" marT="6503"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Porcentaje de la población ocupada que gana hasta 1 salario mínimo</a:t>
                      </a:r>
                      <a:endParaRPr lang="es-MX" sz="1300" b="0" i="0" u="none" strike="noStrike" dirty="0">
                        <a:solidFill>
                          <a:srgbClr val="000000"/>
                        </a:solidFill>
                        <a:effectLst/>
                        <a:latin typeface="Calibri" pitchFamily="34" charset="0"/>
                        <a:cs typeface="Calibri" pitchFamily="34" charset="0"/>
                      </a:endParaRPr>
                    </a:p>
                  </a:txBody>
                  <a:tcPr marL="6503" marR="6503" marT="6503"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195925">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1B6-7</a:t>
                      </a:r>
                      <a:endParaRPr lang="es-MX" sz="1300" b="0" i="0" u="none" strike="noStrike">
                        <a:solidFill>
                          <a:srgbClr val="000000"/>
                        </a:solidFill>
                        <a:effectLst/>
                        <a:latin typeface="Calibri" pitchFamily="34" charset="0"/>
                        <a:cs typeface="Calibri" pitchFamily="34" charset="0"/>
                      </a:endParaRPr>
                    </a:p>
                  </a:txBody>
                  <a:tcPr marL="6503" marR="6503" marT="6503"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Tasa de condiciones críticas de ocupación</a:t>
                      </a:r>
                      <a:endParaRPr lang="es-MX" sz="1300" b="0" i="0" u="none" strike="noStrike" dirty="0">
                        <a:solidFill>
                          <a:srgbClr val="000000"/>
                        </a:solidFill>
                        <a:effectLst/>
                        <a:latin typeface="Calibri" pitchFamily="34" charset="0"/>
                        <a:cs typeface="Calibri" pitchFamily="34" charset="0"/>
                      </a:endParaRPr>
                    </a:p>
                  </a:txBody>
                  <a:tcPr marL="6503" marR="6503" marT="6503"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385622">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1B6-7A</a:t>
                      </a:r>
                      <a:endParaRPr lang="es-MX" sz="1300" b="0" i="0" u="none" strike="noStrike">
                        <a:solidFill>
                          <a:srgbClr val="000000"/>
                        </a:solidFill>
                        <a:effectLst/>
                        <a:latin typeface="Calibri" pitchFamily="34" charset="0"/>
                        <a:cs typeface="Calibri" pitchFamily="34" charset="0"/>
                      </a:endParaRPr>
                    </a:p>
                  </a:txBody>
                  <a:tcPr marL="6503" marR="6503" marT="6503"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Tasa de condiciones críticas de ocupación femenina</a:t>
                      </a:r>
                      <a:endParaRPr lang="es-MX" sz="1300" b="0" i="0" u="none" strike="noStrike" dirty="0">
                        <a:solidFill>
                          <a:srgbClr val="000000"/>
                        </a:solidFill>
                        <a:effectLst/>
                        <a:latin typeface="Calibri" pitchFamily="34" charset="0"/>
                        <a:cs typeface="Calibri" pitchFamily="34" charset="0"/>
                      </a:endParaRPr>
                    </a:p>
                  </a:txBody>
                  <a:tcPr marL="6503" marR="6503" marT="6503"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385622">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1B6-7B</a:t>
                      </a:r>
                      <a:endParaRPr lang="es-MX" sz="1300" b="0" i="0" u="none" strike="noStrike">
                        <a:solidFill>
                          <a:srgbClr val="000000"/>
                        </a:solidFill>
                        <a:effectLst/>
                        <a:latin typeface="Calibri" pitchFamily="34" charset="0"/>
                        <a:cs typeface="Calibri" pitchFamily="34" charset="0"/>
                      </a:endParaRPr>
                    </a:p>
                  </a:txBody>
                  <a:tcPr marL="6503" marR="6503" marT="6503"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Tasa de condiciones críticas de ocupación masculina</a:t>
                      </a:r>
                      <a:endParaRPr lang="es-MX" sz="1300" b="0" i="0" u="none" strike="noStrike" dirty="0">
                        <a:solidFill>
                          <a:srgbClr val="000000"/>
                        </a:solidFill>
                        <a:effectLst/>
                        <a:latin typeface="Calibri" pitchFamily="34" charset="0"/>
                        <a:cs typeface="Calibri" pitchFamily="34" charset="0"/>
                      </a:endParaRPr>
                    </a:p>
                  </a:txBody>
                  <a:tcPr marL="6503" marR="6503" marT="6503"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401141">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1B7-8</a:t>
                      </a:r>
                      <a:endParaRPr lang="es-MX" sz="1300" b="0" i="0" u="none" strike="noStrike">
                        <a:solidFill>
                          <a:srgbClr val="000000"/>
                        </a:solidFill>
                        <a:effectLst/>
                        <a:latin typeface="Calibri" pitchFamily="34" charset="0"/>
                        <a:cs typeface="Calibri" pitchFamily="34" charset="0"/>
                      </a:endParaRPr>
                    </a:p>
                  </a:txBody>
                  <a:tcPr marL="6503" marR="6503" marT="6503"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Proporción de la población ocupada total que trabaja por cuenta propia o en un negocio familiar</a:t>
                      </a:r>
                      <a:endParaRPr lang="es-MX" sz="1300" b="0" i="0" u="none" strike="noStrike" dirty="0">
                        <a:solidFill>
                          <a:srgbClr val="000000"/>
                        </a:solidFill>
                        <a:effectLst/>
                        <a:latin typeface="Calibri" pitchFamily="34" charset="0"/>
                        <a:cs typeface="Calibri" pitchFamily="34" charset="0"/>
                      </a:endParaRPr>
                    </a:p>
                  </a:txBody>
                  <a:tcPr marL="6503" marR="6503" marT="6503"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385622">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1C8-9</a:t>
                      </a:r>
                      <a:endParaRPr lang="es-MX" sz="1300" b="0" i="0" u="none" strike="noStrike">
                        <a:solidFill>
                          <a:srgbClr val="000000"/>
                        </a:solidFill>
                        <a:effectLst/>
                        <a:latin typeface="Calibri" pitchFamily="34" charset="0"/>
                        <a:cs typeface="Calibri" pitchFamily="34" charset="0"/>
                      </a:endParaRPr>
                    </a:p>
                  </a:txBody>
                  <a:tcPr marL="6503" marR="6503" marT="6503"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Porcentaje de niños menores de 5 años con peso bajo para la edad</a:t>
                      </a:r>
                      <a:endParaRPr lang="es-MX" sz="1300" b="0" i="0" u="none" strike="noStrike" dirty="0">
                        <a:solidFill>
                          <a:srgbClr val="000000"/>
                        </a:solidFill>
                        <a:effectLst/>
                        <a:latin typeface="Calibri" pitchFamily="34" charset="0"/>
                        <a:cs typeface="Calibri" pitchFamily="34" charset="0"/>
                      </a:endParaRPr>
                    </a:p>
                  </a:txBody>
                  <a:tcPr marL="6503" marR="6503" marT="6503"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575320">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1C8-10</a:t>
                      </a:r>
                      <a:endParaRPr lang="es-MX" sz="1300" b="0" i="0" u="none" strike="noStrike">
                        <a:solidFill>
                          <a:srgbClr val="000000"/>
                        </a:solidFill>
                        <a:effectLst/>
                        <a:latin typeface="Calibri" pitchFamily="34" charset="0"/>
                        <a:cs typeface="Calibri" pitchFamily="34" charset="0"/>
                      </a:endParaRPr>
                    </a:p>
                  </a:txBody>
                  <a:tcPr marL="6503" marR="6503" marT="6503"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Proporción de casos  con algún grado de desnutrición en población menor de 5 años diagnosticada con algún </a:t>
                      </a:r>
                      <a:r>
                        <a:rPr lang="es-MX" sz="1300" u="none" strike="noStrike" dirty="0" smtClean="0">
                          <a:effectLst/>
                          <a:latin typeface="Calibri" pitchFamily="34" charset="0"/>
                          <a:cs typeface="Calibri" pitchFamily="34" charset="0"/>
                        </a:rPr>
                        <a:t>padecimiento</a:t>
                      </a:r>
                      <a:endParaRPr lang="es-MX" sz="1300" b="0" i="0" u="none" strike="noStrike" dirty="0">
                        <a:solidFill>
                          <a:srgbClr val="000000"/>
                        </a:solidFill>
                        <a:effectLst/>
                        <a:latin typeface="Calibri" pitchFamily="34" charset="0"/>
                        <a:cs typeface="Calibri" pitchFamily="34" charset="0"/>
                      </a:endParaRPr>
                    </a:p>
                  </a:txBody>
                  <a:tcPr marL="6503" marR="6503" marT="6503"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bl>
          </a:graphicData>
        </a:graphic>
      </p:graphicFrame>
      <p:sp>
        <p:nvSpPr>
          <p:cNvPr id="12" name="11 CuadroTexto"/>
          <p:cNvSpPr txBox="1"/>
          <p:nvPr/>
        </p:nvSpPr>
        <p:spPr>
          <a:xfrm>
            <a:off x="5364088" y="1203786"/>
            <a:ext cx="929742" cy="307777"/>
          </a:xfrm>
          <a:prstGeom prst="rect">
            <a:avLst/>
          </a:prstGeom>
          <a:solidFill>
            <a:sysClr val="window" lastClr="FFFFFF">
              <a:lumMod val="95000"/>
            </a:sysClr>
          </a:solidFill>
          <a:ln>
            <a:solidFill>
              <a:srgbClr val="E7DEC9">
                <a:lumMod val="50000"/>
              </a:srgbClr>
            </a:solid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1400" b="1" i="0" u="none" strike="noStrike" kern="0" cap="none" spc="0" normalizeH="0" baseline="0" noProof="0" dirty="0" smtClean="0">
                <a:ln>
                  <a:noFill/>
                </a:ln>
                <a:solidFill>
                  <a:sysClr val="windowText" lastClr="000000"/>
                </a:solidFill>
                <a:effectLst/>
                <a:uLnTx/>
                <a:uFillTx/>
              </a:rPr>
              <a:t>Fuentes: </a:t>
            </a:r>
            <a:endParaRPr kumimoji="0" lang="es-MX" sz="1400" b="1" i="0" u="none" strike="noStrike" kern="0" cap="none" spc="0" normalizeH="0" baseline="0" noProof="0" dirty="0">
              <a:ln>
                <a:noFill/>
              </a:ln>
              <a:solidFill>
                <a:sysClr val="windowText" lastClr="000000"/>
              </a:solidFill>
              <a:effectLst/>
              <a:uLnTx/>
              <a:uFillTx/>
            </a:endParaRPr>
          </a:p>
        </p:txBody>
      </p:sp>
      <p:sp>
        <p:nvSpPr>
          <p:cNvPr id="2" name="1 CuadroTexto"/>
          <p:cNvSpPr txBox="1"/>
          <p:nvPr/>
        </p:nvSpPr>
        <p:spPr>
          <a:xfrm>
            <a:off x="5337110" y="727883"/>
            <a:ext cx="3195329" cy="369332"/>
          </a:xfrm>
          <a:prstGeom prst="rect">
            <a:avLst/>
          </a:prstGeom>
          <a:noFill/>
        </p:spPr>
        <p:txBody>
          <a:bodyPr wrap="square" rtlCol="0">
            <a:spAutoFit/>
          </a:bodyPr>
          <a:lstStyle/>
          <a:p>
            <a:r>
              <a:rPr lang="es-MX" dirty="0" smtClean="0"/>
              <a:t>Numero de indicadores: 10</a:t>
            </a:r>
            <a:endParaRPr lang="es-MX" dirty="0"/>
          </a:p>
        </p:txBody>
      </p:sp>
      <p:sp>
        <p:nvSpPr>
          <p:cNvPr id="7" name="9 Subtítulo"/>
          <p:cNvSpPr txBox="1">
            <a:spLocks/>
          </p:cNvSpPr>
          <p:nvPr/>
        </p:nvSpPr>
        <p:spPr>
          <a:xfrm>
            <a:off x="4572000" y="0"/>
            <a:ext cx="3595555"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buClr>
                <a:srgbClr val="FDA023"/>
              </a:buClr>
            </a:pPr>
            <a:r>
              <a:rPr lang="es-MX" sz="1600" dirty="0">
                <a:solidFill>
                  <a:prstClr val="white"/>
                </a:solidFill>
              </a:rPr>
              <a:t>Objetivo </a:t>
            </a:r>
            <a:r>
              <a:rPr lang="es-MX" sz="1600" dirty="0" smtClean="0">
                <a:solidFill>
                  <a:prstClr val="white"/>
                </a:solidFill>
              </a:rPr>
              <a:t>1 </a:t>
            </a:r>
            <a:r>
              <a:rPr lang="es-MX" sz="1600" dirty="0">
                <a:solidFill>
                  <a:prstClr val="white"/>
                </a:solidFill>
              </a:rPr>
              <a:t>Erradicar la Pobreza Extrema y el Hambre</a:t>
            </a:r>
            <a:br>
              <a:rPr lang="es-MX" sz="1600" dirty="0">
                <a:solidFill>
                  <a:prstClr val="white"/>
                </a:solidFill>
              </a:rPr>
            </a:br>
            <a:endParaRPr lang="es-MX" sz="1600" dirty="0">
              <a:solidFill>
                <a:prstClr val="white"/>
              </a:solidFill>
            </a:endParaRPr>
          </a:p>
        </p:txBody>
      </p:sp>
      <p:pic>
        <p:nvPicPr>
          <p:cNvPr id="1026" name="Picture 2" descr="C:\Users\Public\Documents\__TODO 2010\Diseños_2010\PDCHS 2.0\Documento\Elementos Graficos\ICONOS ODMS\odm_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0432" y="5103256"/>
            <a:ext cx="1260000" cy="126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09651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CuadroTexto"/>
          <p:cNvSpPr txBox="1"/>
          <p:nvPr/>
        </p:nvSpPr>
        <p:spPr>
          <a:xfrm>
            <a:off x="5436096" y="1637219"/>
            <a:ext cx="3096344" cy="1215717"/>
          </a:xfrm>
          <a:prstGeom prst="rect">
            <a:avLst/>
          </a:prstGeom>
          <a:solidFill>
            <a:sysClr val="window" lastClr="FFFFFF">
              <a:lumMod val="95000"/>
            </a:sysClr>
          </a:solidFill>
          <a:ln>
            <a:solidFill>
              <a:srgbClr val="E7DEC9">
                <a:lumMod val="50000"/>
              </a:srgbClr>
            </a:solidFill>
          </a:ln>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Tx/>
              <a:buBlip>
                <a:blip r:embed="rId2"/>
              </a:buBlip>
              <a:tabLst/>
              <a:defRPr/>
            </a:pPr>
            <a:r>
              <a:rPr kumimoji="0" lang="es-MX" sz="1400" b="0" i="0" u="none" strike="noStrike" kern="0" cap="none" spc="0" normalizeH="0" baseline="0" noProof="0" dirty="0" smtClean="0">
                <a:ln>
                  <a:noFill/>
                </a:ln>
                <a:solidFill>
                  <a:sysClr val="windowText" lastClr="000000"/>
                </a:solidFill>
                <a:effectLst/>
                <a:uLnTx/>
                <a:uFillTx/>
              </a:rPr>
              <a:t>Secretaría de Educación del Estado</a:t>
            </a: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endParaRPr kumimoji="0" lang="es-MX" sz="1400" b="1"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r>
              <a:rPr kumimoji="0" lang="es-MX" sz="1400" b="0" i="0" u="none" strike="noStrike" kern="0" cap="none" spc="0" normalizeH="0" baseline="0" noProof="0" dirty="0">
                <a:ln>
                  <a:noFill/>
                </a:ln>
                <a:solidFill>
                  <a:sysClr val="windowText" lastClr="000000"/>
                </a:solidFill>
                <a:effectLst/>
                <a:uLnTx/>
                <a:uFillTx/>
              </a:rPr>
              <a:t>Instituto Nacional de Estadística y </a:t>
            </a:r>
            <a:r>
              <a:rPr kumimoji="0" lang="es-MX" sz="1400" b="0" i="0" u="none" strike="noStrike" kern="0" cap="none" spc="0" normalizeH="0" baseline="0" noProof="0" dirty="0" smtClean="0">
                <a:ln>
                  <a:noFill/>
                </a:ln>
                <a:solidFill>
                  <a:sysClr val="windowText" lastClr="000000"/>
                </a:solidFill>
                <a:effectLst/>
                <a:uLnTx/>
                <a:uFillTx/>
              </a:rPr>
              <a:t>Geografía</a:t>
            </a:r>
            <a:r>
              <a:rPr kumimoji="0" lang="es-MX" sz="1400" b="1" i="0" u="none" strike="noStrike" kern="0" cap="none" spc="0" normalizeH="0" baseline="0" noProof="0" dirty="0" smtClean="0">
                <a:ln>
                  <a:noFill/>
                </a:ln>
                <a:solidFill>
                  <a:sysClr val="windowText" lastClr="000000"/>
                </a:solidFill>
                <a:effectLst/>
                <a:uLnTx/>
                <a:uFillTx/>
              </a:rPr>
              <a:t> </a:t>
            </a:r>
            <a:r>
              <a:rPr kumimoji="0" lang="es-MX" sz="1400" b="1" i="0" u="none" strike="noStrike" kern="0" cap="none" spc="0" normalizeH="0" baseline="0" noProof="0" dirty="0">
                <a:ln>
                  <a:noFill/>
                </a:ln>
                <a:solidFill>
                  <a:sysClr val="windowText" lastClr="000000"/>
                </a:solidFill>
                <a:effectLst/>
                <a:uLnTx/>
                <a:uFillTx/>
              </a:rPr>
              <a:t>(INEGI</a:t>
            </a:r>
            <a:r>
              <a:rPr kumimoji="0" lang="es-MX" sz="1400" b="1" i="0" u="none" strike="noStrike" kern="0" cap="none" spc="0" normalizeH="0" baseline="0" noProof="0" dirty="0" smtClean="0">
                <a:ln>
                  <a:noFill/>
                </a:ln>
                <a:solidFill>
                  <a:sysClr val="windowText" lastClr="000000"/>
                </a:solidFill>
                <a:effectLst/>
                <a:uLnTx/>
                <a:uFillTx/>
              </a:rPr>
              <a:t>)</a:t>
            </a:r>
          </a:p>
          <a:p>
            <a:pPr marR="0" lvl="0" defTabSz="914400" eaLnBrk="1" fontAlgn="auto" latinLnBrk="0" hangingPunct="1">
              <a:lnSpc>
                <a:spcPct val="100000"/>
              </a:lnSpc>
              <a:spcBef>
                <a:spcPts val="0"/>
              </a:spcBef>
              <a:spcAft>
                <a:spcPts val="0"/>
              </a:spcAft>
              <a:buClrTx/>
              <a:buSzTx/>
              <a:tabLst/>
              <a:defRPr/>
            </a:pPr>
            <a:r>
              <a:rPr lang="es-MX" sz="300" b="1" kern="0" dirty="0">
                <a:solidFill>
                  <a:schemeClr val="bg1">
                    <a:lumMod val="85000"/>
                  </a:schemeClr>
                </a:solidFill>
              </a:rPr>
              <a:t>.</a:t>
            </a:r>
            <a:endParaRPr kumimoji="0" lang="es-MX" sz="1200" b="1" i="0" u="none" strike="noStrike" kern="0" cap="none" spc="0" normalizeH="0" baseline="0" noProof="0" dirty="0">
              <a:ln>
                <a:noFill/>
              </a:ln>
              <a:solidFill>
                <a:schemeClr val="bg1">
                  <a:lumMod val="85000"/>
                </a:schemeClr>
              </a:solidFill>
              <a:effectLst/>
              <a:uLnTx/>
              <a:uFillTx/>
            </a:endParaRPr>
          </a:p>
        </p:txBody>
      </p:sp>
      <p:sp>
        <p:nvSpPr>
          <p:cNvPr id="9" name="8 CuadroTexto"/>
          <p:cNvSpPr txBox="1"/>
          <p:nvPr/>
        </p:nvSpPr>
        <p:spPr>
          <a:xfrm>
            <a:off x="5436096" y="1153557"/>
            <a:ext cx="929742" cy="307777"/>
          </a:xfrm>
          <a:prstGeom prst="rect">
            <a:avLst/>
          </a:prstGeom>
          <a:solidFill>
            <a:sysClr val="window" lastClr="FFFFFF">
              <a:lumMod val="95000"/>
            </a:sysClr>
          </a:solidFill>
          <a:ln>
            <a:solidFill>
              <a:srgbClr val="E7DEC9">
                <a:lumMod val="50000"/>
              </a:srgbClr>
            </a:solid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1400" b="1" i="0" u="none" strike="noStrike" kern="0" cap="none" spc="0" normalizeH="0" baseline="0" noProof="0" dirty="0" smtClean="0">
                <a:ln>
                  <a:noFill/>
                </a:ln>
                <a:solidFill>
                  <a:sysClr val="windowText" lastClr="000000"/>
                </a:solidFill>
                <a:effectLst/>
                <a:uLnTx/>
                <a:uFillTx/>
              </a:rPr>
              <a:t>Fuentes: </a:t>
            </a:r>
            <a:endParaRPr kumimoji="0" lang="es-MX" sz="1400" b="1" i="0" u="none" strike="noStrike" kern="0" cap="none" spc="0" normalizeH="0" baseline="0" noProof="0" dirty="0">
              <a:ln>
                <a:noFill/>
              </a:ln>
              <a:solidFill>
                <a:sysClr val="windowText" lastClr="000000"/>
              </a:solidFill>
              <a:effectLst/>
              <a:uLnTx/>
              <a:uFillTx/>
            </a:endParaRPr>
          </a:p>
        </p:txBody>
      </p:sp>
      <p:graphicFrame>
        <p:nvGraphicFramePr>
          <p:cNvPr id="11" name="10 Tabla"/>
          <p:cNvGraphicFramePr>
            <a:graphicFrameLocks noGrp="1"/>
          </p:cNvGraphicFramePr>
          <p:nvPr>
            <p:extLst>
              <p:ext uri="{D42A27DB-BD31-4B8C-83A1-F6EECF244321}">
                <p14:modId xmlns:p14="http://schemas.microsoft.com/office/powerpoint/2010/main" val="3323996669"/>
              </p:ext>
            </p:extLst>
          </p:nvPr>
        </p:nvGraphicFramePr>
        <p:xfrm>
          <a:off x="827584" y="764704"/>
          <a:ext cx="4392488" cy="5036820"/>
        </p:xfrm>
        <a:graphic>
          <a:graphicData uri="http://schemas.openxmlformats.org/drawingml/2006/table">
            <a:tbl>
              <a:tblPr/>
              <a:tblGrid>
                <a:gridCol w="961859"/>
                <a:gridCol w="3430629"/>
              </a:tblGrid>
              <a:tr h="381000">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b="1" u="none" strike="noStrike" dirty="0">
                          <a:effectLst/>
                          <a:latin typeface="Calibri" pitchFamily="34" charset="0"/>
                          <a:cs typeface="Calibri" pitchFamily="34" charset="0"/>
                        </a:rPr>
                        <a:t>Clave del Indicador</a:t>
                      </a:r>
                      <a:endParaRPr lang="es-MX" sz="1300" b="1"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7DEC9">
                        <a:lumMod val="9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b="1" u="none" strike="noStrike" dirty="0">
                          <a:effectLst/>
                          <a:latin typeface="Calibri" pitchFamily="34" charset="0"/>
                          <a:cs typeface="Calibri" pitchFamily="34" charset="0"/>
                        </a:rPr>
                        <a:t>Nombre del Indicador</a:t>
                      </a:r>
                      <a:endParaRPr lang="es-MX" sz="1300" b="1"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7DEC9">
                        <a:lumMod val="90000"/>
                      </a:srgbClr>
                    </a:solidFill>
                  </a:tcPr>
                </a:tc>
              </a:tr>
              <a:tr h="381000">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dirty="0">
                          <a:effectLst/>
                          <a:latin typeface="Calibri" pitchFamily="34" charset="0"/>
                          <a:cs typeface="Calibri" pitchFamily="34" charset="0"/>
                        </a:rPr>
                        <a:t>2A1-11</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Tasa neta de matriculación en preescolar </a:t>
                      </a:r>
                      <a:endParaRPr lang="es-MX" sz="1300" u="none" strike="noStrike" dirty="0" smtClean="0">
                        <a:effectLst/>
                        <a:latin typeface="Calibri" pitchFamily="34" charset="0"/>
                        <a:cs typeface="Calibri" pitchFamily="34" charset="0"/>
                      </a:endParaRPr>
                    </a:p>
                    <a:p>
                      <a:pPr algn="l" fontAlgn="b"/>
                      <a:r>
                        <a:rPr lang="es-MX" sz="1300" u="none" strike="noStrike" dirty="0" smtClean="0">
                          <a:effectLst/>
                          <a:latin typeface="Calibri" pitchFamily="34" charset="0"/>
                          <a:cs typeface="Calibri" pitchFamily="34" charset="0"/>
                        </a:rPr>
                        <a:t>(</a:t>
                      </a:r>
                      <a:r>
                        <a:rPr lang="es-MX" sz="1300" u="none" strike="noStrike" dirty="0">
                          <a:effectLst/>
                          <a:latin typeface="Calibri" pitchFamily="34" charset="0"/>
                          <a:cs typeface="Calibri" pitchFamily="34" charset="0"/>
                        </a:rPr>
                        <a:t>3 - 5 años de edad)</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381000">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dirty="0">
                          <a:effectLst/>
                          <a:latin typeface="Calibri" pitchFamily="34" charset="0"/>
                          <a:cs typeface="Calibri" pitchFamily="34" charset="0"/>
                        </a:rPr>
                        <a:t>2A1-12</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Tasa neta de matriculación en primaria </a:t>
                      </a:r>
                      <a:endParaRPr lang="es-MX" sz="1300" u="none" strike="noStrike" dirty="0" smtClean="0">
                        <a:effectLst/>
                        <a:latin typeface="Calibri" pitchFamily="34" charset="0"/>
                        <a:cs typeface="Calibri" pitchFamily="34" charset="0"/>
                      </a:endParaRPr>
                    </a:p>
                    <a:p>
                      <a:pPr algn="l" fontAlgn="b"/>
                      <a:r>
                        <a:rPr lang="es-MX" sz="1300" u="none" strike="noStrike" dirty="0" smtClean="0">
                          <a:effectLst/>
                          <a:latin typeface="Calibri" pitchFamily="34" charset="0"/>
                          <a:cs typeface="Calibri" pitchFamily="34" charset="0"/>
                        </a:rPr>
                        <a:t>(</a:t>
                      </a:r>
                      <a:r>
                        <a:rPr lang="es-MX" sz="1300" u="none" strike="noStrike" dirty="0">
                          <a:effectLst/>
                          <a:latin typeface="Calibri" pitchFamily="34" charset="0"/>
                          <a:cs typeface="Calibri" pitchFamily="34" charset="0"/>
                        </a:rPr>
                        <a:t>6 - 11 años de edad)</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381000">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dirty="0">
                          <a:effectLst/>
                          <a:latin typeface="Calibri" pitchFamily="34" charset="0"/>
                          <a:cs typeface="Calibri" pitchFamily="34" charset="0"/>
                        </a:rPr>
                        <a:t>2A1-13</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Tasa </a:t>
                      </a:r>
                      <a:r>
                        <a:rPr lang="es-MX" sz="1300" u="none" strike="noStrike" dirty="0" smtClean="0">
                          <a:effectLst/>
                          <a:latin typeface="Calibri" pitchFamily="34" charset="0"/>
                          <a:cs typeface="Calibri" pitchFamily="34" charset="0"/>
                        </a:rPr>
                        <a:t>neta </a:t>
                      </a:r>
                      <a:r>
                        <a:rPr lang="es-MX" sz="1300" u="none" strike="noStrike" dirty="0">
                          <a:effectLst/>
                          <a:latin typeface="Calibri" pitchFamily="34" charset="0"/>
                          <a:cs typeface="Calibri" pitchFamily="34" charset="0"/>
                        </a:rPr>
                        <a:t>de matriculación en secundaria </a:t>
                      </a:r>
                      <a:endParaRPr lang="es-MX" sz="1300" u="none" strike="noStrike" dirty="0" smtClean="0">
                        <a:effectLst/>
                        <a:latin typeface="Calibri" pitchFamily="34" charset="0"/>
                        <a:cs typeface="Calibri" pitchFamily="34" charset="0"/>
                      </a:endParaRPr>
                    </a:p>
                    <a:p>
                      <a:pPr algn="l" fontAlgn="b"/>
                      <a:r>
                        <a:rPr lang="es-MX" sz="1300" u="none" strike="noStrike" dirty="0" smtClean="0">
                          <a:effectLst/>
                          <a:latin typeface="Calibri" pitchFamily="34" charset="0"/>
                          <a:cs typeface="Calibri" pitchFamily="34" charset="0"/>
                        </a:rPr>
                        <a:t>(</a:t>
                      </a:r>
                      <a:r>
                        <a:rPr lang="es-MX" sz="1300" u="none" strike="noStrike" dirty="0">
                          <a:effectLst/>
                          <a:latin typeface="Calibri" pitchFamily="34" charset="0"/>
                          <a:cs typeface="Calibri" pitchFamily="34" charset="0"/>
                        </a:rPr>
                        <a:t>12 </a:t>
                      </a:r>
                      <a:r>
                        <a:rPr lang="es-MX" sz="1300" u="none" strike="noStrike" dirty="0" smtClean="0">
                          <a:effectLst/>
                          <a:latin typeface="Calibri" pitchFamily="34" charset="0"/>
                          <a:cs typeface="Calibri" pitchFamily="34" charset="0"/>
                        </a:rPr>
                        <a:t>- </a:t>
                      </a:r>
                      <a:r>
                        <a:rPr lang="es-MX" sz="1300" u="none" strike="noStrike" dirty="0">
                          <a:effectLst/>
                          <a:latin typeface="Calibri" pitchFamily="34" charset="0"/>
                          <a:cs typeface="Calibri" pitchFamily="34" charset="0"/>
                        </a:rPr>
                        <a:t>14 años de edad)</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381000">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2A1-14</a:t>
                      </a:r>
                      <a:endParaRPr lang="es-MX" sz="1300" b="0" i="0" u="none" strike="noStrike">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Tasa neta de matriculación en educación media</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381000">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2A1-15</a:t>
                      </a:r>
                      <a:endParaRPr lang="es-MX" sz="1300" b="0" i="0" u="none" strike="noStrike">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Tasa bruta de matriculación en educación superior</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190500">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2A2-16</a:t>
                      </a:r>
                      <a:endParaRPr lang="es-MX" sz="1300" b="0" i="0" u="none" strike="noStrike">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Eficiencia terminal en educación primaria</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190500">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2A2-17</a:t>
                      </a:r>
                      <a:endParaRPr lang="es-MX" sz="1300" b="0" i="0" u="none" strike="noStrike">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Eficiencia terminal en educación secundaria</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190500">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2A2-18</a:t>
                      </a:r>
                      <a:endParaRPr lang="es-MX" sz="1300" b="0" i="0" u="none" strike="noStrike">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Eficiencia terminal en educación media</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381000">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2A2-19</a:t>
                      </a:r>
                      <a:endParaRPr lang="es-MX" sz="1300" b="0" i="0" u="none" strike="noStrike">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Tasa de insuficiencia en la prueba ENLACE en primaria</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381000">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2A2-20</a:t>
                      </a:r>
                      <a:endParaRPr lang="es-MX" sz="1300" b="0" i="0" u="none" strike="noStrike">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Tasa de insuficiencia en la prueba ENLACE en secundaria</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381000">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2A3-21</a:t>
                      </a:r>
                      <a:endParaRPr lang="es-MX" sz="1300" b="0" i="0" u="none" strike="noStrike">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Tasa general de alfabetización entre la población de </a:t>
                      </a:r>
                      <a:r>
                        <a:rPr lang="es-MX" sz="1300" u="none" strike="noStrike" dirty="0" smtClean="0">
                          <a:effectLst/>
                          <a:latin typeface="Calibri" pitchFamily="34" charset="0"/>
                          <a:cs typeface="Calibri" pitchFamily="34" charset="0"/>
                        </a:rPr>
                        <a:t>(15 </a:t>
                      </a:r>
                      <a:r>
                        <a:rPr lang="es-MX" sz="1300" u="none" strike="noStrike" dirty="0">
                          <a:effectLst/>
                          <a:latin typeface="Calibri" pitchFamily="34" charset="0"/>
                          <a:cs typeface="Calibri" pitchFamily="34" charset="0"/>
                        </a:rPr>
                        <a:t>- 24 </a:t>
                      </a:r>
                      <a:r>
                        <a:rPr lang="es-MX" sz="1300" u="none" strike="noStrike" dirty="0" smtClean="0">
                          <a:effectLst/>
                          <a:latin typeface="Calibri" pitchFamily="34" charset="0"/>
                          <a:cs typeface="Calibri" pitchFamily="34" charset="0"/>
                        </a:rPr>
                        <a:t>años)</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381000">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2A3-21A</a:t>
                      </a:r>
                      <a:endParaRPr lang="es-MX" sz="1300" b="0" i="0" u="none" strike="noStrike">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Tasa de </a:t>
                      </a:r>
                      <a:r>
                        <a:rPr lang="es-MX" sz="1300" u="none" strike="noStrike" dirty="0" smtClean="0">
                          <a:effectLst/>
                          <a:latin typeface="Calibri" pitchFamily="34" charset="0"/>
                          <a:cs typeface="Calibri" pitchFamily="34" charset="0"/>
                        </a:rPr>
                        <a:t>alfabetización </a:t>
                      </a:r>
                      <a:r>
                        <a:rPr lang="es-MX" sz="1300" u="none" strike="noStrike" dirty="0">
                          <a:effectLst/>
                          <a:latin typeface="Calibri" pitchFamily="34" charset="0"/>
                          <a:cs typeface="Calibri" pitchFamily="34" charset="0"/>
                        </a:rPr>
                        <a:t>entre la población femenina de </a:t>
                      </a:r>
                      <a:r>
                        <a:rPr lang="es-MX" sz="1300" u="none" strike="noStrike" dirty="0" smtClean="0">
                          <a:effectLst/>
                          <a:latin typeface="Calibri" pitchFamily="34" charset="0"/>
                          <a:cs typeface="Calibri" pitchFamily="34" charset="0"/>
                        </a:rPr>
                        <a:t>(15 </a:t>
                      </a:r>
                      <a:r>
                        <a:rPr lang="es-MX" sz="1300" u="none" strike="noStrike" dirty="0">
                          <a:effectLst/>
                          <a:latin typeface="Calibri" pitchFamily="34" charset="0"/>
                          <a:cs typeface="Calibri" pitchFamily="34" charset="0"/>
                        </a:rPr>
                        <a:t>- 24 </a:t>
                      </a:r>
                      <a:r>
                        <a:rPr lang="es-MX" sz="1300" u="none" strike="noStrike" dirty="0" smtClean="0">
                          <a:effectLst/>
                          <a:latin typeface="Calibri" pitchFamily="34" charset="0"/>
                          <a:cs typeface="Calibri" pitchFamily="34" charset="0"/>
                        </a:rPr>
                        <a:t>años) </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381000">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2A3-21B</a:t>
                      </a:r>
                      <a:endParaRPr lang="es-MX" sz="1300" b="0" i="0" u="none" strike="noStrike">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Tasa de </a:t>
                      </a:r>
                      <a:r>
                        <a:rPr lang="es-MX" sz="1300" u="none" strike="noStrike" dirty="0" smtClean="0">
                          <a:effectLst/>
                          <a:latin typeface="Calibri" pitchFamily="34" charset="0"/>
                          <a:cs typeface="Calibri" pitchFamily="34" charset="0"/>
                        </a:rPr>
                        <a:t>alfabetización </a:t>
                      </a:r>
                      <a:r>
                        <a:rPr lang="es-MX" sz="1300" u="none" strike="noStrike" dirty="0">
                          <a:effectLst/>
                          <a:latin typeface="Calibri" pitchFamily="34" charset="0"/>
                          <a:cs typeface="Calibri" pitchFamily="34" charset="0"/>
                        </a:rPr>
                        <a:t>entre la población masculina de </a:t>
                      </a:r>
                      <a:r>
                        <a:rPr lang="es-MX" sz="1300" u="none" strike="noStrike" dirty="0" smtClean="0">
                          <a:effectLst/>
                          <a:latin typeface="Calibri" pitchFamily="34" charset="0"/>
                          <a:cs typeface="Calibri" pitchFamily="34" charset="0"/>
                        </a:rPr>
                        <a:t>(15 </a:t>
                      </a:r>
                      <a:r>
                        <a:rPr lang="es-MX" sz="1300" u="none" strike="noStrike" dirty="0">
                          <a:effectLst/>
                          <a:latin typeface="Calibri" pitchFamily="34" charset="0"/>
                          <a:cs typeface="Calibri" pitchFamily="34" charset="0"/>
                        </a:rPr>
                        <a:t>- 24 </a:t>
                      </a:r>
                      <a:r>
                        <a:rPr lang="es-MX" sz="1300" u="none" strike="noStrike" dirty="0" smtClean="0">
                          <a:effectLst/>
                          <a:latin typeface="Calibri" pitchFamily="34" charset="0"/>
                          <a:cs typeface="Calibri" pitchFamily="34" charset="0"/>
                        </a:rPr>
                        <a:t>años)</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bl>
          </a:graphicData>
        </a:graphic>
      </p:graphicFrame>
      <p:sp>
        <p:nvSpPr>
          <p:cNvPr id="6" name="5 CuadroTexto"/>
          <p:cNvSpPr txBox="1"/>
          <p:nvPr/>
        </p:nvSpPr>
        <p:spPr>
          <a:xfrm>
            <a:off x="5337110" y="727883"/>
            <a:ext cx="3195329" cy="369332"/>
          </a:xfrm>
          <a:prstGeom prst="rect">
            <a:avLst/>
          </a:prstGeom>
          <a:noFill/>
        </p:spPr>
        <p:txBody>
          <a:bodyPr wrap="square" rtlCol="0">
            <a:spAutoFit/>
          </a:bodyPr>
          <a:lstStyle/>
          <a:p>
            <a:r>
              <a:rPr lang="es-MX" dirty="0" smtClean="0"/>
              <a:t>Numero de indicadores: 12</a:t>
            </a:r>
            <a:endParaRPr lang="es-MX" dirty="0"/>
          </a:p>
        </p:txBody>
      </p:sp>
      <p:sp>
        <p:nvSpPr>
          <p:cNvPr id="7" name="9 Subtítulo"/>
          <p:cNvSpPr txBox="1">
            <a:spLocks/>
          </p:cNvSpPr>
          <p:nvPr/>
        </p:nvSpPr>
        <p:spPr>
          <a:xfrm>
            <a:off x="4572000" y="0"/>
            <a:ext cx="3595555"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buClr>
                <a:srgbClr val="FDA023"/>
              </a:buClr>
            </a:pPr>
            <a:r>
              <a:rPr lang="es-MX" sz="1600" dirty="0">
                <a:solidFill>
                  <a:prstClr val="white"/>
                </a:solidFill>
              </a:rPr>
              <a:t>Objetivo </a:t>
            </a:r>
            <a:r>
              <a:rPr lang="es-MX" sz="1600" dirty="0" smtClean="0">
                <a:solidFill>
                  <a:prstClr val="white"/>
                </a:solidFill>
              </a:rPr>
              <a:t>2 </a:t>
            </a:r>
            <a:r>
              <a:rPr lang="es-MX" sz="1600" dirty="0">
                <a:solidFill>
                  <a:prstClr val="white"/>
                </a:solidFill>
              </a:rPr>
              <a:t>Lograr la Enseñanza Primaria Universal</a:t>
            </a:r>
          </a:p>
        </p:txBody>
      </p:sp>
      <p:pic>
        <p:nvPicPr>
          <p:cNvPr id="2050" name="Picture 2" descr="C:\Users\Public\Documents\__TODO 2010\Diseños_2010\PDCHS 2.0\Documento\Elementos Graficos\ICONOS ODMS\odm_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1129" y="4935146"/>
            <a:ext cx="1251310" cy="126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7930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CuadroTexto"/>
          <p:cNvSpPr txBox="1"/>
          <p:nvPr/>
        </p:nvSpPr>
        <p:spPr>
          <a:xfrm>
            <a:off x="5425706" y="1844826"/>
            <a:ext cx="3096344" cy="2893100"/>
          </a:xfrm>
          <a:prstGeom prst="rect">
            <a:avLst/>
          </a:prstGeom>
          <a:solidFill>
            <a:sysClr val="window" lastClr="FFFFFF">
              <a:lumMod val="95000"/>
            </a:sysClr>
          </a:solidFill>
          <a:ln>
            <a:solidFill>
              <a:srgbClr val="E7DEC9">
                <a:lumMod val="50000"/>
              </a:srgbClr>
            </a:solidFill>
          </a:ln>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Tx/>
              <a:buBlip>
                <a:blip r:embed="rId2"/>
              </a:buBlip>
              <a:tabLst/>
              <a:defRPr/>
            </a:pPr>
            <a:r>
              <a:rPr kumimoji="0" lang="es-MX" sz="1400" b="0" i="0" u="none" strike="noStrike" kern="0" cap="none" spc="0" normalizeH="0" baseline="0" noProof="0" dirty="0" smtClean="0">
                <a:ln>
                  <a:noFill/>
                </a:ln>
                <a:solidFill>
                  <a:sysClr val="windowText" lastClr="000000"/>
                </a:solidFill>
                <a:effectLst/>
                <a:uLnTx/>
                <a:uFillTx/>
              </a:rPr>
              <a:t>Secretaría de Educación del Estado</a:t>
            </a: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endParaRPr kumimoji="0" lang="es-MX" sz="1400" b="1"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r>
              <a:rPr kumimoji="0" lang="es-MX" sz="1400" b="0" i="0" u="none" strike="noStrike" kern="0" cap="none" spc="0" normalizeH="0" baseline="0" noProof="0" dirty="0">
                <a:ln>
                  <a:noFill/>
                </a:ln>
                <a:solidFill>
                  <a:sysClr val="windowText" lastClr="000000"/>
                </a:solidFill>
                <a:effectLst/>
                <a:uLnTx/>
                <a:uFillTx/>
              </a:rPr>
              <a:t>Instituto Nacional de Estadística y </a:t>
            </a:r>
            <a:r>
              <a:rPr kumimoji="0" lang="es-MX" sz="1400" b="0" i="0" u="none" strike="noStrike" kern="0" cap="none" spc="0" normalizeH="0" baseline="0" noProof="0" dirty="0" smtClean="0">
                <a:ln>
                  <a:noFill/>
                </a:ln>
                <a:solidFill>
                  <a:sysClr val="windowText" lastClr="000000"/>
                </a:solidFill>
                <a:effectLst/>
                <a:uLnTx/>
                <a:uFillTx/>
              </a:rPr>
              <a:t>Geografía</a:t>
            </a:r>
            <a:r>
              <a:rPr kumimoji="0" lang="es-MX" sz="1400" b="1" i="0" u="none" strike="noStrike" kern="0" cap="none" spc="0" normalizeH="0" baseline="0" noProof="0" dirty="0" smtClean="0">
                <a:ln>
                  <a:noFill/>
                </a:ln>
                <a:solidFill>
                  <a:sysClr val="windowText" lastClr="000000"/>
                </a:solidFill>
                <a:effectLst/>
                <a:uLnTx/>
                <a:uFillTx/>
              </a:rPr>
              <a:t> </a:t>
            </a:r>
            <a:r>
              <a:rPr kumimoji="0" lang="es-MX" sz="1400" b="1" i="0" u="none" strike="noStrike" kern="0" cap="none" spc="0" normalizeH="0" baseline="0" noProof="0" dirty="0">
                <a:ln>
                  <a:noFill/>
                </a:ln>
                <a:solidFill>
                  <a:sysClr val="windowText" lastClr="000000"/>
                </a:solidFill>
                <a:effectLst/>
                <a:uLnTx/>
                <a:uFillTx/>
              </a:rPr>
              <a:t>(INEGI)</a:t>
            </a:r>
          </a:p>
          <a:p>
            <a:pPr marL="0" marR="0" lvl="0" indent="0" defTabSz="914400" eaLnBrk="1" fontAlgn="auto" latinLnBrk="0" hangingPunct="1">
              <a:lnSpc>
                <a:spcPct val="100000"/>
              </a:lnSpc>
              <a:spcBef>
                <a:spcPts val="0"/>
              </a:spcBef>
              <a:spcAft>
                <a:spcPts val="0"/>
              </a:spcAft>
              <a:buClrTx/>
              <a:buSzTx/>
              <a:buFontTx/>
              <a:buNone/>
              <a:tabLst/>
              <a:defRPr/>
            </a:pPr>
            <a:endParaRPr kumimoji="0" lang="es-MX" sz="1400" b="1"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r>
              <a:rPr kumimoji="0" lang="es-MX" sz="1400" b="0" i="0" u="none" strike="noStrike" kern="0" cap="none" spc="0" normalizeH="0" baseline="0" noProof="0" dirty="0" smtClean="0">
                <a:ln>
                  <a:noFill/>
                </a:ln>
                <a:solidFill>
                  <a:sysClr val="windowText" lastClr="000000"/>
                </a:solidFill>
                <a:effectLst/>
                <a:uLnTx/>
                <a:uFillTx/>
              </a:rPr>
              <a:t>Página web de la H. Cámara de Diputados LVII Legislatura</a:t>
            </a:r>
          </a:p>
          <a:p>
            <a:pPr marL="0" marR="0" lvl="0" indent="0" defTabSz="914400" eaLnBrk="1" fontAlgn="auto" latinLnBrk="0" hangingPunct="1">
              <a:lnSpc>
                <a:spcPct val="100000"/>
              </a:lnSpc>
              <a:spcBef>
                <a:spcPts val="0"/>
              </a:spcBef>
              <a:spcAft>
                <a:spcPts val="0"/>
              </a:spcAft>
              <a:buClrTx/>
              <a:buSzTx/>
              <a:buFontTx/>
              <a:buNone/>
              <a:tabLst/>
              <a:defRPr/>
            </a:pPr>
            <a:endParaRPr kumimoji="0" lang="es-MX" sz="1400" b="1" i="0" u="none" strike="noStrike" kern="0" cap="none" spc="0" normalizeH="0" baseline="0" noProof="0" dirty="0" smtClean="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r>
              <a:rPr kumimoji="0" lang="es-MX" sz="1400" b="0" i="0" u="none" strike="noStrike" kern="0" cap="none" spc="0" normalizeH="0" baseline="0" noProof="0" dirty="0" smtClean="0">
                <a:ln>
                  <a:noFill/>
                </a:ln>
                <a:solidFill>
                  <a:sysClr val="windowText" lastClr="000000"/>
                </a:solidFill>
                <a:effectLst/>
                <a:uLnTx/>
                <a:uFillTx/>
              </a:rPr>
              <a:t>H. Congreso del Estado</a:t>
            </a: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endParaRPr kumimoji="0" lang="es-MX" sz="1400" b="1"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r>
              <a:rPr kumimoji="0" lang="es-MX" sz="1400" b="0" i="0" u="none" strike="noStrike" kern="0" cap="none" spc="0" normalizeH="0" baseline="0" noProof="0" dirty="0" smtClean="0">
                <a:ln>
                  <a:noFill/>
                </a:ln>
                <a:solidFill>
                  <a:sysClr val="windowText" lastClr="000000"/>
                </a:solidFill>
                <a:effectLst/>
                <a:uLnTx/>
                <a:uFillTx/>
              </a:rPr>
              <a:t>Directorio de servidores públicos del Gobierno del Estado</a:t>
            </a:r>
          </a:p>
        </p:txBody>
      </p:sp>
      <p:sp>
        <p:nvSpPr>
          <p:cNvPr id="9" name="8 CuadroTexto"/>
          <p:cNvSpPr txBox="1"/>
          <p:nvPr/>
        </p:nvSpPr>
        <p:spPr>
          <a:xfrm>
            <a:off x="5425706" y="1361164"/>
            <a:ext cx="929742" cy="307777"/>
          </a:xfrm>
          <a:prstGeom prst="rect">
            <a:avLst/>
          </a:prstGeom>
          <a:solidFill>
            <a:sysClr val="window" lastClr="FFFFFF">
              <a:lumMod val="95000"/>
            </a:sysClr>
          </a:solidFill>
          <a:ln>
            <a:solidFill>
              <a:srgbClr val="E7DEC9">
                <a:lumMod val="50000"/>
              </a:srgbClr>
            </a:solid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1400" b="1" i="0" u="none" strike="noStrike" kern="0" cap="none" spc="0" normalizeH="0" baseline="0" noProof="0" dirty="0" smtClean="0">
                <a:ln>
                  <a:noFill/>
                </a:ln>
                <a:solidFill>
                  <a:sysClr val="windowText" lastClr="000000"/>
                </a:solidFill>
                <a:effectLst/>
                <a:uLnTx/>
                <a:uFillTx/>
              </a:rPr>
              <a:t>Fuentes: </a:t>
            </a:r>
            <a:endParaRPr kumimoji="0" lang="es-MX" sz="1400" b="1" i="0" u="none" strike="noStrike" kern="0" cap="none" spc="0" normalizeH="0" baseline="0" noProof="0" dirty="0">
              <a:ln>
                <a:noFill/>
              </a:ln>
              <a:solidFill>
                <a:sysClr val="windowText" lastClr="000000"/>
              </a:solidFill>
              <a:effectLst/>
              <a:uLnTx/>
              <a:uFillTx/>
            </a:endParaRPr>
          </a:p>
        </p:txBody>
      </p:sp>
      <p:graphicFrame>
        <p:nvGraphicFramePr>
          <p:cNvPr id="10" name="9 Tabla"/>
          <p:cNvGraphicFramePr>
            <a:graphicFrameLocks noGrp="1"/>
          </p:cNvGraphicFramePr>
          <p:nvPr>
            <p:extLst>
              <p:ext uri="{D42A27DB-BD31-4B8C-83A1-F6EECF244321}">
                <p14:modId xmlns:p14="http://schemas.microsoft.com/office/powerpoint/2010/main" val="3497914196"/>
              </p:ext>
            </p:extLst>
          </p:nvPr>
        </p:nvGraphicFramePr>
        <p:xfrm>
          <a:off x="827584" y="1124746"/>
          <a:ext cx="4310089" cy="4536502"/>
        </p:xfrm>
        <a:graphic>
          <a:graphicData uri="http://schemas.openxmlformats.org/drawingml/2006/table">
            <a:tbl>
              <a:tblPr/>
              <a:tblGrid>
                <a:gridCol w="943815"/>
                <a:gridCol w="3366274"/>
              </a:tblGrid>
              <a:tr h="476614">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dirty="0">
                          <a:effectLst/>
                          <a:latin typeface="Calibri" pitchFamily="34" charset="0"/>
                          <a:cs typeface="Calibri" pitchFamily="34" charset="0"/>
                        </a:rPr>
                        <a:t>Clave del Indicador</a:t>
                      </a:r>
                      <a:endParaRPr lang="es-MX" sz="1300" b="1"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7DEC9">
                        <a:lumMod val="9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dirty="0">
                          <a:effectLst/>
                          <a:latin typeface="Calibri" pitchFamily="34" charset="0"/>
                          <a:cs typeface="Calibri" pitchFamily="34" charset="0"/>
                        </a:rPr>
                        <a:t>Nombre del Indicador</a:t>
                      </a:r>
                      <a:endParaRPr lang="es-MX" sz="1300" b="1"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7DEC9">
                        <a:lumMod val="90000"/>
                      </a:srgbClr>
                    </a:solidFill>
                  </a:tcPr>
                </a:tc>
              </a:tr>
              <a:tr h="507486">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dirty="0">
                          <a:effectLst/>
                          <a:latin typeface="Calibri" pitchFamily="34" charset="0"/>
                          <a:cs typeface="Calibri" pitchFamily="34" charset="0"/>
                        </a:rPr>
                        <a:t>3A1-22</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Razón entre niñas y niños matriculados en la educación primaria</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507486">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dirty="0">
                          <a:effectLst/>
                          <a:latin typeface="Calibri" pitchFamily="34" charset="0"/>
                          <a:cs typeface="Calibri" pitchFamily="34" charset="0"/>
                        </a:rPr>
                        <a:t>3A1-23</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Razón entre niñas y niños matriculados en la educación secundaria</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507486">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3A1-24</a:t>
                      </a:r>
                      <a:endParaRPr lang="es-MX" sz="1300" b="0" i="0" u="none" strike="noStrike">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Razón entre mujeres y hombres matriculados en la educación media</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507486">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3A1-25</a:t>
                      </a:r>
                      <a:endParaRPr lang="es-MX" sz="1300" b="0" i="0" u="none" strike="noStrike">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Razón entre mujeres y hombres matriculados en la educación superior</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507486">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3A2-26</a:t>
                      </a:r>
                      <a:endParaRPr lang="es-MX" sz="1300" b="0" i="0" u="none" strike="noStrike">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Proporción de mujeres asalariadas en el sector no agropecuario</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507486">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3A3-27</a:t>
                      </a:r>
                      <a:endParaRPr lang="es-MX" sz="1300" b="0" i="0" u="none" strike="noStrike">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Proporción de escaños en la legislatura </a:t>
                      </a:r>
                      <a:r>
                        <a:rPr lang="es-MX" sz="1300" u="none" strike="noStrike" dirty="0" smtClean="0">
                          <a:effectLst/>
                          <a:latin typeface="Calibri" pitchFamily="34" charset="0"/>
                          <a:cs typeface="Calibri" pitchFamily="34" charset="0"/>
                        </a:rPr>
                        <a:t>estatal ocupados </a:t>
                      </a:r>
                      <a:r>
                        <a:rPr lang="es-MX" sz="1300" u="none" strike="noStrike" dirty="0">
                          <a:effectLst/>
                          <a:latin typeface="Calibri" pitchFamily="34" charset="0"/>
                          <a:cs typeface="Calibri" pitchFamily="34" charset="0"/>
                        </a:rPr>
                        <a:t>por mujeres</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507486">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3A3-28</a:t>
                      </a:r>
                      <a:endParaRPr lang="es-MX" sz="1300" b="0" i="0" u="none" strike="noStrike">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Proporción de puestos directivos ocupados por mujeres en el Poder Ejecutivo Estatal</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507486">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3A3-29</a:t>
                      </a:r>
                      <a:endParaRPr lang="es-MX" sz="1300" b="0" i="0" u="none" strike="noStrike">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Proporción de puestos directivos ocupados por mujeres en el Poder Judicial Estatal</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bl>
          </a:graphicData>
        </a:graphic>
      </p:graphicFrame>
      <p:sp>
        <p:nvSpPr>
          <p:cNvPr id="7" name="6 CuadroTexto"/>
          <p:cNvSpPr txBox="1"/>
          <p:nvPr/>
        </p:nvSpPr>
        <p:spPr>
          <a:xfrm>
            <a:off x="5337110" y="727883"/>
            <a:ext cx="3195329" cy="369332"/>
          </a:xfrm>
          <a:prstGeom prst="rect">
            <a:avLst/>
          </a:prstGeom>
          <a:noFill/>
        </p:spPr>
        <p:txBody>
          <a:bodyPr wrap="square" rtlCol="0">
            <a:spAutoFit/>
          </a:bodyPr>
          <a:lstStyle/>
          <a:p>
            <a:r>
              <a:rPr lang="es-MX" dirty="0" smtClean="0"/>
              <a:t>Numero de indicadores: 8</a:t>
            </a:r>
            <a:endParaRPr lang="es-MX" dirty="0"/>
          </a:p>
        </p:txBody>
      </p:sp>
      <p:sp>
        <p:nvSpPr>
          <p:cNvPr id="11" name="9 Subtítulo"/>
          <p:cNvSpPr txBox="1">
            <a:spLocks/>
          </p:cNvSpPr>
          <p:nvPr/>
        </p:nvSpPr>
        <p:spPr>
          <a:xfrm>
            <a:off x="4489106" y="0"/>
            <a:ext cx="3816424"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buClr>
                <a:srgbClr val="FDA023"/>
              </a:buClr>
            </a:pPr>
            <a:r>
              <a:rPr lang="es-MX" sz="1400" dirty="0">
                <a:solidFill>
                  <a:prstClr val="white"/>
                </a:solidFill>
              </a:rPr>
              <a:t>Objetivo </a:t>
            </a:r>
            <a:r>
              <a:rPr lang="es-MX" sz="1400" dirty="0" smtClean="0">
                <a:solidFill>
                  <a:prstClr val="white"/>
                </a:solidFill>
              </a:rPr>
              <a:t>3 Promover </a:t>
            </a:r>
            <a:r>
              <a:rPr lang="es-MX" sz="1400" dirty="0">
                <a:solidFill>
                  <a:prstClr val="white"/>
                </a:solidFill>
              </a:rPr>
              <a:t>la Equidad de </a:t>
            </a:r>
            <a:r>
              <a:rPr lang="es-MX" sz="1400" dirty="0" smtClean="0">
                <a:solidFill>
                  <a:prstClr val="white"/>
                </a:solidFill>
              </a:rPr>
              <a:t>Género </a:t>
            </a:r>
            <a:r>
              <a:rPr lang="es-MX" sz="1400" dirty="0">
                <a:solidFill>
                  <a:prstClr val="white"/>
                </a:solidFill>
              </a:rPr>
              <a:t>y la Autonomía de las Mujeres</a:t>
            </a:r>
          </a:p>
          <a:p>
            <a:pPr algn="ctr">
              <a:buClr>
                <a:srgbClr val="FDA023"/>
              </a:buClr>
            </a:pPr>
            <a:endParaRPr lang="es-MX" sz="1600" dirty="0">
              <a:solidFill>
                <a:prstClr val="white"/>
              </a:solidFill>
            </a:endParaRPr>
          </a:p>
        </p:txBody>
      </p:sp>
      <p:pic>
        <p:nvPicPr>
          <p:cNvPr id="3074" name="Picture 2" descr="C:\Users\Public\Documents\__TODO 2010\Diseños_2010\PDCHS 2.0\Documento\Elementos Graficos\ICONOS ODMS\odm_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1129" y="5013176"/>
            <a:ext cx="1251310" cy="126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42640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CuadroTexto"/>
          <p:cNvSpPr txBox="1"/>
          <p:nvPr/>
        </p:nvSpPr>
        <p:spPr>
          <a:xfrm>
            <a:off x="5364088" y="1702186"/>
            <a:ext cx="3096344" cy="3754874"/>
          </a:xfrm>
          <a:prstGeom prst="rect">
            <a:avLst/>
          </a:prstGeom>
          <a:solidFill>
            <a:sysClr val="window" lastClr="FFFFFF">
              <a:lumMod val="95000"/>
            </a:sysClr>
          </a:solidFill>
          <a:ln>
            <a:solidFill>
              <a:srgbClr val="E7DEC9">
                <a:lumMod val="50000"/>
              </a:srgbClr>
            </a:solidFill>
          </a:ln>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Tx/>
              <a:buBlip>
                <a:blip r:embed="rId2"/>
              </a:buBlip>
              <a:tabLst/>
              <a:defRPr/>
            </a:pPr>
            <a:r>
              <a:rPr kumimoji="0" lang="es-MX" sz="1400" b="0" i="0" u="none" strike="noStrike" kern="0" cap="none" spc="0" normalizeH="0" baseline="0" noProof="0" dirty="0" smtClean="0">
                <a:ln>
                  <a:noFill/>
                </a:ln>
                <a:solidFill>
                  <a:sysClr val="windowText" lastClr="000000"/>
                </a:solidFill>
                <a:effectLst/>
                <a:uLnTx/>
                <a:uFillTx/>
              </a:rPr>
              <a:t>Secretaría de Salud del Estado</a:t>
            </a: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endParaRPr kumimoji="0" lang="es-MX" sz="1400" b="1"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r>
              <a:rPr kumimoji="0" lang="es-MX" sz="1400" b="0" i="0" u="none" strike="noStrike" kern="0" cap="none" spc="0" normalizeH="0" baseline="0" noProof="0" dirty="0">
                <a:ln>
                  <a:noFill/>
                </a:ln>
                <a:solidFill>
                  <a:sysClr val="windowText" lastClr="000000"/>
                </a:solidFill>
                <a:effectLst/>
                <a:uLnTx/>
                <a:uFillTx/>
              </a:rPr>
              <a:t>Instituto Nacional de Estadística y Geografía</a:t>
            </a:r>
            <a:r>
              <a:rPr kumimoji="0" lang="es-MX" sz="1400" b="1" i="0" u="none" strike="noStrike" kern="0" cap="none" spc="0" normalizeH="0" baseline="0" noProof="0" dirty="0">
                <a:ln>
                  <a:noFill/>
                </a:ln>
                <a:solidFill>
                  <a:sysClr val="windowText" lastClr="000000"/>
                </a:solidFill>
                <a:effectLst/>
                <a:uLnTx/>
                <a:uFillTx/>
              </a:rPr>
              <a:t> (INEGI</a:t>
            </a:r>
            <a:r>
              <a:rPr kumimoji="0" lang="es-MX" sz="1400" b="1" i="0" u="none" strike="noStrike" kern="0" cap="none" spc="0" normalizeH="0" baseline="0" noProof="0" dirty="0" smtClean="0">
                <a:ln>
                  <a:noFill/>
                </a:ln>
                <a:solidFill>
                  <a:sysClr val="windowText" lastClr="000000"/>
                </a:solidFill>
                <a:effectLst/>
                <a:uLnTx/>
                <a:uFillTx/>
              </a:rPr>
              <a:t>)</a:t>
            </a:r>
          </a:p>
          <a:p>
            <a:pPr marL="0" marR="0" lvl="0" indent="0" defTabSz="914400" eaLnBrk="1" fontAlgn="auto" latinLnBrk="0" hangingPunct="1">
              <a:lnSpc>
                <a:spcPct val="100000"/>
              </a:lnSpc>
              <a:spcBef>
                <a:spcPts val="0"/>
              </a:spcBef>
              <a:spcAft>
                <a:spcPts val="0"/>
              </a:spcAft>
              <a:buClrTx/>
              <a:buSzTx/>
              <a:buFontTx/>
              <a:buNone/>
              <a:tabLst/>
              <a:defRPr/>
            </a:pPr>
            <a:endParaRPr kumimoji="0" lang="es-MX" sz="1400" b="1"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r>
              <a:rPr kumimoji="0" lang="es-MX" sz="1400" b="0" i="0" u="none" strike="noStrike" kern="0" cap="none" spc="0" normalizeH="0" baseline="0" noProof="0" dirty="0" smtClean="0">
                <a:ln>
                  <a:noFill/>
                </a:ln>
                <a:solidFill>
                  <a:sysClr val="windowText" lastClr="000000"/>
                </a:solidFill>
                <a:effectLst/>
                <a:uLnTx/>
                <a:uFillTx/>
              </a:rPr>
              <a:t>Consejo Nacional de Población </a:t>
            </a:r>
            <a:r>
              <a:rPr kumimoji="0" lang="es-MX" sz="1400" b="1" i="0" u="none" strike="noStrike" kern="0" cap="none" spc="0" normalizeH="0" baseline="0" noProof="0" dirty="0" smtClean="0">
                <a:ln>
                  <a:noFill/>
                </a:ln>
                <a:solidFill>
                  <a:sysClr val="windowText" lastClr="000000"/>
                </a:solidFill>
                <a:effectLst/>
                <a:uLnTx/>
                <a:uFillTx/>
              </a:rPr>
              <a:t>(CONAPO)</a:t>
            </a:r>
          </a:p>
          <a:p>
            <a:pPr marL="0" marR="0" lvl="0" indent="0" defTabSz="914400" eaLnBrk="1" fontAlgn="auto" latinLnBrk="0" hangingPunct="1">
              <a:lnSpc>
                <a:spcPct val="100000"/>
              </a:lnSpc>
              <a:spcBef>
                <a:spcPts val="0"/>
              </a:spcBef>
              <a:spcAft>
                <a:spcPts val="0"/>
              </a:spcAft>
              <a:buClrTx/>
              <a:buSzTx/>
              <a:buFontTx/>
              <a:buNone/>
              <a:tabLst/>
              <a:defRPr/>
            </a:pPr>
            <a:endParaRPr kumimoji="0" lang="es-MX" sz="1400" b="1" i="0" u="none" strike="noStrike" kern="0" cap="none" spc="0" normalizeH="0" baseline="0" noProof="0" dirty="0" smtClean="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r>
              <a:rPr kumimoji="0" lang="es-MX" sz="1400" b="0" i="0" u="none" strike="noStrike" kern="0" cap="none" spc="0" normalizeH="0" baseline="0" noProof="0" dirty="0" smtClean="0">
                <a:ln>
                  <a:noFill/>
                </a:ln>
                <a:solidFill>
                  <a:sysClr val="windowText" lastClr="000000"/>
                </a:solidFill>
                <a:effectLst/>
                <a:uLnTx/>
                <a:uFillTx/>
              </a:rPr>
              <a:t>Colegio de México A.C.</a:t>
            </a:r>
            <a:r>
              <a:rPr kumimoji="0" lang="es-MX" sz="1400" b="0" i="0" u="none" strike="noStrike" kern="0" cap="none" spc="0" normalizeH="0" baseline="0" noProof="0" dirty="0">
                <a:ln>
                  <a:noFill/>
                </a:ln>
                <a:solidFill>
                  <a:sysClr val="windowText" lastClr="000000"/>
                </a:solidFill>
                <a:effectLst/>
                <a:uLnTx/>
                <a:uFillTx/>
              </a:rPr>
              <a:t> </a:t>
            </a:r>
            <a:r>
              <a:rPr kumimoji="0" lang="es-MX" sz="1400" b="1" i="0" u="none" strike="noStrike" kern="0" cap="none" spc="0" normalizeH="0" baseline="0" noProof="0" dirty="0" smtClean="0">
                <a:ln>
                  <a:noFill/>
                </a:ln>
                <a:solidFill>
                  <a:sysClr val="windowText" lastClr="000000"/>
                </a:solidFill>
                <a:effectLst/>
                <a:uLnTx/>
                <a:uFillTx/>
              </a:rPr>
              <a:t>(</a:t>
            </a:r>
            <a:r>
              <a:rPr kumimoji="0" lang="es-MX" sz="1400" b="1" i="0" u="none" strike="noStrike" kern="0" cap="none" spc="0" normalizeH="0" baseline="0" noProof="0" dirty="0" err="1" smtClean="0">
                <a:ln>
                  <a:noFill/>
                </a:ln>
                <a:solidFill>
                  <a:sysClr val="windowText" lastClr="000000"/>
                </a:solidFill>
                <a:effectLst/>
                <a:uLnTx/>
                <a:uFillTx/>
              </a:rPr>
              <a:t>Colmex</a:t>
            </a:r>
            <a:r>
              <a:rPr kumimoji="0" lang="es-MX" sz="1400" b="1" i="0" u="none" strike="noStrike" kern="0" cap="none" spc="0" normalizeH="0" baseline="0" noProof="0" dirty="0" smtClean="0">
                <a:ln>
                  <a:noFill/>
                </a:ln>
                <a:solidFill>
                  <a:sysClr val="windowText" lastClr="000000"/>
                </a:solidFill>
                <a:effectLst/>
                <a:uLnTx/>
                <a:uFillTx/>
              </a:rPr>
              <a:t>)</a:t>
            </a:r>
          </a:p>
          <a:p>
            <a:pPr marL="0" marR="0" lvl="0" indent="0" defTabSz="914400" eaLnBrk="1" fontAlgn="auto" latinLnBrk="0" hangingPunct="1">
              <a:lnSpc>
                <a:spcPct val="100000"/>
              </a:lnSpc>
              <a:spcBef>
                <a:spcPts val="0"/>
              </a:spcBef>
              <a:spcAft>
                <a:spcPts val="0"/>
              </a:spcAft>
              <a:buClrTx/>
              <a:buSzTx/>
              <a:buFontTx/>
              <a:buNone/>
              <a:tabLst/>
              <a:defRPr/>
            </a:pPr>
            <a:endParaRPr kumimoji="0" lang="es-MX" sz="1400" b="1"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r>
              <a:rPr kumimoji="0" lang="es-MX" sz="1400" b="0" i="0" u="none" strike="noStrike" kern="0" cap="none" spc="0" normalizeH="0" baseline="0" noProof="0" dirty="0" smtClean="0">
                <a:ln>
                  <a:noFill/>
                </a:ln>
                <a:solidFill>
                  <a:sysClr val="windowText" lastClr="000000"/>
                </a:solidFill>
                <a:effectLst/>
                <a:uLnTx/>
                <a:uFillTx/>
              </a:rPr>
              <a:t>Programa de Vacunación Universal y Vigilancia Nutricional </a:t>
            </a:r>
            <a:r>
              <a:rPr kumimoji="0" lang="es-MX" sz="1400" b="1" i="0" u="none" strike="noStrike" kern="0" cap="none" spc="0" normalizeH="0" baseline="0" noProof="0" dirty="0" smtClean="0">
                <a:ln>
                  <a:noFill/>
                </a:ln>
                <a:solidFill>
                  <a:sysClr val="windowText" lastClr="000000"/>
                </a:solidFill>
                <a:effectLst/>
                <a:uLnTx/>
                <a:uFillTx/>
              </a:rPr>
              <a:t>(PROVAC)</a:t>
            </a: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endParaRPr kumimoji="0" lang="es-MX" sz="1400" b="1"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Tx/>
              <a:buSzTx/>
              <a:buFontTx/>
              <a:buBlip>
                <a:blip r:embed="rId2"/>
              </a:buBlip>
              <a:tabLst/>
              <a:defRPr/>
            </a:pPr>
            <a:r>
              <a:rPr kumimoji="0" lang="es-MX" sz="1400" b="0" i="0" u="none" strike="noStrike" kern="0" cap="none" spc="0" normalizeH="0" baseline="0" noProof="0" dirty="0" smtClean="0">
                <a:ln>
                  <a:noFill/>
                </a:ln>
                <a:solidFill>
                  <a:sysClr val="windowText" lastClr="000000"/>
                </a:solidFill>
                <a:effectLst/>
                <a:uLnTx/>
                <a:uFillTx/>
              </a:rPr>
              <a:t>Encuesta Nacional de Cobertura de Vacunación </a:t>
            </a:r>
            <a:r>
              <a:rPr kumimoji="0" lang="es-MX" sz="1400" b="1" i="0" u="none" strike="noStrike" kern="0" cap="none" spc="0" normalizeH="0" baseline="0" noProof="0" dirty="0" smtClean="0">
                <a:ln>
                  <a:noFill/>
                </a:ln>
                <a:solidFill>
                  <a:sysClr val="windowText" lastClr="000000"/>
                </a:solidFill>
                <a:effectLst/>
                <a:uLnTx/>
                <a:uFillTx/>
              </a:rPr>
              <a:t>(ENCOVA)</a:t>
            </a:r>
          </a:p>
        </p:txBody>
      </p:sp>
      <p:sp>
        <p:nvSpPr>
          <p:cNvPr id="12" name="11 CuadroTexto"/>
          <p:cNvSpPr txBox="1"/>
          <p:nvPr/>
        </p:nvSpPr>
        <p:spPr>
          <a:xfrm>
            <a:off x="5364088" y="1218524"/>
            <a:ext cx="929742" cy="307777"/>
          </a:xfrm>
          <a:prstGeom prst="rect">
            <a:avLst/>
          </a:prstGeom>
          <a:solidFill>
            <a:sysClr val="window" lastClr="FFFFFF">
              <a:lumMod val="95000"/>
            </a:sysClr>
          </a:solidFill>
          <a:ln>
            <a:solidFill>
              <a:srgbClr val="E7DEC9">
                <a:lumMod val="50000"/>
              </a:srgbClr>
            </a:solidFill>
          </a:ln>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MX" sz="1400" b="1" i="0" u="none" strike="noStrike" kern="0" cap="none" spc="0" normalizeH="0" baseline="0" noProof="0" dirty="0" smtClean="0">
                <a:ln>
                  <a:noFill/>
                </a:ln>
                <a:solidFill>
                  <a:sysClr val="windowText" lastClr="000000"/>
                </a:solidFill>
                <a:effectLst/>
                <a:uLnTx/>
                <a:uFillTx/>
              </a:rPr>
              <a:t>Fuentes: </a:t>
            </a:r>
            <a:endParaRPr kumimoji="0" lang="es-MX" sz="1400" b="1" i="0" u="none" strike="noStrike" kern="0" cap="none" spc="0" normalizeH="0" baseline="0" noProof="0" dirty="0">
              <a:ln>
                <a:noFill/>
              </a:ln>
              <a:solidFill>
                <a:sysClr val="windowText" lastClr="000000"/>
              </a:solidFill>
              <a:effectLst/>
              <a:uLnTx/>
              <a:uFillTx/>
            </a:endParaRPr>
          </a:p>
        </p:txBody>
      </p:sp>
      <p:graphicFrame>
        <p:nvGraphicFramePr>
          <p:cNvPr id="13" name="12 Tabla"/>
          <p:cNvGraphicFramePr>
            <a:graphicFrameLocks noGrp="1"/>
          </p:cNvGraphicFramePr>
          <p:nvPr>
            <p:extLst>
              <p:ext uri="{D42A27DB-BD31-4B8C-83A1-F6EECF244321}">
                <p14:modId xmlns:p14="http://schemas.microsoft.com/office/powerpoint/2010/main" val="3165074213"/>
              </p:ext>
            </p:extLst>
          </p:nvPr>
        </p:nvGraphicFramePr>
        <p:xfrm>
          <a:off x="827584" y="1196752"/>
          <a:ext cx="4248472" cy="3613179"/>
        </p:xfrm>
        <a:graphic>
          <a:graphicData uri="http://schemas.openxmlformats.org/drawingml/2006/table">
            <a:tbl>
              <a:tblPr/>
              <a:tblGrid>
                <a:gridCol w="930322"/>
                <a:gridCol w="3318150"/>
              </a:tblGrid>
              <a:tr h="458919">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b="1" u="none" strike="noStrike" dirty="0">
                          <a:effectLst/>
                          <a:latin typeface="Calibri" pitchFamily="34" charset="0"/>
                          <a:cs typeface="Calibri" pitchFamily="34" charset="0"/>
                        </a:rPr>
                        <a:t>Clave del Indicador</a:t>
                      </a:r>
                      <a:endParaRPr lang="es-MX" sz="1300" b="1"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7DEC9">
                        <a:lumMod val="9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b="1" u="none" strike="noStrike" dirty="0">
                          <a:effectLst/>
                          <a:latin typeface="Calibri" pitchFamily="34" charset="0"/>
                          <a:cs typeface="Calibri" pitchFamily="34" charset="0"/>
                        </a:rPr>
                        <a:t>Nombre del Indicador</a:t>
                      </a:r>
                      <a:endParaRPr lang="es-MX" sz="1300" b="1"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7DEC9">
                        <a:lumMod val="90000"/>
                      </a:srgbClr>
                    </a:solidFill>
                  </a:tcPr>
                </a:tc>
              </a:tr>
              <a:tr h="682992">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dirty="0">
                          <a:effectLst/>
                          <a:latin typeface="Calibri" pitchFamily="34" charset="0"/>
                          <a:cs typeface="Calibri" pitchFamily="34" charset="0"/>
                        </a:rPr>
                        <a:t>4A1-30</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Tasa de mortalidad de menores de cinco años (defunciones por cada 1000 nacidos vivos estimados)</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646365">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4A2-31</a:t>
                      </a:r>
                      <a:endParaRPr lang="es-MX" sz="1300" b="0" i="0" u="none" strike="noStrike">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Tasa de mortalidad de Infantil (defunciones de menores de un año por cada mil nacimientos)</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458919">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4A3-32</a:t>
                      </a:r>
                      <a:endParaRPr lang="es-MX" sz="1300" b="0" i="0" u="none" strike="noStrike">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Proporción de niños de un año vacunados contra el sarampión</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682992">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4A2-33</a:t>
                      </a:r>
                      <a:endParaRPr lang="es-MX" sz="1300" b="0" i="0" u="none" strike="noStrike">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Tasa de mortalidad por infecciones respiratorias agudas (</a:t>
                      </a:r>
                      <a:r>
                        <a:rPr lang="es-MX" sz="1300" u="none" strike="noStrike" dirty="0" err="1">
                          <a:effectLst/>
                          <a:latin typeface="Calibri" pitchFamily="34" charset="0"/>
                          <a:cs typeface="Calibri" pitchFamily="34" charset="0"/>
                        </a:rPr>
                        <a:t>IRAs</a:t>
                      </a:r>
                      <a:r>
                        <a:rPr lang="es-MX" sz="1300" u="none" strike="noStrike" dirty="0">
                          <a:effectLst/>
                          <a:latin typeface="Calibri" pitchFamily="34" charset="0"/>
                          <a:cs typeface="Calibri" pitchFamily="34" charset="0"/>
                        </a:rPr>
                        <a:t>) en menores de 5 años (por mil niños)</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r h="682992">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ctr" fontAlgn="ctr"/>
                      <a:r>
                        <a:rPr lang="es-MX" sz="1300" u="none" strike="noStrike">
                          <a:effectLst/>
                          <a:latin typeface="Calibri" pitchFamily="34" charset="0"/>
                          <a:cs typeface="Calibri" pitchFamily="34" charset="0"/>
                        </a:rPr>
                        <a:t>4A2-34</a:t>
                      </a:r>
                      <a:endParaRPr lang="es-MX" sz="1300" b="0" i="0" u="none" strike="noStrike">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c>
                  <a:txBody>
                    <a:bodyPr/>
                    <a:lstStyle>
                      <a:lvl1pPr marL="0" algn="l" defTabSz="914400" rtl="0" eaLnBrk="1" latinLnBrk="0" hangingPunct="1">
                        <a:defRPr sz="1800" kern="1200">
                          <a:solidFill>
                            <a:schemeClr val="dk1"/>
                          </a:solidFill>
                          <a:latin typeface="Gill Sans MT"/>
                        </a:defRPr>
                      </a:lvl1pPr>
                      <a:lvl2pPr marL="457200" algn="l" defTabSz="914400" rtl="0" eaLnBrk="1" latinLnBrk="0" hangingPunct="1">
                        <a:defRPr sz="1800" kern="1200">
                          <a:solidFill>
                            <a:schemeClr val="dk1"/>
                          </a:solidFill>
                          <a:latin typeface="Gill Sans MT"/>
                        </a:defRPr>
                      </a:lvl2pPr>
                      <a:lvl3pPr marL="914400" algn="l" defTabSz="914400" rtl="0" eaLnBrk="1" latinLnBrk="0" hangingPunct="1">
                        <a:defRPr sz="1800" kern="1200">
                          <a:solidFill>
                            <a:schemeClr val="dk1"/>
                          </a:solidFill>
                          <a:latin typeface="Gill Sans MT"/>
                        </a:defRPr>
                      </a:lvl3pPr>
                      <a:lvl4pPr marL="1371600" algn="l" defTabSz="914400" rtl="0" eaLnBrk="1" latinLnBrk="0" hangingPunct="1">
                        <a:defRPr sz="1800" kern="1200">
                          <a:solidFill>
                            <a:schemeClr val="dk1"/>
                          </a:solidFill>
                          <a:latin typeface="Gill Sans MT"/>
                        </a:defRPr>
                      </a:lvl4pPr>
                      <a:lvl5pPr marL="1828800" algn="l" defTabSz="914400" rtl="0" eaLnBrk="1" latinLnBrk="0" hangingPunct="1">
                        <a:defRPr sz="1800" kern="1200">
                          <a:solidFill>
                            <a:schemeClr val="dk1"/>
                          </a:solidFill>
                          <a:latin typeface="Gill Sans MT"/>
                        </a:defRPr>
                      </a:lvl5pPr>
                      <a:lvl6pPr marL="2286000" algn="l" defTabSz="914400" rtl="0" eaLnBrk="1" latinLnBrk="0" hangingPunct="1">
                        <a:defRPr sz="1800" kern="1200">
                          <a:solidFill>
                            <a:schemeClr val="dk1"/>
                          </a:solidFill>
                          <a:latin typeface="Gill Sans MT"/>
                        </a:defRPr>
                      </a:lvl6pPr>
                      <a:lvl7pPr marL="2743200" algn="l" defTabSz="914400" rtl="0" eaLnBrk="1" latinLnBrk="0" hangingPunct="1">
                        <a:defRPr sz="1800" kern="1200">
                          <a:solidFill>
                            <a:schemeClr val="dk1"/>
                          </a:solidFill>
                          <a:latin typeface="Gill Sans MT"/>
                        </a:defRPr>
                      </a:lvl7pPr>
                      <a:lvl8pPr marL="3200400" algn="l" defTabSz="914400" rtl="0" eaLnBrk="1" latinLnBrk="0" hangingPunct="1">
                        <a:defRPr sz="1800" kern="1200">
                          <a:solidFill>
                            <a:schemeClr val="dk1"/>
                          </a:solidFill>
                          <a:latin typeface="Gill Sans MT"/>
                        </a:defRPr>
                      </a:lvl8pPr>
                      <a:lvl9pPr marL="3657600" algn="l" defTabSz="914400" rtl="0" eaLnBrk="1" latinLnBrk="0" hangingPunct="1">
                        <a:defRPr sz="1800" kern="1200">
                          <a:solidFill>
                            <a:schemeClr val="dk1"/>
                          </a:solidFill>
                          <a:latin typeface="Gill Sans MT"/>
                        </a:defRPr>
                      </a:lvl9pPr>
                    </a:lstStyle>
                    <a:p>
                      <a:pPr algn="l" fontAlgn="b"/>
                      <a:r>
                        <a:rPr lang="es-MX" sz="1300" u="none" strike="noStrike" dirty="0">
                          <a:effectLst/>
                          <a:latin typeface="Calibri" pitchFamily="34" charset="0"/>
                          <a:cs typeface="Calibri" pitchFamily="34" charset="0"/>
                        </a:rPr>
                        <a:t>Tasa de mortalidad por enfermedades diarreicas agudas (</a:t>
                      </a:r>
                      <a:r>
                        <a:rPr lang="es-MX" sz="1300" u="none" strike="noStrike" dirty="0" err="1">
                          <a:effectLst/>
                          <a:latin typeface="Calibri" pitchFamily="34" charset="0"/>
                          <a:cs typeface="Calibri" pitchFamily="34" charset="0"/>
                        </a:rPr>
                        <a:t>EDAs</a:t>
                      </a:r>
                      <a:r>
                        <a:rPr lang="es-MX" sz="1300" u="none" strike="noStrike" dirty="0">
                          <a:effectLst/>
                          <a:latin typeface="Calibri" pitchFamily="34" charset="0"/>
                          <a:cs typeface="Calibri" pitchFamily="34" charset="0"/>
                        </a:rPr>
                        <a:t>) en menores de 5 años (por mil niños)</a:t>
                      </a:r>
                      <a:endParaRPr lang="es-MX" sz="1300" b="0" i="0" u="none" strike="noStrike" dirty="0">
                        <a:solidFill>
                          <a:srgbClr val="000000"/>
                        </a:solidFill>
                        <a:effectLst/>
                        <a:latin typeface="Calibri" pitchFamily="34" charset="0"/>
                        <a:cs typeface="Calibri" pitchFamily="34" charset="0"/>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891A7">
                        <a:tint val="20000"/>
                      </a:srgbClr>
                    </a:solidFill>
                  </a:tcPr>
                </a:tc>
              </a:tr>
            </a:tbl>
          </a:graphicData>
        </a:graphic>
      </p:graphicFrame>
      <p:sp>
        <p:nvSpPr>
          <p:cNvPr id="6" name="5 CuadroTexto"/>
          <p:cNvSpPr txBox="1"/>
          <p:nvPr/>
        </p:nvSpPr>
        <p:spPr>
          <a:xfrm>
            <a:off x="5337110" y="727883"/>
            <a:ext cx="3195329" cy="369332"/>
          </a:xfrm>
          <a:prstGeom prst="rect">
            <a:avLst/>
          </a:prstGeom>
          <a:noFill/>
        </p:spPr>
        <p:txBody>
          <a:bodyPr wrap="square" rtlCol="0">
            <a:spAutoFit/>
          </a:bodyPr>
          <a:lstStyle/>
          <a:p>
            <a:r>
              <a:rPr lang="es-MX" dirty="0" smtClean="0"/>
              <a:t>Numero de indicadores: 5</a:t>
            </a:r>
            <a:endParaRPr lang="es-MX" dirty="0"/>
          </a:p>
        </p:txBody>
      </p:sp>
      <p:sp>
        <p:nvSpPr>
          <p:cNvPr id="7" name="9 Subtítulo"/>
          <p:cNvSpPr txBox="1">
            <a:spLocks/>
          </p:cNvSpPr>
          <p:nvPr/>
        </p:nvSpPr>
        <p:spPr>
          <a:xfrm>
            <a:off x="4489106" y="0"/>
            <a:ext cx="3816424" cy="648072"/>
          </a:xfrm>
          <a:prstGeom prst="rect">
            <a:avLst/>
          </a:prstGeom>
        </p:spPr>
        <p:txBody>
          <a:bodyPr vert="horz" lIns="91440" tIns="45720" rIns="91440" bIns="45720" rtlCol="0">
            <a:noAutofit/>
          </a:bodyPr>
          <a:lstStyle>
            <a:lvl1pPr marL="0" indent="0" algn="l" defTabSz="914400" rtl="0" eaLnBrk="1" latinLnBrk="0" hangingPunct="1">
              <a:spcBef>
                <a:spcPct val="20000"/>
              </a:spcBef>
              <a:buClr>
                <a:schemeClr val="accent1"/>
              </a:buClr>
              <a:buSzPct val="76000"/>
              <a:buFont typeface="Wingdings 2" pitchFamily="18" charset="2"/>
              <a:buNone/>
              <a:defRPr sz="1800" kern="1200">
                <a:solidFill>
                  <a:srgbClr val="424242"/>
                </a:solidFill>
                <a:latin typeface="+mn-lt"/>
                <a:ea typeface="+mn-ea"/>
                <a:cs typeface="+mn-cs"/>
              </a:defRPr>
            </a:lvl1pPr>
            <a:lvl2pPr marL="457200" indent="0" algn="ctr" defTabSz="914400" rtl="0" eaLnBrk="1" latinLnBrk="0" hangingPunct="1">
              <a:spcBef>
                <a:spcPct val="20000"/>
              </a:spcBef>
              <a:buClr>
                <a:schemeClr val="accent1"/>
              </a:buClr>
              <a:buSzPct val="76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1"/>
              </a:buClr>
              <a:buSzPct val="76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1"/>
              </a:buClr>
              <a:buSzPct val="76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1"/>
              </a:buClr>
              <a:buSzPct val="76000"/>
              <a:buFont typeface="Wingdings 2" pitchFamily="18" charset="2"/>
              <a:buNone/>
              <a:defRPr sz="1600" kern="1200" baseline="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buClr>
              <a:buSzPct val="76000"/>
              <a:buFont typeface="Wingdings 2" pitchFamily="18" charset="2"/>
              <a:buNone/>
              <a:defRPr sz="1400" kern="1200">
                <a:solidFill>
                  <a:schemeClr val="tx1">
                    <a:tint val="75000"/>
                  </a:schemeClr>
                </a:solidFill>
                <a:latin typeface="+mn-lt"/>
                <a:ea typeface="+mn-ea"/>
                <a:cs typeface="+mn-cs"/>
              </a:defRPr>
            </a:lvl9pPr>
          </a:lstStyle>
          <a:p>
            <a:pPr algn="ctr">
              <a:buClr>
                <a:srgbClr val="FDA023"/>
              </a:buClr>
            </a:pPr>
            <a:r>
              <a:rPr lang="es-MX" sz="1600" dirty="0">
                <a:solidFill>
                  <a:prstClr val="white"/>
                </a:solidFill>
              </a:rPr>
              <a:t>Objetivo </a:t>
            </a:r>
            <a:r>
              <a:rPr lang="es-MX" sz="1600" dirty="0" smtClean="0">
                <a:solidFill>
                  <a:prstClr val="white"/>
                </a:solidFill>
              </a:rPr>
              <a:t>4 </a:t>
            </a:r>
            <a:r>
              <a:rPr lang="es-MX" sz="1600" dirty="0">
                <a:solidFill>
                  <a:prstClr val="white"/>
                </a:solidFill>
              </a:rPr>
              <a:t>Reducir la Mortalidad </a:t>
            </a:r>
            <a:endParaRPr lang="es-MX" sz="1600" dirty="0" smtClean="0">
              <a:solidFill>
                <a:prstClr val="white"/>
              </a:solidFill>
            </a:endParaRPr>
          </a:p>
          <a:p>
            <a:pPr algn="ctr">
              <a:buClr>
                <a:srgbClr val="FDA023"/>
              </a:buClr>
            </a:pPr>
            <a:r>
              <a:rPr lang="es-MX" sz="1600" dirty="0" smtClean="0">
                <a:solidFill>
                  <a:prstClr val="white"/>
                </a:solidFill>
              </a:rPr>
              <a:t>Infantil</a:t>
            </a:r>
            <a:endParaRPr lang="es-MX" sz="1600" dirty="0">
              <a:solidFill>
                <a:prstClr val="white"/>
              </a:solidFill>
            </a:endParaRPr>
          </a:p>
          <a:p>
            <a:pPr algn="ctr">
              <a:buClr>
                <a:srgbClr val="FDA023"/>
              </a:buClr>
            </a:pPr>
            <a:endParaRPr lang="es-MX" sz="1600" dirty="0">
              <a:solidFill>
                <a:prstClr val="white"/>
              </a:solidFill>
            </a:endParaRPr>
          </a:p>
        </p:txBody>
      </p:sp>
      <p:pic>
        <p:nvPicPr>
          <p:cNvPr id="4098" name="Picture 2" descr="C:\Users\Public\Documents\__TODO 2010\Diseños_2010\PDCHS 2.0\Documento\Elementos Graficos\ICONOS ODMS\odm_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688" y="5157192"/>
            <a:ext cx="1242740" cy="126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Chincheta">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Concourse</Template>
  <TotalTime>14462</TotalTime>
  <Words>3788</Words>
  <Application>Microsoft Office PowerPoint</Application>
  <PresentationFormat>Presentación en pantalla (4:3)</PresentationFormat>
  <Paragraphs>540</Paragraphs>
  <Slides>32</Slides>
  <Notes>2</Notes>
  <HiddenSlides>0</HiddenSlides>
  <MMClips>0</MMClips>
  <ScaleCrop>false</ScaleCrop>
  <HeadingPairs>
    <vt:vector size="4" baseType="variant">
      <vt:variant>
        <vt:lpstr>Tema</vt:lpstr>
      </vt:variant>
      <vt:variant>
        <vt:i4>1</vt:i4>
      </vt:variant>
      <vt:variant>
        <vt:lpstr>Títulos de diapositiva</vt:lpstr>
      </vt:variant>
      <vt:variant>
        <vt:i4>32</vt:i4>
      </vt:variant>
    </vt:vector>
  </HeadingPairs>
  <TitlesOfParts>
    <vt:vector size="33" baseType="lpstr">
      <vt:lpstr>Austin</vt:lpstr>
      <vt:lpstr>Comité Estatal de Información Estadística y Geográfica de Chiapas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Dirección de Geografía, Estadística e Información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gcarbonell</dc:creator>
  <cp:lastModifiedBy>Gilberto Carbonell</cp:lastModifiedBy>
  <cp:revision>1246</cp:revision>
  <cp:lastPrinted>2011-02-23T15:01:08Z</cp:lastPrinted>
  <dcterms:created xsi:type="dcterms:W3CDTF">2008-07-23T17:55:32Z</dcterms:created>
  <dcterms:modified xsi:type="dcterms:W3CDTF">2012-05-22T01:03:18Z</dcterms:modified>
</cp:coreProperties>
</file>