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4848" r:id="rId1"/>
  </p:sldMasterIdLst>
  <p:notesMasterIdLst>
    <p:notesMasterId r:id="rId34"/>
  </p:notesMasterIdLst>
  <p:handoutMasterIdLst>
    <p:handoutMasterId r:id="rId35"/>
  </p:handoutMasterIdLst>
  <p:sldIdLst>
    <p:sldId id="549" r:id="rId2"/>
    <p:sldId id="547" r:id="rId3"/>
    <p:sldId id="562" r:id="rId4"/>
    <p:sldId id="560" r:id="rId5"/>
    <p:sldId id="577" r:id="rId6"/>
    <p:sldId id="561" r:id="rId7"/>
    <p:sldId id="559" r:id="rId8"/>
    <p:sldId id="546" r:id="rId9"/>
    <p:sldId id="538" r:id="rId10"/>
    <p:sldId id="550" r:id="rId11"/>
    <p:sldId id="563" r:id="rId12"/>
    <p:sldId id="566" r:id="rId13"/>
    <p:sldId id="567" r:id="rId14"/>
    <p:sldId id="578" r:id="rId15"/>
    <p:sldId id="568" r:id="rId16"/>
    <p:sldId id="569" r:id="rId17"/>
    <p:sldId id="571" r:id="rId18"/>
    <p:sldId id="572" r:id="rId19"/>
    <p:sldId id="573" r:id="rId20"/>
    <p:sldId id="574" r:id="rId21"/>
    <p:sldId id="575" r:id="rId22"/>
    <p:sldId id="576" r:id="rId23"/>
    <p:sldId id="582" r:id="rId24"/>
    <p:sldId id="583" r:id="rId25"/>
    <p:sldId id="584" r:id="rId26"/>
    <p:sldId id="585" r:id="rId27"/>
    <p:sldId id="586" r:id="rId28"/>
    <p:sldId id="587" r:id="rId29"/>
    <p:sldId id="588" r:id="rId30"/>
    <p:sldId id="589" r:id="rId31"/>
    <p:sldId id="590" r:id="rId32"/>
    <p:sldId id="581" r:id="rId33"/>
  </p:sldIdLst>
  <p:sldSz cx="9144000" cy="6858000" type="screen4x3"/>
  <p:notesSz cx="7077075" cy="9101138"/>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ul.Santiago" initials="R" lastIdx="3" clrIdx="0"/>
  <p:cmAuthor id="1" name="JESUS"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19"/>
    <a:srgbClr val="FCA304"/>
    <a:srgbClr val="FA8C32"/>
    <a:srgbClr val="404040"/>
    <a:srgbClr val="D9D9D9"/>
    <a:srgbClr val="595959"/>
    <a:srgbClr val="F5FAE4"/>
    <a:srgbClr val="F7ECE7"/>
    <a:srgbClr val="ECE7F7"/>
    <a:srgbClr val="ECE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7" autoAdjust="0"/>
    <p:restoredTop sz="88284" autoAdjust="0"/>
  </p:normalViewPr>
  <p:slideViewPr>
    <p:cSldViewPr>
      <p:cViewPr varScale="1">
        <p:scale>
          <a:sx n="95" d="100"/>
          <a:sy n="95" d="100"/>
        </p:scale>
        <p:origin x="-1614" y="-108"/>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notesViewPr>
    <p:cSldViewPr>
      <p:cViewPr varScale="1">
        <p:scale>
          <a:sx n="79" d="100"/>
          <a:sy n="79" d="100"/>
        </p:scale>
        <p:origin x="-1962" y="-84"/>
      </p:cViewPr>
      <p:guideLst>
        <p:guide orient="horz" pos="2867"/>
        <p:guide pos="22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a:t>Porcentaje de la población en situación de pobreza multidimensional extrema</a:t>
            </a:r>
          </a:p>
        </c:rich>
      </c:tx>
      <c:layout/>
      <c:overlay val="0"/>
    </c:title>
    <c:autoTitleDeleted val="0"/>
    <c:plotArea>
      <c:layout>
        <c:manualLayout>
          <c:layoutTarget val="inner"/>
          <c:xMode val="edge"/>
          <c:yMode val="edge"/>
          <c:x val="3.0555555555555555E-2"/>
          <c:y val="0.21694444444444444"/>
          <c:w val="0.93888888888888888"/>
          <c:h val="0.4485545587527312"/>
        </c:manualLayout>
      </c:layout>
      <c:lineChart>
        <c:grouping val="standard"/>
        <c:varyColors val="0"/>
        <c:ser>
          <c:idx val="0"/>
          <c:order val="0"/>
          <c:tx>
            <c:strRef>
              <c:f>Tablas!$C$5</c:f>
              <c:strCache>
                <c:ptCount val="1"/>
                <c:pt idx="0">
                  <c:v>Porcentaje de la población en situación de pobreza multidimensional extrema</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txPr>
              <a:bodyPr/>
              <a:lstStyle/>
              <a:p>
                <a:pPr>
                  <a:defRPr b="1"/>
                </a:pPr>
                <a:endParaRPr lang="es-MX"/>
              </a:p>
            </c:txPr>
            <c:dLblPos val="t"/>
            <c:showLegendKey val="0"/>
            <c:showVal val="1"/>
            <c:showCatName val="0"/>
            <c:showSerName val="0"/>
            <c:showPercent val="0"/>
            <c:showBubbleSize val="0"/>
            <c:showLeaderLines val="0"/>
          </c:dLbls>
          <c:cat>
            <c:strRef>
              <c:f>Tablas!$D$4:$G$4</c:f>
              <c:strCache>
                <c:ptCount val="4"/>
                <c:pt idx="0">
                  <c:v>1990</c:v>
                </c:pt>
                <c:pt idx="1">
                  <c:v>2000</c:v>
                </c:pt>
                <c:pt idx="2">
                  <c:v>2005</c:v>
                </c:pt>
                <c:pt idx="3">
                  <c:v>2010</c:v>
                </c:pt>
              </c:strCache>
            </c:strRef>
          </c:cat>
          <c:val>
            <c:numRef>
              <c:f>Tablas!$D$5:$G$5</c:f>
              <c:numCache>
                <c:formatCode>General</c:formatCode>
                <c:ptCount val="4"/>
                <c:pt idx="2" formatCode="0.00">
                  <c:v>35.589690000000004</c:v>
                </c:pt>
                <c:pt idx="3" formatCode="0.00">
                  <c:v>32.794830000000005</c:v>
                </c:pt>
              </c:numCache>
            </c:numRef>
          </c:val>
          <c:smooth val="0"/>
        </c:ser>
        <c:ser>
          <c:idx val="1"/>
          <c:order val="1"/>
          <c:tx>
            <c:strRef>
              <c:f>Tablas!$C$6</c:f>
              <c:strCache>
                <c:ptCount val="1"/>
                <c:pt idx="0">
                  <c:v>Meta 2015</c:v>
                </c:pt>
              </c:strCache>
            </c:strRef>
          </c:tx>
          <c:spPr>
            <a:ln>
              <a:prstDash val="dash"/>
            </a:ln>
          </c:spPr>
          <c:marker>
            <c:symbol val="none"/>
          </c:marker>
          <c:dLbls>
            <c:dLbl>
              <c:idx val="1"/>
              <c:delete val="1"/>
            </c:dLbl>
            <c:dLbl>
              <c:idx val="2"/>
              <c:delete val="1"/>
            </c:dLbl>
            <c:dLbl>
              <c:idx val="3"/>
              <c:delete val="1"/>
            </c:dLbl>
            <c:txPr>
              <a:bodyPr/>
              <a:lstStyle/>
              <a:p>
                <a:pPr>
                  <a:defRPr b="1"/>
                </a:pPr>
                <a:endParaRPr lang="es-MX"/>
              </a:p>
            </c:txPr>
            <c:dLblPos val="l"/>
            <c:showLegendKey val="0"/>
            <c:showVal val="1"/>
            <c:showCatName val="0"/>
            <c:showSerName val="0"/>
            <c:showPercent val="0"/>
            <c:showBubbleSize val="0"/>
            <c:showLeaderLines val="0"/>
          </c:dLbls>
          <c:cat>
            <c:strRef>
              <c:f>Tablas!$D$4:$G$4</c:f>
              <c:strCache>
                <c:ptCount val="4"/>
                <c:pt idx="0">
                  <c:v>1990</c:v>
                </c:pt>
                <c:pt idx="1">
                  <c:v>2000</c:v>
                </c:pt>
                <c:pt idx="2">
                  <c:v>2005</c:v>
                </c:pt>
                <c:pt idx="3">
                  <c:v>2010</c:v>
                </c:pt>
              </c:strCache>
            </c:strRef>
          </c:cat>
          <c:val>
            <c:numRef>
              <c:f>Tablas!$D$6:$G$6</c:f>
              <c:numCache>
                <c:formatCode>0.00</c:formatCode>
                <c:ptCount val="4"/>
                <c:pt idx="0">
                  <c:v>17.794845000000002</c:v>
                </c:pt>
                <c:pt idx="1">
                  <c:v>17.794845000000002</c:v>
                </c:pt>
                <c:pt idx="2">
                  <c:v>17.794845000000002</c:v>
                </c:pt>
                <c:pt idx="3">
                  <c:v>17.794845000000002</c:v>
                </c:pt>
              </c:numCache>
            </c:numRef>
          </c:val>
          <c:smooth val="0"/>
        </c:ser>
        <c:ser>
          <c:idx val="2"/>
          <c:order val="2"/>
          <c:tx>
            <c:strRef>
              <c:f>Tablas!$C$7</c:f>
              <c:strCache>
                <c:ptCount val="1"/>
                <c:pt idx="0">
                  <c:v>Alcance 2012</c:v>
                </c:pt>
              </c:strCache>
            </c:strRef>
          </c:tx>
          <c:spPr>
            <a:ln>
              <a:prstDash val="lgDash"/>
            </a:ln>
          </c:spPr>
          <c:marker>
            <c:symbol val="none"/>
          </c:marker>
          <c:dLbls>
            <c:dLbl>
              <c:idx val="1"/>
              <c:delete val="1"/>
            </c:dLbl>
            <c:dLbl>
              <c:idx val="2"/>
              <c:delete val="1"/>
            </c:dLbl>
            <c:dLbl>
              <c:idx val="3"/>
              <c:delete val="1"/>
            </c:dLbl>
            <c:txPr>
              <a:bodyPr/>
              <a:lstStyle/>
              <a:p>
                <a:pPr>
                  <a:defRPr b="1"/>
                </a:pPr>
                <a:endParaRPr lang="es-MX"/>
              </a:p>
            </c:txPr>
            <c:dLblPos val="l"/>
            <c:showLegendKey val="0"/>
            <c:showVal val="1"/>
            <c:showCatName val="0"/>
            <c:showSerName val="0"/>
            <c:showPercent val="0"/>
            <c:showBubbleSize val="0"/>
            <c:showLeaderLines val="0"/>
          </c:dLbls>
          <c:cat>
            <c:strRef>
              <c:f>Tablas!$D$4:$G$4</c:f>
              <c:strCache>
                <c:ptCount val="4"/>
                <c:pt idx="0">
                  <c:v>1990</c:v>
                </c:pt>
                <c:pt idx="1">
                  <c:v>2000</c:v>
                </c:pt>
                <c:pt idx="2">
                  <c:v>2005</c:v>
                </c:pt>
                <c:pt idx="3">
                  <c:v>2010</c:v>
                </c:pt>
              </c:strCache>
            </c:strRef>
          </c:cat>
          <c:val>
            <c:numRef>
              <c:f>Tablas!$D$7:$G$7</c:f>
              <c:numCache>
                <c:formatCode>0.00</c:formatCode>
                <c:ptCount val="4"/>
                <c:pt idx="0">
                  <c:v>29.999970000000005</c:v>
                </c:pt>
                <c:pt idx="1">
                  <c:v>29.999970000000005</c:v>
                </c:pt>
                <c:pt idx="2">
                  <c:v>29.999970000000005</c:v>
                </c:pt>
                <c:pt idx="3">
                  <c:v>29.999970000000005</c:v>
                </c:pt>
              </c:numCache>
            </c:numRef>
          </c:val>
          <c:smooth val="0"/>
        </c:ser>
        <c:dLbls>
          <c:showLegendKey val="0"/>
          <c:showVal val="0"/>
          <c:showCatName val="0"/>
          <c:showSerName val="0"/>
          <c:showPercent val="0"/>
          <c:showBubbleSize val="0"/>
        </c:dLbls>
        <c:marker val="1"/>
        <c:smooth val="0"/>
        <c:axId val="82247680"/>
        <c:axId val="82250752"/>
      </c:lineChart>
      <c:catAx>
        <c:axId val="82247680"/>
        <c:scaling>
          <c:orientation val="minMax"/>
        </c:scaling>
        <c:delete val="0"/>
        <c:axPos val="b"/>
        <c:numFmt formatCode="General" sourceLinked="1"/>
        <c:majorTickMark val="out"/>
        <c:minorTickMark val="none"/>
        <c:tickLblPos val="nextTo"/>
        <c:crossAx val="82250752"/>
        <c:crosses val="autoZero"/>
        <c:auto val="1"/>
        <c:lblAlgn val="ctr"/>
        <c:lblOffset val="100"/>
        <c:noMultiLvlLbl val="0"/>
      </c:catAx>
      <c:valAx>
        <c:axId val="82250752"/>
        <c:scaling>
          <c:orientation val="minMax"/>
        </c:scaling>
        <c:delete val="1"/>
        <c:axPos val="l"/>
        <c:numFmt formatCode="General" sourceLinked="1"/>
        <c:majorTickMark val="out"/>
        <c:minorTickMark val="none"/>
        <c:tickLblPos val="nextTo"/>
        <c:crossAx val="82247680"/>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6.4397303342799139E-2"/>
          <c:y val="0.7671492519349703"/>
          <c:w val="0.87941626443487875"/>
          <c:h val="0.21683100025923049"/>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dirty="0"/>
              <a:t>Eficiencia terminal en educación primaria</a:t>
            </a:r>
          </a:p>
        </c:rich>
      </c:tx>
      <c:layout/>
      <c:overlay val="0"/>
    </c:title>
    <c:autoTitleDeleted val="0"/>
    <c:plotArea>
      <c:layout>
        <c:manualLayout>
          <c:layoutTarget val="inner"/>
          <c:xMode val="edge"/>
          <c:yMode val="edge"/>
          <c:x val="2.4557749560878608E-2"/>
          <c:y val="0.10902561752397882"/>
          <c:w val="0.95088450087824283"/>
          <c:h val="0.55841665740843605"/>
        </c:manualLayout>
      </c:layout>
      <c:lineChart>
        <c:grouping val="standard"/>
        <c:varyColors val="0"/>
        <c:ser>
          <c:idx val="0"/>
          <c:order val="0"/>
          <c:tx>
            <c:strRef>
              <c:f>Tablas!$C$101</c:f>
              <c:strCache>
                <c:ptCount val="1"/>
                <c:pt idx="0">
                  <c:v>Eficiencia terminal en educación primaria</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txPr>
              <a:bodyPr/>
              <a:lstStyle/>
              <a:p>
                <a:pPr>
                  <a:defRPr b="1"/>
                </a:pPr>
                <a:endParaRPr lang="es-MX"/>
              </a:p>
            </c:txPr>
            <c:dLblPos val="b"/>
            <c:showLegendKey val="0"/>
            <c:showVal val="1"/>
            <c:showCatName val="0"/>
            <c:showSerName val="0"/>
            <c:showPercent val="0"/>
            <c:showBubbleSize val="0"/>
            <c:showLeaderLines val="0"/>
          </c:dLbls>
          <c:cat>
            <c:strRef>
              <c:f>Tablas!$D$100:$G$100</c:f>
              <c:strCache>
                <c:ptCount val="4"/>
                <c:pt idx="0">
                  <c:v>1990</c:v>
                </c:pt>
                <c:pt idx="1">
                  <c:v>2000</c:v>
                </c:pt>
                <c:pt idx="2">
                  <c:v>2005</c:v>
                </c:pt>
                <c:pt idx="3">
                  <c:v>2010</c:v>
                </c:pt>
              </c:strCache>
            </c:strRef>
          </c:cat>
          <c:val>
            <c:numRef>
              <c:f>Tablas!$D$101:$G$101</c:f>
              <c:numCache>
                <c:formatCode>0.00</c:formatCode>
                <c:ptCount val="4"/>
                <c:pt idx="0">
                  <c:v>38</c:v>
                </c:pt>
                <c:pt idx="1">
                  <c:v>68.471269847090312</c:v>
                </c:pt>
                <c:pt idx="2">
                  <c:v>85.471830213666919</c:v>
                </c:pt>
                <c:pt idx="3">
                  <c:v>90.644211224955413</c:v>
                </c:pt>
              </c:numCache>
            </c:numRef>
          </c:val>
          <c:smooth val="0"/>
        </c:ser>
        <c:ser>
          <c:idx val="1"/>
          <c:order val="1"/>
          <c:tx>
            <c:strRef>
              <c:f>Tablas!$C$102</c:f>
              <c:strCache>
                <c:ptCount val="1"/>
                <c:pt idx="0">
                  <c:v>Meta 2015</c:v>
                </c:pt>
              </c:strCache>
            </c:strRef>
          </c:tx>
          <c:spPr>
            <a:ln>
              <a:prstDash val="dash"/>
            </a:ln>
          </c:spPr>
          <c:marker>
            <c:symbol val="none"/>
          </c:marker>
          <c:dLbls>
            <c:dLbl>
              <c:idx val="0"/>
              <c:layout>
                <c:manualLayout>
                  <c:x val="-0.12505555555555556"/>
                  <c:y val="-1.8518518518518517E-2"/>
                </c:manualLayout>
              </c:layout>
              <c:dLblPos val="r"/>
              <c:showLegendKey val="0"/>
              <c:showVal val="1"/>
              <c:showCatName val="0"/>
              <c:showSerName val="0"/>
              <c:showPercent val="0"/>
              <c:showBubbleSize val="0"/>
            </c:dLbl>
            <c:dLbl>
              <c:idx val="1"/>
              <c:delete val="1"/>
            </c:dLbl>
            <c:dLbl>
              <c:idx val="2"/>
              <c:delete val="1"/>
            </c:dLbl>
            <c:dLbl>
              <c:idx val="3"/>
              <c:delete val="1"/>
            </c:dLbl>
            <c:txPr>
              <a:bodyPr/>
              <a:lstStyle/>
              <a:p>
                <a:pPr>
                  <a:defRPr b="1"/>
                </a:pPr>
                <a:endParaRPr lang="es-MX"/>
              </a:p>
            </c:txPr>
            <c:dLblPos val="l"/>
            <c:showLegendKey val="0"/>
            <c:showVal val="1"/>
            <c:showCatName val="0"/>
            <c:showSerName val="0"/>
            <c:showPercent val="0"/>
            <c:showBubbleSize val="0"/>
            <c:showLeaderLines val="0"/>
          </c:dLbls>
          <c:cat>
            <c:strRef>
              <c:f>Tablas!$D$100:$G$100</c:f>
              <c:strCache>
                <c:ptCount val="4"/>
                <c:pt idx="0">
                  <c:v>1990</c:v>
                </c:pt>
                <c:pt idx="1">
                  <c:v>2000</c:v>
                </c:pt>
                <c:pt idx="2">
                  <c:v>2005</c:v>
                </c:pt>
                <c:pt idx="3">
                  <c:v>2010</c:v>
                </c:pt>
              </c:strCache>
            </c:strRef>
          </c:cat>
          <c:val>
            <c:numRef>
              <c:f>Tablas!$D$102:$G$102</c:f>
              <c:numCache>
                <c:formatCode>0.00</c:formatCode>
                <c:ptCount val="4"/>
                <c:pt idx="0">
                  <c:v>100</c:v>
                </c:pt>
                <c:pt idx="1">
                  <c:v>100</c:v>
                </c:pt>
                <c:pt idx="2">
                  <c:v>100</c:v>
                </c:pt>
                <c:pt idx="3">
                  <c:v>100</c:v>
                </c:pt>
              </c:numCache>
            </c:numRef>
          </c:val>
          <c:smooth val="0"/>
        </c:ser>
        <c:ser>
          <c:idx val="2"/>
          <c:order val="2"/>
          <c:tx>
            <c:strRef>
              <c:f>Tablas!$C$103</c:f>
              <c:strCache>
                <c:ptCount val="1"/>
                <c:pt idx="0">
                  <c:v>Alcance 2012</c:v>
                </c:pt>
              </c:strCache>
            </c:strRef>
          </c:tx>
          <c:spPr>
            <a:ln>
              <a:prstDash val="lgDash"/>
            </a:ln>
          </c:spPr>
          <c:marker>
            <c:symbol val="none"/>
          </c:marker>
          <c:dLbls>
            <c:dLbl>
              <c:idx val="0"/>
              <c:layout>
                <c:manualLayout>
                  <c:x val="-0.11097222222222222"/>
                  <c:y val="9.2592592592592587E-3"/>
                </c:manualLayout>
              </c:layout>
              <c:spPr/>
              <c:txPr>
                <a:bodyPr/>
                <a:lstStyle/>
                <a:p>
                  <a:pPr>
                    <a:defRPr b="1"/>
                  </a:pPr>
                  <a:endParaRPr lang="es-MX"/>
                </a:p>
              </c:txPr>
              <c:dLblPos val="r"/>
              <c:showLegendKey val="0"/>
              <c:showVal val="1"/>
              <c:showCatName val="0"/>
              <c:showSerName val="0"/>
              <c:showPercent val="0"/>
              <c:showBubbleSize val="0"/>
            </c:dLbl>
            <c:dLbl>
              <c:idx val="1"/>
              <c:delete val="1"/>
            </c:dLbl>
            <c:dLbl>
              <c:idx val="2"/>
              <c:delete val="1"/>
            </c:dLbl>
            <c:dLbl>
              <c:idx val="3"/>
              <c:delete val="1"/>
            </c:dLbl>
            <c:showLegendKey val="0"/>
            <c:showVal val="1"/>
            <c:showCatName val="0"/>
            <c:showSerName val="0"/>
            <c:showPercent val="0"/>
            <c:showBubbleSize val="0"/>
            <c:showLeaderLines val="0"/>
          </c:dLbls>
          <c:cat>
            <c:strRef>
              <c:f>Tablas!$D$100:$G$100</c:f>
              <c:strCache>
                <c:ptCount val="4"/>
                <c:pt idx="0">
                  <c:v>1990</c:v>
                </c:pt>
                <c:pt idx="1">
                  <c:v>2000</c:v>
                </c:pt>
                <c:pt idx="2">
                  <c:v>2005</c:v>
                </c:pt>
                <c:pt idx="3">
                  <c:v>2010</c:v>
                </c:pt>
              </c:strCache>
            </c:strRef>
          </c:cat>
          <c:val>
            <c:numRef>
              <c:f>Tablas!$D$103:$G$103</c:f>
              <c:numCache>
                <c:formatCode>0.00</c:formatCode>
                <c:ptCount val="4"/>
                <c:pt idx="0">
                  <c:v>93.659417977893867</c:v>
                </c:pt>
                <c:pt idx="1">
                  <c:v>93.659417977893867</c:v>
                </c:pt>
                <c:pt idx="2">
                  <c:v>93.659417977893867</c:v>
                </c:pt>
                <c:pt idx="3">
                  <c:v>93.659417977893867</c:v>
                </c:pt>
              </c:numCache>
            </c:numRef>
          </c:val>
          <c:smooth val="0"/>
        </c:ser>
        <c:dLbls>
          <c:showLegendKey val="0"/>
          <c:showVal val="0"/>
          <c:showCatName val="0"/>
          <c:showSerName val="0"/>
          <c:showPercent val="0"/>
          <c:showBubbleSize val="0"/>
        </c:dLbls>
        <c:marker val="1"/>
        <c:smooth val="0"/>
        <c:axId val="93473024"/>
        <c:axId val="112717824"/>
      </c:lineChart>
      <c:catAx>
        <c:axId val="93473024"/>
        <c:scaling>
          <c:orientation val="minMax"/>
        </c:scaling>
        <c:delete val="0"/>
        <c:axPos val="b"/>
        <c:numFmt formatCode="General" sourceLinked="1"/>
        <c:majorTickMark val="out"/>
        <c:minorTickMark val="none"/>
        <c:tickLblPos val="nextTo"/>
        <c:crossAx val="112717824"/>
        <c:crosses val="autoZero"/>
        <c:auto val="1"/>
        <c:lblAlgn val="ctr"/>
        <c:lblOffset val="100"/>
        <c:noMultiLvlLbl val="0"/>
      </c:catAx>
      <c:valAx>
        <c:axId val="112717824"/>
        <c:scaling>
          <c:orientation val="minMax"/>
        </c:scaling>
        <c:delete val="1"/>
        <c:axPos val="l"/>
        <c:numFmt formatCode="0.00" sourceLinked="1"/>
        <c:majorTickMark val="out"/>
        <c:minorTickMark val="none"/>
        <c:tickLblPos val="nextTo"/>
        <c:crossAx val="93473024"/>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0.13483593243507402"/>
          <c:y val="0.76574709291560195"/>
          <c:w val="0.71693299900573648"/>
          <c:h val="0.20191853682924121"/>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a:t>Razón entre mujeres y hombres matriculados en la educación media</a:t>
            </a:r>
          </a:p>
        </c:rich>
      </c:tx>
      <c:layout/>
      <c:overlay val="0"/>
    </c:title>
    <c:autoTitleDeleted val="0"/>
    <c:plotArea>
      <c:layout>
        <c:manualLayout>
          <c:layoutTarget val="inner"/>
          <c:xMode val="edge"/>
          <c:yMode val="edge"/>
          <c:x val="2.4395806505804526E-2"/>
          <c:y val="0.15926147094767248"/>
          <c:w val="0.95120838698839094"/>
          <c:h val="0.50646293930304043"/>
        </c:manualLayout>
      </c:layout>
      <c:lineChart>
        <c:grouping val="standard"/>
        <c:varyColors val="0"/>
        <c:ser>
          <c:idx val="0"/>
          <c:order val="0"/>
          <c:tx>
            <c:strRef>
              <c:f>Tablas!$C$152</c:f>
              <c:strCache>
                <c:ptCount val="1"/>
                <c:pt idx="0">
                  <c:v>Razón entre mujeres y hombres matriculados en la educación media</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txPr>
              <a:bodyPr/>
              <a:lstStyle/>
              <a:p>
                <a:pPr>
                  <a:defRPr b="1"/>
                </a:pPr>
                <a:endParaRPr lang="es-MX"/>
              </a:p>
            </c:txPr>
            <c:dLblPos val="b"/>
            <c:showLegendKey val="0"/>
            <c:showVal val="1"/>
            <c:showCatName val="0"/>
            <c:showSerName val="0"/>
            <c:showPercent val="0"/>
            <c:showBubbleSize val="0"/>
            <c:showLeaderLines val="0"/>
          </c:dLbls>
          <c:cat>
            <c:strRef>
              <c:f>Tablas!$D$151:$G$151</c:f>
              <c:strCache>
                <c:ptCount val="4"/>
                <c:pt idx="0">
                  <c:v>1990</c:v>
                </c:pt>
                <c:pt idx="1">
                  <c:v>2000</c:v>
                </c:pt>
                <c:pt idx="2">
                  <c:v>2005</c:v>
                </c:pt>
                <c:pt idx="3">
                  <c:v>2010</c:v>
                </c:pt>
              </c:strCache>
            </c:strRef>
          </c:cat>
          <c:val>
            <c:numRef>
              <c:f>Tablas!$D$152:$G$152</c:f>
              <c:numCache>
                <c:formatCode>0.00</c:formatCode>
                <c:ptCount val="4"/>
                <c:pt idx="0">
                  <c:v>69.895034315704478</c:v>
                </c:pt>
                <c:pt idx="1">
                  <c:v>83.907872948968844</c:v>
                </c:pt>
                <c:pt idx="2">
                  <c:v>93.290481641278518</c:v>
                </c:pt>
                <c:pt idx="3">
                  <c:v>93.173732807638117</c:v>
                </c:pt>
              </c:numCache>
            </c:numRef>
          </c:val>
          <c:smooth val="0"/>
        </c:ser>
        <c:ser>
          <c:idx val="1"/>
          <c:order val="1"/>
          <c:tx>
            <c:strRef>
              <c:f>Tablas!$C$153</c:f>
              <c:strCache>
                <c:ptCount val="1"/>
                <c:pt idx="0">
                  <c:v>Meta 2015</c:v>
                </c:pt>
              </c:strCache>
            </c:strRef>
          </c:tx>
          <c:spPr>
            <a:ln>
              <a:prstDash val="dash"/>
            </a:ln>
          </c:spPr>
          <c:marker>
            <c:symbol val="none"/>
          </c:marker>
          <c:dLbls>
            <c:dLbl>
              <c:idx val="0"/>
              <c:layout>
                <c:manualLayout>
                  <c:x val="-8.7527777777777774E-2"/>
                  <c:y val="-6.0659813356663747E-2"/>
                </c:manualLayout>
              </c:layout>
              <c:dLblPos val="r"/>
              <c:showLegendKey val="0"/>
              <c:showVal val="1"/>
              <c:showCatName val="0"/>
              <c:showSerName val="0"/>
              <c:showPercent val="0"/>
              <c:showBubbleSize val="0"/>
            </c:dLbl>
            <c:dLbl>
              <c:idx val="1"/>
              <c:delete val="1"/>
            </c:dLbl>
            <c:dLbl>
              <c:idx val="2"/>
              <c:delete val="1"/>
            </c:dLbl>
            <c:dLbl>
              <c:idx val="3"/>
              <c:delete val="1"/>
            </c:dLbl>
            <c:txPr>
              <a:bodyPr/>
              <a:lstStyle/>
              <a:p>
                <a:pPr>
                  <a:defRPr b="1"/>
                </a:pPr>
                <a:endParaRPr lang="es-MX"/>
              </a:p>
            </c:txPr>
            <c:dLblPos val="t"/>
            <c:showLegendKey val="0"/>
            <c:showVal val="1"/>
            <c:showCatName val="0"/>
            <c:showSerName val="0"/>
            <c:showPercent val="0"/>
            <c:showBubbleSize val="0"/>
            <c:showLeaderLines val="0"/>
          </c:dLbls>
          <c:cat>
            <c:strRef>
              <c:f>Tablas!$D$151:$G$151</c:f>
              <c:strCache>
                <c:ptCount val="4"/>
                <c:pt idx="0">
                  <c:v>1990</c:v>
                </c:pt>
                <c:pt idx="1">
                  <c:v>2000</c:v>
                </c:pt>
                <c:pt idx="2">
                  <c:v>2005</c:v>
                </c:pt>
                <c:pt idx="3">
                  <c:v>2010</c:v>
                </c:pt>
              </c:strCache>
            </c:strRef>
          </c:cat>
          <c:val>
            <c:numRef>
              <c:f>Tablas!$D$153:$G$153</c:f>
              <c:numCache>
                <c:formatCode>0.00</c:formatCode>
                <c:ptCount val="4"/>
                <c:pt idx="0">
                  <c:v>100</c:v>
                </c:pt>
                <c:pt idx="1">
                  <c:v>100</c:v>
                </c:pt>
                <c:pt idx="2">
                  <c:v>100</c:v>
                </c:pt>
                <c:pt idx="3">
                  <c:v>100</c:v>
                </c:pt>
              </c:numCache>
            </c:numRef>
          </c:val>
          <c:smooth val="0"/>
        </c:ser>
        <c:ser>
          <c:idx val="2"/>
          <c:order val="2"/>
          <c:tx>
            <c:strRef>
              <c:f>Tablas!$C$154</c:f>
              <c:strCache>
                <c:ptCount val="1"/>
                <c:pt idx="0">
                  <c:v>Alcance 2012</c:v>
                </c:pt>
              </c:strCache>
            </c:strRef>
          </c:tx>
          <c:spPr>
            <a:ln>
              <a:prstDash val="lgDash"/>
            </a:ln>
          </c:spPr>
          <c:marker>
            <c:symbol val="none"/>
          </c:marker>
          <c:dLbls>
            <c:dLbl>
              <c:idx val="1"/>
              <c:delete val="1"/>
            </c:dLbl>
            <c:dLbl>
              <c:idx val="2"/>
              <c:delete val="1"/>
            </c:dLbl>
            <c:dLbl>
              <c:idx val="3"/>
              <c:delete val="1"/>
            </c:dLbl>
            <c:txPr>
              <a:bodyPr/>
              <a:lstStyle/>
              <a:p>
                <a:pPr>
                  <a:defRPr b="1"/>
                </a:pPr>
                <a:endParaRPr lang="es-MX"/>
              </a:p>
            </c:txPr>
            <c:dLblPos val="l"/>
            <c:showLegendKey val="0"/>
            <c:showVal val="1"/>
            <c:showCatName val="0"/>
            <c:showSerName val="0"/>
            <c:showPercent val="0"/>
            <c:showBubbleSize val="0"/>
            <c:showLeaderLines val="0"/>
          </c:dLbls>
          <c:cat>
            <c:strRef>
              <c:f>Tablas!$D$151:$G$151</c:f>
              <c:strCache>
                <c:ptCount val="4"/>
                <c:pt idx="0">
                  <c:v>1990</c:v>
                </c:pt>
                <c:pt idx="1">
                  <c:v>2000</c:v>
                </c:pt>
                <c:pt idx="2">
                  <c:v>2005</c:v>
                </c:pt>
                <c:pt idx="3">
                  <c:v>2010</c:v>
                </c:pt>
              </c:strCache>
            </c:strRef>
          </c:cat>
          <c:val>
            <c:numRef>
              <c:f>Tablas!$D$154:$G$154</c:f>
              <c:numCache>
                <c:formatCode>0.00</c:formatCode>
                <c:ptCount val="4"/>
                <c:pt idx="0">
                  <c:v>93.798801481419602</c:v>
                </c:pt>
                <c:pt idx="1">
                  <c:v>93.798801481419602</c:v>
                </c:pt>
                <c:pt idx="2">
                  <c:v>93.798801481419602</c:v>
                </c:pt>
                <c:pt idx="3">
                  <c:v>93.798801481419602</c:v>
                </c:pt>
              </c:numCache>
            </c:numRef>
          </c:val>
          <c:smooth val="0"/>
        </c:ser>
        <c:dLbls>
          <c:showLegendKey val="0"/>
          <c:showVal val="0"/>
          <c:showCatName val="0"/>
          <c:showSerName val="0"/>
          <c:showPercent val="0"/>
          <c:showBubbleSize val="0"/>
        </c:dLbls>
        <c:marker val="1"/>
        <c:smooth val="0"/>
        <c:axId val="113061248"/>
        <c:axId val="113104000"/>
      </c:lineChart>
      <c:catAx>
        <c:axId val="113061248"/>
        <c:scaling>
          <c:orientation val="minMax"/>
        </c:scaling>
        <c:delete val="0"/>
        <c:axPos val="b"/>
        <c:numFmt formatCode="General" sourceLinked="1"/>
        <c:majorTickMark val="out"/>
        <c:minorTickMark val="none"/>
        <c:tickLblPos val="nextTo"/>
        <c:crossAx val="113104000"/>
        <c:crosses val="autoZero"/>
        <c:auto val="1"/>
        <c:lblAlgn val="ctr"/>
        <c:lblOffset val="100"/>
        <c:noMultiLvlLbl val="0"/>
      </c:catAx>
      <c:valAx>
        <c:axId val="113104000"/>
        <c:scaling>
          <c:orientation val="minMax"/>
        </c:scaling>
        <c:delete val="1"/>
        <c:axPos val="l"/>
        <c:numFmt formatCode="0.00" sourceLinked="1"/>
        <c:majorTickMark val="out"/>
        <c:minorTickMark val="none"/>
        <c:tickLblPos val="nextTo"/>
        <c:crossAx val="113061248"/>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0.14159608996516831"/>
          <c:y val="0.76608964744657992"/>
          <c:w val="0.78112386259136202"/>
          <c:h val="0.21627342332333441"/>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dirty="0"/>
              <a:t>Tasa de mortalidad de menores de cinco años </a:t>
            </a:r>
            <a:endParaRPr lang="es-MX" sz="1400" dirty="0" smtClean="0"/>
          </a:p>
          <a:p>
            <a:pPr>
              <a:defRPr sz="1400"/>
            </a:pPr>
            <a:r>
              <a:rPr lang="es-MX" sz="1400" dirty="0" smtClean="0"/>
              <a:t>(</a:t>
            </a:r>
            <a:r>
              <a:rPr lang="es-MX" sz="1400" dirty="0"/>
              <a:t>defunciones por cada 1000 nacidos vivos estimados)</a:t>
            </a:r>
          </a:p>
        </c:rich>
      </c:tx>
      <c:layout>
        <c:manualLayout>
          <c:xMode val="edge"/>
          <c:yMode val="edge"/>
          <c:x val="0.12655801957307133"/>
          <c:y val="2.060428659854121E-3"/>
        </c:manualLayout>
      </c:layout>
      <c:overlay val="0"/>
    </c:title>
    <c:autoTitleDeleted val="0"/>
    <c:plotArea>
      <c:layout>
        <c:manualLayout>
          <c:layoutTarget val="inner"/>
          <c:xMode val="edge"/>
          <c:yMode val="edge"/>
          <c:x val="3.0555555555555555E-2"/>
          <c:y val="0.18453703703703703"/>
          <c:w val="0.93888888888888888"/>
          <c:h val="0.47697619285239495"/>
        </c:manualLayout>
      </c:layout>
      <c:lineChart>
        <c:grouping val="standard"/>
        <c:varyColors val="0"/>
        <c:ser>
          <c:idx val="0"/>
          <c:order val="0"/>
          <c:tx>
            <c:strRef>
              <c:f>Tablas!$C$6</c:f>
              <c:strCache>
                <c:ptCount val="1"/>
                <c:pt idx="0">
                  <c:v>Tasa de mortalidad de menores de cinco años (defunciones por cada 1000 nacidos vivos estimados)</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txPr>
              <a:bodyPr/>
              <a:lstStyle/>
              <a:p>
                <a:pPr>
                  <a:defRPr b="1"/>
                </a:pPr>
                <a:endParaRPr lang="es-MX"/>
              </a:p>
            </c:txPr>
            <c:dLblPos val="t"/>
            <c:showLegendKey val="0"/>
            <c:showVal val="1"/>
            <c:showCatName val="0"/>
            <c:showSerName val="0"/>
            <c:showPercent val="0"/>
            <c:showBubbleSize val="0"/>
            <c:showLeaderLines val="0"/>
          </c:dLbls>
          <c:cat>
            <c:strRef>
              <c:f>Tablas!$D$5:$G$5</c:f>
              <c:strCache>
                <c:ptCount val="4"/>
                <c:pt idx="0">
                  <c:v>1990</c:v>
                </c:pt>
                <c:pt idx="1">
                  <c:v>2000</c:v>
                </c:pt>
                <c:pt idx="2">
                  <c:v>2005</c:v>
                </c:pt>
                <c:pt idx="3">
                  <c:v>2010</c:v>
                </c:pt>
              </c:strCache>
            </c:strRef>
          </c:cat>
          <c:val>
            <c:numRef>
              <c:f>Tablas!$D$6:$G$6</c:f>
              <c:numCache>
                <c:formatCode>0.00</c:formatCode>
                <c:ptCount val="4"/>
                <c:pt idx="0">
                  <c:v>49.143721524914007</c:v>
                </c:pt>
                <c:pt idx="1">
                  <c:v>18.850599546289295</c:v>
                </c:pt>
                <c:pt idx="2">
                  <c:v>18.659472323663369</c:v>
                </c:pt>
                <c:pt idx="3">
                  <c:v>14.869651910145727</c:v>
                </c:pt>
              </c:numCache>
            </c:numRef>
          </c:val>
          <c:smooth val="0"/>
        </c:ser>
        <c:ser>
          <c:idx val="1"/>
          <c:order val="1"/>
          <c:tx>
            <c:strRef>
              <c:f>Tablas!$C$7</c:f>
              <c:strCache>
                <c:ptCount val="1"/>
                <c:pt idx="0">
                  <c:v>Meta 2015</c:v>
                </c:pt>
              </c:strCache>
            </c:strRef>
          </c:tx>
          <c:spPr>
            <a:ln>
              <a:prstDash val="dash"/>
            </a:ln>
          </c:spPr>
          <c:marker>
            <c:symbol val="none"/>
          </c:marker>
          <c:dLbls>
            <c:dLbl>
              <c:idx val="0"/>
              <c:layout>
                <c:manualLayout>
                  <c:x val="-0.11097222222222222"/>
                  <c:y val="-2.7777777777777776E-2"/>
                </c:manualLayout>
              </c:layout>
              <c:dLblPos val="r"/>
              <c:showLegendKey val="0"/>
              <c:showVal val="1"/>
              <c:showCatName val="0"/>
              <c:showSerName val="0"/>
              <c:showPercent val="0"/>
              <c:showBubbleSize val="0"/>
            </c:dLbl>
            <c:dLbl>
              <c:idx val="1"/>
              <c:delete val="1"/>
            </c:dLbl>
            <c:dLbl>
              <c:idx val="2"/>
              <c:delete val="1"/>
            </c:dLbl>
            <c:dLbl>
              <c:idx val="3"/>
              <c:delete val="1"/>
            </c:dLbl>
            <c:txPr>
              <a:bodyPr/>
              <a:lstStyle/>
              <a:p>
                <a:pPr>
                  <a:defRPr b="1"/>
                </a:pPr>
                <a:endParaRPr lang="es-MX"/>
              </a:p>
            </c:txPr>
            <c:dLblPos val="l"/>
            <c:showLegendKey val="0"/>
            <c:showVal val="1"/>
            <c:showCatName val="0"/>
            <c:showSerName val="0"/>
            <c:showPercent val="0"/>
            <c:showBubbleSize val="0"/>
            <c:showLeaderLines val="0"/>
          </c:dLbls>
          <c:cat>
            <c:strRef>
              <c:f>Tablas!$D$5:$G$5</c:f>
              <c:strCache>
                <c:ptCount val="4"/>
                <c:pt idx="0">
                  <c:v>1990</c:v>
                </c:pt>
                <c:pt idx="1">
                  <c:v>2000</c:v>
                </c:pt>
                <c:pt idx="2">
                  <c:v>2005</c:v>
                </c:pt>
                <c:pt idx="3">
                  <c:v>2010</c:v>
                </c:pt>
              </c:strCache>
            </c:strRef>
          </c:cat>
          <c:val>
            <c:numRef>
              <c:f>Tablas!$D$7:$G$7</c:f>
              <c:numCache>
                <c:formatCode>0.00</c:formatCode>
                <c:ptCount val="4"/>
                <c:pt idx="0">
                  <c:v>16.381240508304671</c:v>
                </c:pt>
                <c:pt idx="1">
                  <c:v>16.381240508304671</c:v>
                </c:pt>
                <c:pt idx="2">
                  <c:v>16.381240508304671</c:v>
                </c:pt>
                <c:pt idx="3">
                  <c:v>16.381240508304671</c:v>
                </c:pt>
              </c:numCache>
            </c:numRef>
          </c:val>
          <c:smooth val="0"/>
        </c:ser>
        <c:ser>
          <c:idx val="2"/>
          <c:order val="2"/>
          <c:tx>
            <c:strRef>
              <c:f>Tablas!$C$8</c:f>
              <c:strCache>
                <c:ptCount val="1"/>
                <c:pt idx="0">
                  <c:v>Alcance 2012</c:v>
                </c:pt>
              </c:strCache>
            </c:strRef>
          </c:tx>
          <c:spPr>
            <a:ln>
              <a:prstDash val="lgDash"/>
            </a:ln>
          </c:spPr>
          <c:marker>
            <c:symbol val="none"/>
          </c:marker>
          <c:cat>
            <c:strRef>
              <c:f>Tablas!$D$5:$G$5</c:f>
              <c:strCache>
                <c:ptCount val="4"/>
                <c:pt idx="0">
                  <c:v>1990</c:v>
                </c:pt>
                <c:pt idx="1">
                  <c:v>2000</c:v>
                </c:pt>
                <c:pt idx="2">
                  <c:v>2005</c:v>
                </c:pt>
                <c:pt idx="3">
                  <c:v>2010</c:v>
                </c:pt>
              </c:strCache>
            </c:strRef>
          </c:cat>
          <c:val>
            <c:numRef>
              <c:f>Tablas!$D$8:$G$8</c:f>
              <c:numCache>
                <c:formatCode>0.00</c:formatCode>
                <c:ptCount val="4"/>
                <c:pt idx="0">
                  <c:v>11.218169441720031</c:v>
                </c:pt>
                <c:pt idx="1">
                  <c:v>11.218169441720031</c:v>
                </c:pt>
                <c:pt idx="2">
                  <c:v>11.218169441720031</c:v>
                </c:pt>
                <c:pt idx="3">
                  <c:v>11.218169441720031</c:v>
                </c:pt>
              </c:numCache>
            </c:numRef>
          </c:val>
          <c:smooth val="0"/>
        </c:ser>
        <c:dLbls>
          <c:showLegendKey val="0"/>
          <c:showVal val="0"/>
          <c:showCatName val="0"/>
          <c:showSerName val="0"/>
          <c:showPercent val="0"/>
          <c:showBubbleSize val="0"/>
        </c:dLbls>
        <c:marker val="1"/>
        <c:smooth val="0"/>
        <c:axId val="106836352"/>
        <c:axId val="106837888"/>
      </c:lineChart>
      <c:catAx>
        <c:axId val="106836352"/>
        <c:scaling>
          <c:orientation val="minMax"/>
        </c:scaling>
        <c:delete val="0"/>
        <c:axPos val="b"/>
        <c:numFmt formatCode="General" sourceLinked="1"/>
        <c:majorTickMark val="out"/>
        <c:minorTickMark val="none"/>
        <c:tickLblPos val="nextTo"/>
        <c:crossAx val="106837888"/>
        <c:crosses val="autoZero"/>
        <c:auto val="1"/>
        <c:lblAlgn val="ctr"/>
        <c:lblOffset val="100"/>
        <c:noMultiLvlLbl val="0"/>
      </c:catAx>
      <c:valAx>
        <c:axId val="106837888"/>
        <c:scaling>
          <c:orientation val="minMax"/>
        </c:scaling>
        <c:delete val="1"/>
        <c:axPos val="l"/>
        <c:numFmt formatCode="0.00" sourceLinked="1"/>
        <c:majorTickMark val="out"/>
        <c:minorTickMark val="none"/>
        <c:tickLblPos val="nextTo"/>
        <c:crossAx val="106836352"/>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4.9421697287839017E-2"/>
          <c:y val="0.76196383076080065"/>
          <c:w val="0.90393416447943997"/>
          <c:h val="0.21025818223587212"/>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dirty="0"/>
              <a:t>Tasa de mortalidad materna </a:t>
            </a:r>
            <a:endParaRPr lang="es-MX" sz="1400" dirty="0" smtClean="0"/>
          </a:p>
          <a:p>
            <a:pPr>
              <a:defRPr sz="1400"/>
            </a:pPr>
            <a:r>
              <a:rPr lang="es-MX" sz="1400" dirty="0" smtClean="0"/>
              <a:t>(</a:t>
            </a:r>
            <a:r>
              <a:rPr lang="es-MX" sz="1400" dirty="0"/>
              <a:t>defunciones por cada 100 mil nacimientos)</a:t>
            </a:r>
          </a:p>
        </c:rich>
      </c:tx>
      <c:layout/>
      <c:overlay val="0"/>
    </c:title>
    <c:autoTitleDeleted val="0"/>
    <c:plotArea>
      <c:layout>
        <c:manualLayout>
          <c:layoutTarget val="inner"/>
          <c:xMode val="edge"/>
          <c:yMode val="edge"/>
          <c:x val="2.4557749560878608E-2"/>
          <c:y val="0.16196081791288727"/>
          <c:w val="0.95088450087824283"/>
          <c:h val="0.4985921997367524"/>
        </c:manualLayout>
      </c:layout>
      <c:lineChart>
        <c:grouping val="standard"/>
        <c:varyColors val="0"/>
        <c:ser>
          <c:idx val="0"/>
          <c:order val="0"/>
          <c:tx>
            <c:strRef>
              <c:f>Tablas!$C$32</c:f>
              <c:strCache>
                <c:ptCount val="1"/>
                <c:pt idx="0">
                  <c:v>Tasa de mortalidad materna (defunciones por cada 100 mil nacimientos)</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txPr>
              <a:bodyPr/>
              <a:lstStyle/>
              <a:p>
                <a:pPr>
                  <a:defRPr b="1"/>
                </a:pPr>
                <a:endParaRPr lang="es-MX"/>
              </a:p>
            </c:txPr>
            <c:dLblPos val="t"/>
            <c:showLegendKey val="0"/>
            <c:showVal val="1"/>
            <c:showCatName val="0"/>
            <c:showSerName val="0"/>
            <c:showPercent val="0"/>
            <c:showBubbleSize val="0"/>
            <c:showLeaderLines val="0"/>
          </c:dLbls>
          <c:cat>
            <c:strRef>
              <c:f>Tablas!$D$31:$G$31</c:f>
              <c:strCache>
                <c:ptCount val="4"/>
                <c:pt idx="0">
                  <c:v>1990</c:v>
                </c:pt>
                <c:pt idx="1">
                  <c:v>2000</c:v>
                </c:pt>
                <c:pt idx="2">
                  <c:v>2005</c:v>
                </c:pt>
                <c:pt idx="3">
                  <c:v>2010</c:v>
                </c:pt>
              </c:strCache>
            </c:strRef>
          </c:cat>
          <c:val>
            <c:numRef>
              <c:f>Tablas!$D$32:$G$32</c:f>
              <c:numCache>
                <c:formatCode>0.00</c:formatCode>
                <c:ptCount val="4"/>
                <c:pt idx="0">
                  <c:v>87.338603662818954</c:v>
                </c:pt>
                <c:pt idx="1">
                  <c:v>62.115156098087937</c:v>
                </c:pt>
                <c:pt idx="2">
                  <c:v>84.116367814205404</c:v>
                </c:pt>
                <c:pt idx="3">
                  <c:v>66.817979339456556</c:v>
                </c:pt>
              </c:numCache>
            </c:numRef>
          </c:val>
          <c:smooth val="0"/>
        </c:ser>
        <c:ser>
          <c:idx val="1"/>
          <c:order val="1"/>
          <c:tx>
            <c:strRef>
              <c:f>Tablas!$C$33</c:f>
              <c:strCache>
                <c:ptCount val="1"/>
                <c:pt idx="0">
                  <c:v>Meta 2015</c:v>
                </c:pt>
              </c:strCache>
            </c:strRef>
          </c:tx>
          <c:spPr>
            <a:ln>
              <a:prstDash val="dash"/>
            </a:ln>
          </c:spPr>
          <c:marker>
            <c:symbol val="none"/>
          </c:marker>
          <c:cat>
            <c:strRef>
              <c:f>Tablas!$D$31:$G$31</c:f>
              <c:strCache>
                <c:ptCount val="4"/>
                <c:pt idx="0">
                  <c:v>1990</c:v>
                </c:pt>
                <c:pt idx="1">
                  <c:v>2000</c:v>
                </c:pt>
                <c:pt idx="2">
                  <c:v>2005</c:v>
                </c:pt>
                <c:pt idx="3">
                  <c:v>2010</c:v>
                </c:pt>
              </c:strCache>
            </c:strRef>
          </c:cat>
          <c:val>
            <c:numRef>
              <c:f>Tablas!$D$33:$G$33</c:f>
              <c:numCache>
                <c:formatCode>0.00</c:formatCode>
                <c:ptCount val="4"/>
                <c:pt idx="0">
                  <c:v>21.834650915704742</c:v>
                </c:pt>
                <c:pt idx="1">
                  <c:v>21.834650915704742</c:v>
                </c:pt>
                <c:pt idx="2">
                  <c:v>21.834650915704742</c:v>
                </c:pt>
                <c:pt idx="3">
                  <c:v>21.834650915704742</c:v>
                </c:pt>
              </c:numCache>
            </c:numRef>
          </c:val>
          <c:smooth val="0"/>
        </c:ser>
        <c:ser>
          <c:idx val="2"/>
          <c:order val="2"/>
          <c:tx>
            <c:strRef>
              <c:f>Tablas!$C$34</c:f>
              <c:strCache>
                <c:ptCount val="1"/>
                <c:pt idx="0">
                  <c:v>Alcance 2012</c:v>
                </c:pt>
              </c:strCache>
            </c:strRef>
          </c:tx>
          <c:spPr>
            <a:ln>
              <a:prstDash val="lgDash"/>
            </a:ln>
          </c:spPr>
          <c:marker>
            <c:symbol val="none"/>
          </c:marker>
          <c:cat>
            <c:strRef>
              <c:f>Tablas!$D$31:$G$31</c:f>
              <c:strCache>
                <c:ptCount val="4"/>
                <c:pt idx="0">
                  <c:v>1990</c:v>
                </c:pt>
                <c:pt idx="1">
                  <c:v>2000</c:v>
                </c:pt>
                <c:pt idx="2">
                  <c:v>2005</c:v>
                </c:pt>
                <c:pt idx="3">
                  <c:v>2010</c:v>
                </c:pt>
              </c:strCache>
            </c:strRef>
          </c:cat>
          <c:val>
            <c:numRef>
              <c:f>Tablas!$D$34:$G$34</c:f>
              <c:numCache>
                <c:formatCode>0.00</c:formatCode>
                <c:ptCount val="4"/>
                <c:pt idx="0">
                  <c:v>61.024716159647838</c:v>
                </c:pt>
                <c:pt idx="1">
                  <c:v>61.024716159647838</c:v>
                </c:pt>
                <c:pt idx="2">
                  <c:v>61.024716159647838</c:v>
                </c:pt>
                <c:pt idx="3">
                  <c:v>61.024716159647838</c:v>
                </c:pt>
              </c:numCache>
            </c:numRef>
          </c:val>
          <c:smooth val="0"/>
        </c:ser>
        <c:dLbls>
          <c:showLegendKey val="0"/>
          <c:showVal val="0"/>
          <c:showCatName val="0"/>
          <c:showSerName val="0"/>
          <c:showPercent val="0"/>
          <c:showBubbleSize val="0"/>
        </c:dLbls>
        <c:marker val="1"/>
        <c:smooth val="0"/>
        <c:axId val="113541888"/>
        <c:axId val="113543424"/>
      </c:lineChart>
      <c:catAx>
        <c:axId val="113541888"/>
        <c:scaling>
          <c:orientation val="minMax"/>
        </c:scaling>
        <c:delete val="0"/>
        <c:axPos val="b"/>
        <c:numFmt formatCode="General" sourceLinked="1"/>
        <c:majorTickMark val="out"/>
        <c:minorTickMark val="none"/>
        <c:tickLblPos val="nextTo"/>
        <c:crossAx val="113543424"/>
        <c:crosses val="autoZero"/>
        <c:auto val="1"/>
        <c:lblAlgn val="ctr"/>
        <c:lblOffset val="100"/>
        <c:noMultiLvlLbl val="0"/>
      </c:catAx>
      <c:valAx>
        <c:axId val="113543424"/>
        <c:scaling>
          <c:orientation val="minMax"/>
        </c:scaling>
        <c:delete val="1"/>
        <c:axPos val="l"/>
        <c:numFmt formatCode="0.00" sourceLinked="1"/>
        <c:majorTickMark val="out"/>
        <c:minorTickMark val="none"/>
        <c:tickLblPos val="nextTo"/>
        <c:crossAx val="113541888"/>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0.11954280044833275"/>
          <c:y val="0.78006092543389716"/>
          <c:w val="0.78993701824973039"/>
          <c:h val="0.20200321433211749"/>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dirty="0"/>
              <a:t> Tasa de mortalidad por tuberculosis por 100 mil habitantes</a:t>
            </a:r>
          </a:p>
        </c:rich>
      </c:tx>
      <c:layout/>
      <c:overlay val="0"/>
    </c:title>
    <c:autoTitleDeleted val="0"/>
    <c:plotArea>
      <c:layout>
        <c:manualLayout>
          <c:layoutTarget val="inner"/>
          <c:xMode val="edge"/>
          <c:yMode val="edge"/>
          <c:x val="3.0555555555555555E-2"/>
          <c:y val="0.2051597441554113"/>
          <c:w val="0.93888888888888888"/>
          <c:h val="0.4572276809168096"/>
        </c:manualLayout>
      </c:layout>
      <c:lineChart>
        <c:grouping val="standard"/>
        <c:varyColors val="0"/>
        <c:ser>
          <c:idx val="0"/>
          <c:order val="0"/>
          <c:tx>
            <c:strRef>
              <c:f>Tablas!$C$88</c:f>
              <c:strCache>
                <c:ptCount val="1"/>
                <c:pt idx="0">
                  <c:v> Tasa de mortalidad por tuberculosis por 100 mil habitantes</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txPr>
              <a:bodyPr/>
              <a:lstStyle/>
              <a:p>
                <a:pPr>
                  <a:defRPr b="1"/>
                </a:pPr>
                <a:endParaRPr lang="es-MX"/>
              </a:p>
            </c:txPr>
            <c:dLblPos val="t"/>
            <c:showLegendKey val="0"/>
            <c:showVal val="1"/>
            <c:showCatName val="0"/>
            <c:showSerName val="0"/>
            <c:showPercent val="0"/>
            <c:showBubbleSize val="0"/>
            <c:showLeaderLines val="0"/>
          </c:dLbls>
          <c:cat>
            <c:strRef>
              <c:f>Tablas!$D$87:$G$87</c:f>
              <c:strCache>
                <c:ptCount val="4"/>
                <c:pt idx="0">
                  <c:v>1990</c:v>
                </c:pt>
                <c:pt idx="1">
                  <c:v>2000</c:v>
                </c:pt>
                <c:pt idx="2">
                  <c:v>2005</c:v>
                </c:pt>
                <c:pt idx="3">
                  <c:v>2010</c:v>
                </c:pt>
              </c:strCache>
            </c:strRef>
          </c:cat>
          <c:val>
            <c:numRef>
              <c:f>Tablas!$D$88:$G$88</c:f>
              <c:numCache>
                <c:formatCode>0.00</c:formatCode>
                <c:ptCount val="4"/>
                <c:pt idx="0">
                  <c:v>16.295164965996619</c:v>
                </c:pt>
                <c:pt idx="1">
                  <c:v>7.2423208377996389</c:v>
                </c:pt>
                <c:pt idx="2">
                  <c:v>5.5193947589404342</c:v>
                </c:pt>
                <c:pt idx="3">
                  <c:v>3.3565582143944228</c:v>
                </c:pt>
              </c:numCache>
            </c:numRef>
          </c:val>
          <c:smooth val="0"/>
        </c:ser>
        <c:ser>
          <c:idx val="1"/>
          <c:order val="1"/>
          <c:tx>
            <c:strRef>
              <c:f>Tablas!$C$89</c:f>
              <c:strCache>
                <c:ptCount val="1"/>
                <c:pt idx="0">
                  <c:v>Meta 2015</c:v>
                </c:pt>
              </c:strCache>
            </c:strRef>
          </c:tx>
          <c:spPr>
            <a:ln>
              <a:prstDash val="dash"/>
            </a:ln>
          </c:spPr>
          <c:marker>
            <c:symbol val="none"/>
          </c:marker>
          <c:cat>
            <c:strRef>
              <c:f>Tablas!$D$87:$G$87</c:f>
              <c:strCache>
                <c:ptCount val="4"/>
                <c:pt idx="0">
                  <c:v>1990</c:v>
                </c:pt>
                <c:pt idx="1">
                  <c:v>2000</c:v>
                </c:pt>
                <c:pt idx="2">
                  <c:v>2005</c:v>
                </c:pt>
                <c:pt idx="3">
                  <c:v>2010</c:v>
                </c:pt>
              </c:strCache>
            </c:strRef>
          </c:cat>
          <c:val>
            <c:numRef>
              <c:f>Tablas!$D$89:$G$89</c:f>
              <c:numCache>
                <c:formatCode>0.00</c:formatCode>
                <c:ptCount val="4"/>
                <c:pt idx="0">
                  <c:v>16.295164965996619</c:v>
                </c:pt>
                <c:pt idx="1">
                  <c:v>16.295164965996619</c:v>
                </c:pt>
                <c:pt idx="2">
                  <c:v>16.295164965996619</c:v>
                </c:pt>
                <c:pt idx="3">
                  <c:v>16.295164965996619</c:v>
                </c:pt>
              </c:numCache>
            </c:numRef>
          </c:val>
          <c:smooth val="0"/>
        </c:ser>
        <c:ser>
          <c:idx val="2"/>
          <c:order val="2"/>
          <c:tx>
            <c:strRef>
              <c:f>Tablas!$C$90</c:f>
              <c:strCache>
                <c:ptCount val="1"/>
                <c:pt idx="0">
                  <c:v>Alcance 2012</c:v>
                </c:pt>
              </c:strCache>
            </c:strRef>
          </c:tx>
          <c:spPr>
            <a:ln>
              <a:prstDash val="lgDash"/>
            </a:ln>
          </c:spPr>
          <c:marker>
            <c:symbol val="none"/>
          </c:marker>
          <c:cat>
            <c:strRef>
              <c:f>Tablas!$D$87:$G$87</c:f>
              <c:strCache>
                <c:ptCount val="4"/>
                <c:pt idx="0">
                  <c:v>1990</c:v>
                </c:pt>
                <c:pt idx="1">
                  <c:v>2000</c:v>
                </c:pt>
                <c:pt idx="2">
                  <c:v>2005</c:v>
                </c:pt>
                <c:pt idx="3">
                  <c:v>2010</c:v>
                </c:pt>
              </c:strCache>
            </c:strRef>
          </c:cat>
          <c:val>
            <c:numRef>
              <c:f>Tablas!$D$90:$G$90</c:f>
              <c:numCache>
                <c:formatCode>0.00</c:formatCode>
                <c:ptCount val="4"/>
                <c:pt idx="0">
                  <c:v>1.7966478040463985</c:v>
                </c:pt>
                <c:pt idx="1">
                  <c:v>1.7966478040463985</c:v>
                </c:pt>
                <c:pt idx="2">
                  <c:v>1.7966478040463985</c:v>
                </c:pt>
                <c:pt idx="3">
                  <c:v>1.7966478040463985</c:v>
                </c:pt>
              </c:numCache>
            </c:numRef>
          </c:val>
          <c:smooth val="0"/>
        </c:ser>
        <c:dLbls>
          <c:showLegendKey val="0"/>
          <c:showVal val="0"/>
          <c:showCatName val="0"/>
          <c:showSerName val="0"/>
          <c:showPercent val="0"/>
          <c:showBubbleSize val="0"/>
        </c:dLbls>
        <c:marker val="1"/>
        <c:smooth val="0"/>
        <c:axId val="94278784"/>
        <c:axId val="94280320"/>
      </c:lineChart>
      <c:catAx>
        <c:axId val="94278784"/>
        <c:scaling>
          <c:orientation val="minMax"/>
        </c:scaling>
        <c:delete val="0"/>
        <c:axPos val="b"/>
        <c:numFmt formatCode="General" sourceLinked="1"/>
        <c:majorTickMark val="out"/>
        <c:minorTickMark val="none"/>
        <c:tickLblPos val="nextTo"/>
        <c:crossAx val="94280320"/>
        <c:crosses val="autoZero"/>
        <c:auto val="1"/>
        <c:lblAlgn val="ctr"/>
        <c:lblOffset val="100"/>
        <c:noMultiLvlLbl val="0"/>
      </c:catAx>
      <c:valAx>
        <c:axId val="94280320"/>
        <c:scaling>
          <c:orientation val="minMax"/>
        </c:scaling>
        <c:delete val="1"/>
        <c:axPos val="l"/>
        <c:numFmt formatCode="0.00" sourceLinked="1"/>
        <c:majorTickMark val="out"/>
        <c:minorTickMark val="none"/>
        <c:tickLblPos val="nextTo"/>
        <c:crossAx val="94278784"/>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0.17594313210848644"/>
          <c:y val="0.7957204378421231"/>
          <c:w val="0.653669072615923"/>
          <c:h val="0.17650181053329292"/>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a:t>Proporción de la población con servicio de drenaje</a:t>
            </a:r>
          </a:p>
        </c:rich>
      </c:tx>
      <c:layout/>
      <c:overlay val="0"/>
    </c:title>
    <c:autoTitleDeleted val="0"/>
    <c:plotArea>
      <c:layout>
        <c:manualLayout>
          <c:layoutTarget val="inner"/>
          <c:xMode val="edge"/>
          <c:yMode val="edge"/>
          <c:x val="2.3906766008377808E-2"/>
          <c:y val="0.11087350934641914"/>
          <c:w val="0.95218646798324436"/>
          <c:h val="0.54918521294244138"/>
        </c:manualLayout>
      </c:layout>
      <c:lineChart>
        <c:grouping val="standard"/>
        <c:varyColors val="0"/>
        <c:ser>
          <c:idx val="0"/>
          <c:order val="0"/>
          <c:tx>
            <c:strRef>
              <c:f>Tablas!$C$174</c:f>
              <c:strCache>
                <c:ptCount val="1"/>
                <c:pt idx="0">
                  <c:v> Proporción de la población con servicio de drenaje</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dLbl>
              <c:idx val="2"/>
              <c:layout/>
              <c:dLblPos val="t"/>
              <c:showLegendKey val="0"/>
              <c:showVal val="1"/>
              <c:showCatName val="0"/>
              <c:showSerName val="0"/>
              <c:showPercent val="0"/>
              <c:showBubbleSize val="0"/>
            </c:dLbl>
            <c:dLbl>
              <c:idx val="3"/>
              <c:layout/>
              <c:dLblPos val="t"/>
              <c:showLegendKey val="0"/>
              <c:showVal val="1"/>
              <c:showCatName val="0"/>
              <c:showSerName val="0"/>
              <c:showPercent val="0"/>
              <c:showBubbleSize val="0"/>
            </c:dLbl>
            <c:txPr>
              <a:bodyPr/>
              <a:lstStyle/>
              <a:p>
                <a:pPr>
                  <a:defRPr b="1"/>
                </a:pPr>
                <a:endParaRPr lang="es-MX"/>
              </a:p>
            </c:txPr>
            <c:dLblPos val="b"/>
            <c:showLegendKey val="0"/>
            <c:showVal val="1"/>
            <c:showCatName val="0"/>
            <c:showSerName val="0"/>
            <c:showPercent val="0"/>
            <c:showBubbleSize val="0"/>
            <c:showLeaderLines val="0"/>
          </c:dLbls>
          <c:cat>
            <c:strRef>
              <c:f>Tablas!$D$173:$G$173</c:f>
              <c:strCache>
                <c:ptCount val="4"/>
                <c:pt idx="0">
                  <c:v>1990</c:v>
                </c:pt>
                <c:pt idx="1">
                  <c:v>2000</c:v>
                </c:pt>
                <c:pt idx="2">
                  <c:v>2005</c:v>
                </c:pt>
                <c:pt idx="3">
                  <c:v>2010</c:v>
                </c:pt>
              </c:strCache>
            </c:strRef>
          </c:cat>
          <c:val>
            <c:numRef>
              <c:f>Tablas!$D$174:$G$174</c:f>
              <c:numCache>
                <c:formatCode>0.00</c:formatCode>
                <c:ptCount val="4"/>
                <c:pt idx="0">
                  <c:v>38.407891836423254</c:v>
                </c:pt>
                <c:pt idx="1">
                  <c:v>59.335801743850183</c:v>
                </c:pt>
                <c:pt idx="2">
                  <c:v>74.71021433299812</c:v>
                </c:pt>
                <c:pt idx="3">
                  <c:v>80.997558669724455</c:v>
                </c:pt>
              </c:numCache>
            </c:numRef>
          </c:val>
          <c:smooth val="0"/>
        </c:ser>
        <c:ser>
          <c:idx val="1"/>
          <c:order val="1"/>
          <c:tx>
            <c:strRef>
              <c:f>Tablas!$C$175</c:f>
              <c:strCache>
                <c:ptCount val="1"/>
                <c:pt idx="0">
                  <c:v>Meta 2015</c:v>
                </c:pt>
              </c:strCache>
            </c:strRef>
          </c:tx>
          <c:spPr>
            <a:ln>
              <a:prstDash val="dash"/>
            </a:ln>
          </c:spPr>
          <c:marker>
            <c:symbol val="none"/>
          </c:marker>
          <c:cat>
            <c:strRef>
              <c:f>Tablas!$D$173:$G$173</c:f>
              <c:strCache>
                <c:ptCount val="4"/>
                <c:pt idx="0">
                  <c:v>1990</c:v>
                </c:pt>
                <c:pt idx="1">
                  <c:v>2000</c:v>
                </c:pt>
                <c:pt idx="2">
                  <c:v>2005</c:v>
                </c:pt>
                <c:pt idx="3">
                  <c:v>2010</c:v>
                </c:pt>
              </c:strCache>
            </c:strRef>
          </c:cat>
          <c:val>
            <c:numRef>
              <c:f>Tablas!$D$175:$G$175</c:f>
              <c:numCache>
                <c:formatCode>0.00</c:formatCode>
                <c:ptCount val="4"/>
                <c:pt idx="0">
                  <c:v>69.204999999999998</c:v>
                </c:pt>
                <c:pt idx="1">
                  <c:v>69.204999999999998</c:v>
                </c:pt>
                <c:pt idx="2">
                  <c:v>69.204999999999998</c:v>
                </c:pt>
                <c:pt idx="3">
                  <c:v>69.204999999999998</c:v>
                </c:pt>
              </c:numCache>
            </c:numRef>
          </c:val>
          <c:smooth val="0"/>
        </c:ser>
        <c:ser>
          <c:idx val="2"/>
          <c:order val="2"/>
          <c:tx>
            <c:strRef>
              <c:f>Tablas!$C$176</c:f>
              <c:strCache>
                <c:ptCount val="1"/>
                <c:pt idx="0">
                  <c:v>Alcance 2012</c:v>
                </c:pt>
              </c:strCache>
            </c:strRef>
          </c:tx>
          <c:spPr>
            <a:ln>
              <a:prstDash val="lgDash"/>
            </a:ln>
          </c:spPr>
          <c:marker>
            <c:symbol val="none"/>
          </c:marker>
          <c:cat>
            <c:strRef>
              <c:f>Tablas!$D$173:$G$173</c:f>
              <c:strCache>
                <c:ptCount val="4"/>
                <c:pt idx="0">
                  <c:v>1990</c:v>
                </c:pt>
                <c:pt idx="1">
                  <c:v>2000</c:v>
                </c:pt>
                <c:pt idx="2">
                  <c:v>2005</c:v>
                </c:pt>
                <c:pt idx="3">
                  <c:v>2010</c:v>
                </c:pt>
              </c:strCache>
            </c:strRef>
          </c:cat>
          <c:val>
            <c:numRef>
              <c:f>Tablas!$D$176:$G$176</c:f>
              <c:numCache>
                <c:formatCode>0.00</c:formatCode>
                <c:ptCount val="4"/>
                <c:pt idx="0">
                  <c:v>85.916799999999995</c:v>
                </c:pt>
                <c:pt idx="1">
                  <c:v>85.916799999999995</c:v>
                </c:pt>
                <c:pt idx="2">
                  <c:v>85.916799999999995</c:v>
                </c:pt>
                <c:pt idx="3">
                  <c:v>85.916799999999995</c:v>
                </c:pt>
              </c:numCache>
            </c:numRef>
          </c:val>
          <c:smooth val="0"/>
        </c:ser>
        <c:dLbls>
          <c:showLegendKey val="0"/>
          <c:showVal val="0"/>
          <c:showCatName val="0"/>
          <c:showSerName val="0"/>
          <c:showPercent val="0"/>
          <c:showBubbleSize val="0"/>
        </c:dLbls>
        <c:marker val="1"/>
        <c:smooth val="0"/>
        <c:axId val="94615040"/>
        <c:axId val="94616576"/>
      </c:lineChart>
      <c:catAx>
        <c:axId val="94615040"/>
        <c:scaling>
          <c:orientation val="minMax"/>
        </c:scaling>
        <c:delete val="0"/>
        <c:axPos val="b"/>
        <c:numFmt formatCode="General" sourceLinked="1"/>
        <c:majorTickMark val="out"/>
        <c:minorTickMark val="none"/>
        <c:tickLblPos val="nextTo"/>
        <c:crossAx val="94616576"/>
        <c:crosses val="autoZero"/>
        <c:auto val="1"/>
        <c:lblAlgn val="ctr"/>
        <c:lblOffset val="100"/>
        <c:noMultiLvlLbl val="0"/>
      </c:catAx>
      <c:valAx>
        <c:axId val="94616576"/>
        <c:scaling>
          <c:orientation val="minMax"/>
        </c:scaling>
        <c:delete val="1"/>
        <c:axPos val="l"/>
        <c:numFmt formatCode="0.00" sourceLinked="1"/>
        <c:majorTickMark val="out"/>
        <c:minorTickMark val="none"/>
        <c:tickLblPos val="nextTo"/>
        <c:crossAx val="94615040"/>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0.19654561777171142"/>
          <c:y val="0.78006092543389716"/>
          <c:w val="0.64602875588642084"/>
          <c:h val="0.20200321433211749"/>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a:t>Usuarios de teléfonos celulares por cada 100 habitantes</a:t>
            </a:r>
          </a:p>
        </c:rich>
      </c:tx>
      <c:layout/>
      <c:overlay val="0"/>
    </c:title>
    <c:autoTitleDeleted val="0"/>
    <c:plotArea>
      <c:layout>
        <c:manualLayout>
          <c:layoutTarget val="inner"/>
          <c:xMode val="edge"/>
          <c:yMode val="edge"/>
          <c:x val="3.0555555555555555E-2"/>
          <c:y val="0.15476851851851853"/>
          <c:w val="0.93888888888888888"/>
          <c:h val="0.50703617677131918"/>
        </c:manualLayout>
      </c:layout>
      <c:lineChart>
        <c:grouping val="standard"/>
        <c:varyColors val="0"/>
        <c:ser>
          <c:idx val="0"/>
          <c:order val="0"/>
          <c:tx>
            <c:strRef>
              <c:f>Tablas!$C$190</c:f>
              <c:strCache>
                <c:ptCount val="1"/>
                <c:pt idx="0">
                  <c:v>Usuarios de teléfonos celulares por cada 100 habitantes</c:v>
                </c:pt>
              </c:strCache>
            </c:strRef>
          </c:tx>
          <c:spPr>
            <a:ln w="34925"/>
            <a:effectLst>
              <a:outerShdw blurRad="50800" dist="50800" dir="5400000" algn="ctr" rotWithShape="0">
                <a:srgbClr val="000000">
                  <a:alpha val="18000"/>
                </a:srgbClr>
              </a:outerShdw>
            </a:effectLst>
          </c:spPr>
          <c:marker>
            <c:symbol val="diamond"/>
            <c:size val="9"/>
            <c:spPr>
              <a:effectLst>
                <a:outerShdw blurRad="50800" dist="50800" dir="5400000" algn="ctr" rotWithShape="0">
                  <a:srgbClr val="000000">
                    <a:alpha val="18000"/>
                  </a:srgbClr>
                </a:outerShdw>
              </a:effectLst>
            </c:spPr>
          </c:marker>
          <c:dLbls>
            <c:dLbl>
              <c:idx val="3"/>
              <c:layout>
                <c:manualLayout>
                  <c:x val="-1.9375109361329731E-2"/>
                  <c:y val="5.1042578011081946E-3"/>
                </c:manualLayout>
              </c:layout>
              <c:dLblPos val="r"/>
              <c:showLegendKey val="0"/>
              <c:showVal val="1"/>
              <c:showCatName val="0"/>
              <c:showSerName val="0"/>
              <c:showPercent val="0"/>
              <c:showBubbleSize val="0"/>
            </c:dLbl>
            <c:txPr>
              <a:bodyPr/>
              <a:lstStyle/>
              <a:p>
                <a:pPr>
                  <a:defRPr b="1"/>
                </a:pPr>
                <a:endParaRPr lang="es-MX"/>
              </a:p>
            </c:txPr>
            <c:dLblPos val="t"/>
            <c:showLegendKey val="0"/>
            <c:showVal val="1"/>
            <c:showCatName val="0"/>
            <c:showSerName val="0"/>
            <c:showPercent val="0"/>
            <c:showBubbleSize val="0"/>
            <c:showLeaderLines val="0"/>
          </c:dLbls>
          <c:cat>
            <c:strRef>
              <c:f>Tablas!$D$189:$G$189</c:f>
              <c:strCache>
                <c:ptCount val="4"/>
                <c:pt idx="0">
                  <c:v>1990</c:v>
                </c:pt>
                <c:pt idx="1">
                  <c:v>2002</c:v>
                </c:pt>
                <c:pt idx="2">
                  <c:v>2005</c:v>
                </c:pt>
                <c:pt idx="3">
                  <c:v>2010</c:v>
                </c:pt>
              </c:strCache>
            </c:strRef>
          </c:cat>
          <c:val>
            <c:numRef>
              <c:f>Tablas!$D$190:$G$190</c:f>
              <c:numCache>
                <c:formatCode>0.00</c:formatCode>
                <c:ptCount val="4"/>
                <c:pt idx="1">
                  <c:v>2.3971132970099149</c:v>
                </c:pt>
                <c:pt idx="2">
                  <c:v>18.744381757597179</c:v>
                </c:pt>
                <c:pt idx="3">
                  <c:v>49.2</c:v>
                </c:pt>
              </c:numCache>
            </c:numRef>
          </c:val>
          <c:smooth val="0"/>
        </c:ser>
        <c:ser>
          <c:idx val="1"/>
          <c:order val="1"/>
          <c:tx>
            <c:strRef>
              <c:f>Tablas!$C$191</c:f>
              <c:strCache>
                <c:ptCount val="1"/>
                <c:pt idx="0">
                  <c:v>Meta 2015</c:v>
                </c:pt>
              </c:strCache>
            </c:strRef>
          </c:tx>
          <c:spPr>
            <a:ln>
              <a:prstDash val="dash"/>
            </a:ln>
          </c:spPr>
          <c:marker>
            <c:symbol val="none"/>
          </c:marker>
          <c:cat>
            <c:strRef>
              <c:f>Tablas!$D$189:$G$189</c:f>
              <c:strCache>
                <c:ptCount val="4"/>
                <c:pt idx="0">
                  <c:v>1990</c:v>
                </c:pt>
                <c:pt idx="1">
                  <c:v>2002</c:v>
                </c:pt>
                <c:pt idx="2">
                  <c:v>2005</c:v>
                </c:pt>
                <c:pt idx="3">
                  <c:v>2010</c:v>
                </c:pt>
              </c:strCache>
            </c:strRef>
          </c:cat>
          <c:val>
            <c:numRef>
              <c:f>Tablas!$D$191:$G$191</c:f>
              <c:numCache>
                <c:formatCode>0.00</c:formatCode>
                <c:ptCount val="4"/>
                <c:pt idx="0">
                  <c:v>50.2</c:v>
                </c:pt>
                <c:pt idx="1">
                  <c:v>50.2</c:v>
                </c:pt>
                <c:pt idx="2">
                  <c:v>50.2</c:v>
                </c:pt>
                <c:pt idx="3">
                  <c:v>50.2</c:v>
                </c:pt>
              </c:numCache>
            </c:numRef>
          </c:val>
          <c:smooth val="0"/>
        </c:ser>
        <c:ser>
          <c:idx val="2"/>
          <c:order val="2"/>
          <c:tx>
            <c:strRef>
              <c:f>Tablas!$C$192</c:f>
              <c:strCache>
                <c:ptCount val="1"/>
                <c:pt idx="0">
                  <c:v>Alcance 2012</c:v>
                </c:pt>
              </c:strCache>
            </c:strRef>
          </c:tx>
          <c:spPr>
            <a:ln>
              <a:prstDash val="lgDash"/>
            </a:ln>
          </c:spPr>
          <c:marker>
            <c:symbol val="none"/>
          </c:marker>
          <c:cat>
            <c:strRef>
              <c:f>Tablas!$D$189:$G$189</c:f>
              <c:strCache>
                <c:ptCount val="4"/>
                <c:pt idx="0">
                  <c:v>1990</c:v>
                </c:pt>
                <c:pt idx="1">
                  <c:v>2002</c:v>
                </c:pt>
                <c:pt idx="2">
                  <c:v>2005</c:v>
                </c:pt>
                <c:pt idx="3">
                  <c:v>2010</c:v>
                </c:pt>
              </c:strCache>
            </c:strRef>
          </c:cat>
          <c:val>
            <c:numRef>
              <c:f>Tablas!$D$192:$G$192</c:f>
              <c:numCache>
                <c:formatCode>0.00</c:formatCode>
                <c:ptCount val="4"/>
                <c:pt idx="0">
                  <c:v>60.032000680793459</c:v>
                </c:pt>
                <c:pt idx="1">
                  <c:v>60.032000680793459</c:v>
                </c:pt>
                <c:pt idx="2">
                  <c:v>60.032000680793459</c:v>
                </c:pt>
                <c:pt idx="3">
                  <c:v>60.032000680793459</c:v>
                </c:pt>
              </c:numCache>
            </c:numRef>
          </c:val>
          <c:smooth val="0"/>
        </c:ser>
        <c:dLbls>
          <c:showLegendKey val="0"/>
          <c:showVal val="0"/>
          <c:showCatName val="0"/>
          <c:showSerName val="0"/>
          <c:showPercent val="0"/>
          <c:showBubbleSize val="0"/>
        </c:dLbls>
        <c:marker val="1"/>
        <c:smooth val="0"/>
        <c:axId val="113596288"/>
        <c:axId val="113597824"/>
      </c:lineChart>
      <c:catAx>
        <c:axId val="113596288"/>
        <c:scaling>
          <c:orientation val="minMax"/>
        </c:scaling>
        <c:delete val="0"/>
        <c:axPos val="b"/>
        <c:numFmt formatCode="General" sourceLinked="1"/>
        <c:majorTickMark val="out"/>
        <c:minorTickMark val="none"/>
        <c:tickLblPos val="nextTo"/>
        <c:crossAx val="113597824"/>
        <c:crosses val="autoZero"/>
        <c:auto val="1"/>
        <c:lblAlgn val="ctr"/>
        <c:lblOffset val="100"/>
        <c:noMultiLvlLbl val="0"/>
      </c:catAx>
      <c:valAx>
        <c:axId val="113597824"/>
        <c:scaling>
          <c:orientation val="minMax"/>
        </c:scaling>
        <c:delete val="1"/>
        <c:axPos val="l"/>
        <c:numFmt formatCode="0.00" sourceLinked="1"/>
        <c:majorTickMark val="out"/>
        <c:minorTickMark val="none"/>
        <c:tickLblPos val="nextTo"/>
        <c:crossAx val="113596288"/>
        <c:crosses val="autoZero"/>
        <c:crossBetween val="between"/>
      </c:valA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b"/>
      <c:layout>
        <c:manualLayout>
          <c:xMode val="edge"/>
          <c:yMode val="edge"/>
          <c:x val="0.18958223972003499"/>
          <c:y val="0.78048248876301884"/>
          <c:w val="0.62361329833770773"/>
          <c:h val="0.19173975961239709"/>
        </c:manualLayout>
      </c:layout>
      <c:overlay val="0"/>
      <c:txPr>
        <a:bodyPr/>
        <a:lstStyle/>
        <a:p>
          <a:pPr>
            <a:defRPr sz="1050"/>
          </a:pPr>
          <a:endParaRPr lang="es-MX"/>
        </a:p>
      </c:txPr>
    </c:legend>
    <c:plotVisOnly val="1"/>
    <c:dispBlanksAs val="gap"/>
    <c:showDLblsOverMax val="0"/>
  </c:chart>
  <c:spPr>
    <a:ln>
      <a:noFill/>
    </a:ln>
    <a:effectLst>
      <a:outerShdw blurRad="50800" dist="38100" dir="5400000" algn="t" rotWithShape="0">
        <a:prstClr val="black">
          <a:alpha val="40000"/>
        </a:prstClr>
      </a:outerShdw>
    </a:effectLst>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7050" cy="455613"/>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sz="quarter" idx="1"/>
          </p:nvPr>
        </p:nvSpPr>
        <p:spPr>
          <a:xfrm>
            <a:off x="4008438" y="0"/>
            <a:ext cx="3067050" cy="455613"/>
          </a:xfrm>
          <a:prstGeom prst="rect">
            <a:avLst/>
          </a:prstGeom>
        </p:spPr>
        <p:txBody>
          <a:bodyPr vert="horz" lIns="91440" tIns="45720" rIns="91440" bIns="45720" rtlCol="0"/>
          <a:lstStyle>
            <a:lvl1pPr algn="r">
              <a:defRPr sz="1200">
                <a:cs typeface="+mn-cs"/>
              </a:defRPr>
            </a:lvl1pPr>
          </a:lstStyle>
          <a:p>
            <a:pPr>
              <a:defRPr/>
            </a:pPr>
            <a:fld id="{F28A45E2-5E37-4E1A-BB0E-9604CEF81B54}" type="datetimeFigureOut">
              <a:rPr lang="es-ES"/>
              <a:pPr>
                <a:defRPr/>
              </a:pPr>
              <a:t>21/05/2012</a:t>
            </a:fld>
            <a:endParaRPr lang="es-ES"/>
          </a:p>
        </p:txBody>
      </p:sp>
      <p:sp>
        <p:nvSpPr>
          <p:cNvPr id="4" name="3 Marcador de pie de página"/>
          <p:cNvSpPr>
            <a:spLocks noGrp="1"/>
          </p:cNvSpPr>
          <p:nvPr>
            <p:ph type="ftr" sz="quarter" idx="2"/>
          </p:nvPr>
        </p:nvSpPr>
        <p:spPr>
          <a:xfrm>
            <a:off x="0" y="8643938"/>
            <a:ext cx="3067050" cy="455612"/>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5" name="4 Marcador de número de diapositiva"/>
          <p:cNvSpPr>
            <a:spLocks noGrp="1"/>
          </p:cNvSpPr>
          <p:nvPr>
            <p:ph type="sldNum" sz="quarter" idx="3"/>
          </p:nvPr>
        </p:nvSpPr>
        <p:spPr>
          <a:xfrm>
            <a:off x="4008438" y="8643938"/>
            <a:ext cx="3067050" cy="455612"/>
          </a:xfrm>
          <a:prstGeom prst="rect">
            <a:avLst/>
          </a:prstGeom>
        </p:spPr>
        <p:txBody>
          <a:bodyPr vert="horz" lIns="91440" tIns="45720" rIns="91440" bIns="45720" rtlCol="0" anchor="b"/>
          <a:lstStyle>
            <a:lvl1pPr algn="r">
              <a:defRPr sz="1200">
                <a:cs typeface="+mn-cs"/>
              </a:defRPr>
            </a:lvl1pPr>
          </a:lstStyle>
          <a:p>
            <a:pPr>
              <a:defRPr/>
            </a:pPr>
            <a:fld id="{78B84C80-EEA9-49CB-A7D6-DCBF9C289853}" type="slidenum">
              <a:rPr lang="es-ES"/>
              <a:pPr>
                <a:defRPr/>
              </a:pPr>
              <a:t>‹Nº›</a:t>
            </a:fld>
            <a:endParaRPr lang="es-ES"/>
          </a:p>
        </p:txBody>
      </p:sp>
    </p:spTree>
    <p:extLst>
      <p:ext uri="{BB962C8B-B14F-4D97-AF65-F5344CB8AC3E}">
        <p14:creationId xmlns:p14="http://schemas.microsoft.com/office/powerpoint/2010/main" val="221439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7050" cy="455613"/>
          </a:xfrm>
          <a:prstGeom prst="rect">
            <a:avLst/>
          </a:prstGeom>
        </p:spPr>
        <p:txBody>
          <a:bodyPr vert="horz" lIns="93817" tIns="46909" rIns="93817" bIns="46909"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4008438" y="0"/>
            <a:ext cx="3067050" cy="455613"/>
          </a:xfrm>
          <a:prstGeom prst="rect">
            <a:avLst/>
          </a:prstGeom>
        </p:spPr>
        <p:txBody>
          <a:bodyPr vert="horz" lIns="93817" tIns="46909" rIns="93817" bIns="46909" rtlCol="0"/>
          <a:lstStyle>
            <a:lvl1pPr algn="r" fontAlgn="auto">
              <a:spcBef>
                <a:spcPts val="0"/>
              </a:spcBef>
              <a:spcAft>
                <a:spcPts val="0"/>
              </a:spcAft>
              <a:defRPr sz="1200">
                <a:latin typeface="+mn-lt"/>
                <a:cs typeface="+mn-cs"/>
              </a:defRPr>
            </a:lvl1pPr>
          </a:lstStyle>
          <a:p>
            <a:pPr>
              <a:defRPr/>
            </a:pPr>
            <a:fld id="{5FB4B3B6-314E-4B5A-972B-49F55D41A936}" type="datetimeFigureOut">
              <a:rPr lang="es-MX"/>
              <a:pPr>
                <a:defRPr/>
              </a:pPr>
              <a:t>21/05/2012</a:t>
            </a:fld>
            <a:endParaRPr lang="es-MX"/>
          </a:p>
        </p:txBody>
      </p:sp>
      <p:sp>
        <p:nvSpPr>
          <p:cNvPr id="4" name="3 Marcador de imagen de diapositiva"/>
          <p:cNvSpPr>
            <a:spLocks noGrp="1" noRot="1" noChangeAspect="1"/>
          </p:cNvSpPr>
          <p:nvPr>
            <p:ph type="sldImg" idx="2"/>
          </p:nvPr>
        </p:nvSpPr>
        <p:spPr>
          <a:xfrm>
            <a:off x="1262063" y="681038"/>
            <a:ext cx="4552950" cy="3414712"/>
          </a:xfrm>
          <a:prstGeom prst="rect">
            <a:avLst/>
          </a:prstGeom>
          <a:noFill/>
          <a:ln w="12700">
            <a:solidFill>
              <a:prstClr val="black"/>
            </a:solidFill>
          </a:ln>
        </p:spPr>
        <p:txBody>
          <a:bodyPr vert="horz" lIns="93817" tIns="46909" rIns="93817" bIns="46909" rtlCol="0" anchor="ctr"/>
          <a:lstStyle/>
          <a:p>
            <a:pPr lvl="0"/>
            <a:endParaRPr lang="es-MX" noProof="0"/>
          </a:p>
        </p:txBody>
      </p:sp>
      <p:sp>
        <p:nvSpPr>
          <p:cNvPr id="5" name="4 Marcador de notas"/>
          <p:cNvSpPr>
            <a:spLocks noGrp="1"/>
          </p:cNvSpPr>
          <p:nvPr>
            <p:ph type="body" sz="quarter" idx="3"/>
          </p:nvPr>
        </p:nvSpPr>
        <p:spPr>
          <a:xfrm>
            <a:off x="706438" y="4324350"/>
            <a:ext cx="5664200" cy="4094163"/>
          </a:xfrm>
          <a:prstGeom prst="rect">
            <a:avLst/>
          </a:prstGeom>
        </p:spPr>
        <p:txBody>
          <a:bodyPr vert="horz" lIns="93817" tIns="46909" rIns="93817" bIns="4690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43938"/>
            <a:ext cx="3067050" cy="455612"/>
          </a:xfrm>
          <a:prstGeom prst="rect">
            <a:avLst/>
          </a:prstGeom>
        </p:spPr>
        <p:txBody>
          <a:bodyPr vert="horz" lIns="93817" tIns="46909" rIns="93817" bIns="46909"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4008438" y="8643938"/>
            <a:ext cx="3067050" cy="455612"/>
          </a:xfrm>
          <a:prstGeom prst="rect">
            <a:avLst/>
          </a:prstGeom>
        </p:spPr>
        <p:txBody>
          <a:bodyPr vert="horz" lIns="93817" tIns="46909" rIns="93817" bIns="46909" rtlCol="0" anchor="b"/>
          <a:lstStyle>
            <a:lvl1pPr algn="r" fontAlgn="auto">
              <a:spcBef>
                <a:spcPts val="0"/>
              </a:spcBef>
              <a:spcAft>
                <a:spcPts val="0"/>
              </a:spcAft>
              <a:defRPr sz="1200">
                <a:latin typeface="+mn-lt"/>
                <a:cs typeface="+mn-cs"/>
              </a:defRPr>
            </a:lvl1pPr>
          </a:lstStyle>
          <a:p>
            <a:pPr>
              <a:defRPr/>
            </a:pPr>
            <a:fld id="{0D31A6DD-A53E-47A2-97A6-7A8808216342}" type="slidenum">
              <a:rPr lang="es-MX"/>
              <a:pPr>
                <a:defRPr/>
              </a:pPr>
              <a:t>‹Nº›</a:t>
            </a:fld>
            <a:endParaRPr lang="es-MX"/>
          </a:p>
        </p:txBody>
      </p:sp>
    </p:spTree>
    <p:extLst>
      <p:ext uri="{BB962C8B-B14F-4D97-AF65-F5344CB8AC3E}">
        <p14:creationId xmlns:p14="http://schemas.microsoft.com/office/powerpoint/2010/main" val="3724572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MX" sz="1200" b="0" i="0" u="none" strike="noStrike" kern="0" cap="none" spc="0" normalizeH="0" baseline="0" noProof="0" dirty="0" smtClean="0">
                <a:ln>
                  <a:noFill/>
                </a:ln>
                <a:solidFill>
                  <a:sysClr val="windowText" lastClr="000000"/>
                </a:solidFill>
                <a:effectLst/>
                <a:uLnTx/>
                <a:uFillTx/>
                <a:latin typeface="+mn-lt"/>
                <a:ea typeface="+mn-ea"/>
                <a:cs typeface="+mn-cs"/>
              </a:rPr>
              <a:t>Luego de haber concluido el desarrollo de la Línea Basal de los ODM para Chiapas, nace la necesidad de llevar los indicadores a una escala municipal.</a:t>
            </a:r>
          </a:p>
          <a:p>
            <a:endParaRPr lang="es-MX" dirty="0" smtClean="0"/>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sysClr val="windowText" lastClr="000000"/>
                </a:solidFill>
                <a:effectLst/>
                <a:uLnTx/>
                <a:uFillTx/>
                <a:latin typeface="+mn-lt"/>
                <a:ea typeface="+mn-ea"/>
                <a:cs typeface="+mn-cs"/>
              </a:rPr>
              <a:t>Durante todo este proceso se contó con el acompañamiento puntual del Programa de las Naciones Unidas para el Desarrollo (PNUD), quien brindo asesoría y apoyo técnico para que la Línea Basal contara con el suficiente sustento metodológico que demanda la magnitud del proyecto.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dirty="0" smtClean="0">
              <a:ln>
                <a:noFill/>
              </a:ln>
              <a:solidFill>
                <a:schemeClr val="bg1"/>
              </a:solidFill>
              <a:effectLst/>
              <a:uLnTx/>
              <a:uFillTx/>
              <a:latin typeface="+mn-lt"/>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sysClr val="windowText" lastClr="000000"/>
                </a:solidFill>
                <a:effectLst/>
                <a:uLnTx/>
                <a:uFillTx/>
                <a:latin typeface="+mn-lt"/>
                <a:ea typeface="+mn-ea"/>
                <a:cs typeface="+mn-cs"/>
              </a:rPr>
              <a:t>Cabe mencionar que con el fin de focalizar aun más las acciones de gobierno se esta trabajando con la información disponible por localidad, en la construcción de una línea basal de los ODM a nivel localidad.</a:t>
            </a:r>
            <a:endParaRPr lang="es-MX" dirty="0"/>
          </a:p>
        </p:txBody>
      </p:sp>
      <p:sp>
        <p:nvSpPr>
          <p:cNvPr id="4" name="3 Marcador de número de diapositiva"/>
          <p:cNvSpPr>
            <a:spLocks noGrp="1"/>
          </p:cNvSpPr>
          <p:nvPr>
            <p:ph type="sldNum" sz="quarter" idx="10"/>
          </p:nvPr>
        </p:nvSpPr>
        <p:spPr/>
        <p:txBody>
          <a:bodyPr/>
          <a:lstStyle/>
          <a:p>
            <a:pPr>
              <a:defRPr/>
            </a:pPr>
            <a:fld id="{0D31A6DD-A53E-47A2-97A6-7A8808216342}" type="slidenum">
              <a:rPr lang="es-MX" smtClean="0"/>
              <a:pPr>
                <a:defRPr/>
              </a:pPr>
              <a:t>4</a:t>
            </a:fld>
            <a:endParaRPr lang="es-MX"/>
          </a:p>
        </p:txBody>
      </p:sp>
    </p:spTree>
    <p:extLst>
      <p:ext uri="{BB962C8B-B14F-4D97-AF65-F5344CB8AC3E}">
        <p14:creationId xmlns:p14="http://schemas.microsoft.com/office/powerpoint/2010/main" val="186911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endParaRPr lang="es-MX" dirty="0"/>
          </a:p>
        </p:txBody>
      </p:sp>
      <p:sp>
        <p:nvSpPr>
          <p:cNvPr id="4" name="3 Marcador de número de diapositiva"/>
          <p:cNvSpPr>
            <a:spLocks noGrp="1"/>
          </p:cNvSpPr>
          <p:nvPr>
            <p:ph type="sldNum" sz="quarter" idx="10"/>
          </p:nvPr>
        </p:nvSpPr>
        <p:spPr/>
        <p:txBody>
          <a:bodyPr/>
          <a:lstStyle/>
          <a:p>
            <a:pPr>
              <a:defRPr/>
            </a:pPr>
            <a:fld id="{0D31A6DD-A53E-47A2-97A6-7A8808216342}" type="slidenum">
              <a:rPr lang="es-MX" smtClean="0"/>
              <a:pPr>
                <a:defRPr/>
              </a:pPr>
              <a:t>6</a:t>
            </a:fld>
            <a:endParaRPr lang="es-MX"/>
          </a:p>
        </p:txBody>
      </p:sp>
    </p:spTree>
    <p:extLst>
      <p:ext uri="{BB962C8B-B14F-4D97-AF65-F5344CB8AC3E}">
        <p14:creationId xmlns:p14="http://schemas.microsoft.com/office/powerpoint/2010/main" val="1600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FA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CD9E5F0-D608-4AF7-85C6-898322517DE2}" type="datetimeFigureOut">
              <a:rPr lang="es-MX" smtClean="0"/>
              <a:t>21/05/2012</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F05E8B1-D2B2-4DA5-AAA4-C6D98EC25F31}" type="slidenum">
              <a:rPr lang="es-MX" smtClean="0"/>
              <a:t>‹Nº›</a:t>
            </a:fld>
            <a:endParaRPr lang="es-MX"/>
          </a:p>
        </p:txBody>
      </p:sp>
      <p:sp>
        <p:nvSpPr>
          <p:cNvPr id="89" name="Rectangle 88"/>
          <p:cNvSpPr/>
          <p:nvPr/>
        </p:nvSpPr>
        <p:spPr>
          <a:xfrm>
            <a:off x="4650889" y="6088284"/>
            <a:ext cx="3505200" cy="81740"/>
          </a:xfrm>
          <a:prstGeom prst="rect">
            <a:avLst/>
          </a:prstGeom>
          <a:solidFill>
            <a:srgbClr val="FA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fld id="{250D3C3A-40DE-4D16-B4EF-90F97182B6A0}" type="slidenum">
              <a:rPr lang="es-MX" smtClean="0"/>
              <a:pPr>
                <a:defRPr/>
              </a:pPr>
              <a:t>‹Nº›</a:t>
            </a:fld>
            <a:endParaRPr lang="es-MX"/>
          </a:p>
        </p:txBody>
      </p:sp>
      <p:pic>
        <p:nvPicPr>
          <p:cNvPr id="7"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fld id="{2CE182B7-AD6C-4857-966A-ECCDEB60085D}" type="slidenum">
              <a:rPr lang="es-MX" smtClean="0"/>
              <a:pPr>
                <a:defRPr/>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02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0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solidFill>
                  <a:schemeClr val="bg1"/>
                </a:solidFill>
                <a:cs typeface="+mn-cs"/>
              </a:defRPr>
            </a:lvl1pPr>
          </a:lstStyle>
          <a:p>
            <a:pPr>
              <a:defRPr/>
            </a:pPr>
            <a:endParaRPr lang="es-MX"/>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s-MX"/>
          </a:p>
        </p:txBody>
      </p:sp>
      <p:sp>
        <p:nvSpPr>
          <p:cNvPr id="7" name="5 Marcador de número de diapositiva"/>
          <p:cNvSpPr>
            <a:spLocks noGrp="1"/>
          </p:cNvSpPr>
          <p:nvPr>
            <p:ph type="sldNum" sz="quarter" idx="12"/>
          </p:nvPr>
        </p:nvSpPr>
        <p:spPr>
          <a:xfrm>
            <a:off x="8286750" y="857250"/>
            <a:ext cx="857250" cy="365125"/>
          </a:xfrm>
          <a:prstGeom prst="rect">
            <a:avLst/>
          </a:prstGeom>
        </p:spPr>
        <p:txBody>
          <a:bodyPr/>
          <a:lstStyle>
            <a:lvl1pPr>
              <a:defRPr>
                <a:cs typeface="+mn-cs"/>
              </a:defRPr>
            </a:lvl1pPr>
          </a:lstStyle>
          <a:p>
            <a:pPr>
              <a:defRPr/>
            </a:pPr>
            <a:fld id="{C9E0459D-3139-4537-8789-C575B130C242}" type="slidenum">
              <a:rPr lang="es-MX"/>
              <a:pPr>
                <a:defRPr/>
              </a:pPr>
              <a:t>‹Nº›</a:t>
            </a:fld>
            <a:endParaRPr lang="es-MX"/>
          </a:p>
        </p:txBody>
      </p:sp>
    </p:spTree>
    <p:extLst>
      <p:ext uri="{BB962C8B-B14F-4D97-AF65-F5344CB8AC3E}">
        <p14:creationId xmlns:p14="http://schemas.microsoft.com/office/powerpoint/2010/main" val="24562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D9E5F0-D608-4AF7-85C6-898322517DE2}" type="datetimeFigureOut">
              <a:rPr lang="es-MX" smtClean="0"/>
              <a:t>21/05/2012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F05E8B1-D2B2-4DA5-AAA4-C6D98EC25F31}" type="slidenum">
              <a:rPr lang="es-MX" smtClean="0"/>
              <a:t>‹Nº›</a:t>
            </a:fld>
            <a:endParaRPr lang="es-MX"/>
          </a:p>
        </p:txBody>
      </p:sp>
      <p:pic>
        <p:nvPicPr>
          <p:cNvPr id="2050"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fld id="{90CFEF32-B734-496A-96A0-10CC145F2D7D}" type="slidenum">
              <a:rPr lang="es-MX" smtClean="0"/>
              <a:pPr>
                <a:defRPr/>
              </a:pPr>
              <a:t>‹Nº›</a:t>
            </a:fld>
            <a:endParaRPr lang="es-MX"/>
          </a:p>
        </p:txBody>
      </p:sp>
      <p:pic>
        <p:nvPicPr>
          <p:cNvPr id="7"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CD9E5F0-D608-4AF7-85C6-898322517DE2}" type="datetimeFigureOut">
              <a:rPr lang="es-MX" smtClean="0"/>
              <a:t>21/05/2012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F05E8B1-D2B2-4DA5-AAA4-C6D98EC25F31}" type="slidenum">
              <a:rPr lang="es-MX" smtClean="0"/>
              <a:t>‹Nº›</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pic>
        <p:nvPicPr>
          <p:cNvPr id="8"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MX"/>
          </a:p>
        </p:txBody>
      </p:sp>
      <p:sp>
        <p:nvSpPr>
          <p:cNvPr id="8" name="Footer Placeholder 7"/>
          <p:cNvSpPr>
            <a:spLocks noGrp="1"/>
          </p:cNvSpPr>
          <p:nvPr>
            <p:ph type="ftr" sz="quarter" idx="11"/>
          </p:nvPr>
        </p:nvSpPr>
        <p:spPr/>
        <p:txBody>
          <a:bodyPr/>
          <a:lstStyle/>
          <a:p>
            <a:pPr>
              <a:defRPr/>
            </a:pPr>
            <a:endParaRPr lang="es-MX"/>
          </a:p>
        </p:txBody>
      </p:sp>
      <p:sp>
        <p:nvSpPr>
          <p:cNvPr id="9" name="Slide Number Placeholder 8"/>
          <p:cNvSpPr>
            <a:spLocks noGrp="1"/>
          </p:cNvSpPr>
          <p:nvPr>
            <p:ph type="sldNum" sz="quarter" idx="12"/>
          </p:nvPr>
        </p:nvSpPr>
        <p:spPr/>
        <p:txBody>
          <a:bodyPr/>
          <a:lstStyle/>
          <a:p>
            <a:pPr>
              <a:defRPr/>
            </a:pPr>
            <a:fld id="{AF8FBD71-7BA6-4E1E-84CF-BE57D2D17CAA}" type="slidenum">
              <a:rPr lang="es-MX" smtClean="0"/>
              <a:pPr>
                <a:defRPr/>
              </a:pPr>
              <a:t>‹Nº›</a:t>
            </a:fld>
            <a:endParaRPr lang="es-MX"/>
          </a:p>
        </p:txBody>
      </p:sp>
      <p:pic>
        <p:nvPicPr>
          <p:cNvPr id="10"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endParaRPr lang="es-MX"/>
          </a:p>
        </p:txBody>
      </p:sp>
      <p:sp>
        <p:nvSpPr>
          <p:cNvPr id="4" name="Footer Placeholder 3"/>
          <p:cNvSpPr>
            <a:spLocks noGrp="1"/>
          </p:cNvSpPr>
          <p:nvPr>
            <p:ph type="ftr" sz="quarter" idx="11"/>
          </p:nvPr>
        </p:nvSpPr>
        <p:spPr/>
        <p:txBody>
          <a:bodyPr/>
          <a:lstStyle/>
          <a:p>
            <a:pPr>
              <a:defRPr/>
            </a:pPr>
            <a:endParaRPr lang="es-MX"/>
          </a:p>
        </p:txBody>
      </p:sp>
      <p:sp>
        <p:nvSpPr>
          <p:cNvPr id="5" name="Slide Number Placeholder 4"/>
          <p:cNvSpPr>
            <a:spLocks noGrp="1"/>
          </p:cNvSpPr>
          <p:nvPr>
            <p:ph type="sldNum" sz="quarter" idx="12"/>
          </p:nvPr>
        </p:nvSpPr>
        <p:spPr/>
        <p:txBody>
          <a:bodyPr/>
          <a:lstStyle/>
          <a:p>
            <a:pPr>
              <a:defRPr/>
            </a:pPr>
            <a:fld id="{7154C479-36B3-4091-B152-1717D43B2688}" type="slidenum">
              <a:rPr lang="es-MX" smtClean="0"/>
              <a:pPr>
                <a:defRPr/>
              </a:pPr>
              <a:t>‹Nº›</a:t>
            </a:fld>
            <a:endParaRPr lang="es-MX"/>
          </a:p>
        </p:txBody>
      </p:sp>
      <p:pic>
        <p:nvPicPr>
          <p:cNvPr id="6"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s-MX"/>
          </a:p>
        </p:txBody>
      </p:sp>
      <p:pic>
        <p:nvPicPr>
          <p:cNvPr id="5" name="Picture 2" descr="Y:\Informacion\Proyectos\Proyectos 2012\Diseño\Iconos y Logos\CEIEG-2010(Positiv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6165304"/>
            <a:ext cx="1054321"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FF7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s-MX"/>
          </a:p>
        </p:txBody>
      </p:sp>
      <p:sp>
        <p:nvSpPr>
          <p:cNvPr id="7" name="Slide Number Placeholder 6"/>
          <p:cNvSpPr>
            <a:spLocks noGrp="1"/>
          </p:cNvSpPr>
          <p:nvPr>
            <p:ph type="sldNum" sz="quarter" idx="12"/>
          </p:nvPr>
        </p:nvSpPr>
        <p:spPr/>
        <p:txBody>
          <a:bodyPr/>
          <a:lstStyle/>
          <a:p>
            <a:pPr>
              <a:defRPr/>
            </a:pPr>
            <a:fld id="{668955DD-7D07-4123-9542-8DE762CCAD5F}" type="slidenum">
              <a:rPr lang="es-MX" smtClean="0"/>
              <a:pPr>
                <a:defRPr/>
              </a:pPr>
              <a:t>‹Nº›</a:t>
            </a:fld>
            <a:endParaRPr lang="es-MX"/>
          </a:p>
        </p:txBody>
      </p:sp>
      <p:sp>
        <p:nvSpPr>
          <p:cNvPr id="58" name="Rectangle 57"/>
          <p:cNvSpPr/>
          <p:nvPr userDrawn="1"/>
        </p:nvSpPr>
        <p:spPr>
          <a:xfrm>
            <a:off x="905571" y="601883"/>
            <a:ext cx="3562257" cy="5648445"/>
          </a:xfrm>
          <a:prstGeom prst="rect">
            <a:avLst/>
          </a:prstGeom>
          <a:solidFill>
            <a:schemeClr val="bg1"/>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1145894" y="856527"/>
            <a:ext cx="3090440" cy="5150734"/>
          </a:xfrm>
        </p:spPr>
        <p:txBody>
          <a:bodyPr/>
          <a:lstStyle>
            <a:lvl1pPr>
              <a:defRPr sz="2400">
                <a:solidFill>
                  <a:srgbClr val="FCA304"/>
                </a:solidFill>
              </a:defRPr>
            </a:lvl1pPr>
            <a:lvl2pPr>
              <a:defRPr sz="2200">
                <a:solidFill>
                  <a:srgbClr val="FCA304"/>
                </a:solidFill>
              </a:defRPr>
            </a:lvl2pPr>
            <a:lvl3pPr>
              <a:defRPr sz="2000">
                <a:solidFill>
                  <a:srgbClr val="FCA304"/>
                </a:solidFill>
              </a:defRPr>
            </a:lvl3pPr>
            <a:lvl4pPr>
              <a:defRPr sz="1800"/>
            </a:lvl4pPr>
            <a:lvl5pPr>
              <a:defRPr sz="16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61" name="Rectangle 60"/>
          <p:cNvSpPr/>
          <p:nvPr/>
        </p:nvSpPr>
        <p:spPr>
          <a:xfrm>
            <a:off x="4650889" y="6088284"/>
            <a:ext cx="3505200" cy="81740"/>
          </a:xfrm>
          <a:prstGeom prst="rect">
            <a:avLst/>
          </a:prstGeom>
          <a:solidFill>
            <a:srgbClr val="FA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lvl1pPr>
              <a:defRPr>
                <a:solidFill>
                  <a:srgbClr val="FCA304"/>
                </a:solidFill>
              </a:defRPr>
            </a:lvl1pPr>
          </a:lstStyle>
          <a:p>
            <a:pPr>
              <a:defRPr/>
            </a:pPr>
            <a:endParaRPr lang="es-MX"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pic>
        <p:nvPicPr>
          <p:cNvPr id="3074" name="Picture 2" descr="Y:\Informacion\Proyectos\Proyectos 2012\Diseño\Iconos y Logos\CEIEG-gri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252257"/>
            <a:ext cx="951446" cy="28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FF7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chemeClr val="bg1"/>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rgbClr val="FF7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rgbClr val="FCA30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s-MX"/>
          </a:p>
        </p:txBody>
      </p:sp>
      <p:sp>
        <p:nvSpPr>
          <p:cNvPr id="7" name="Slide Number Placeholder 6"/>
          <p:cNvSpPr>
            <a:spLocks noGrp="1"/>
          </p:cNvSpPr>
          <p:nvPr>
            <p:ph type="sldNum" sz="quarter" idx="12"/>
          </p:nvPr>
        </p:nvSpPr>
        <p:spPr/>
        <p:txBody>
          <a:bodyPr/>
          <a:lstStyle/>
          <a:p>
            <a:pPr>
              <a:defRPr/>
            </a:pPr>
            <a:fld id="{3F42D0EE-B464-43EF-8222-A94274FED92A}" type="slidenum">
              <a:rPr lang="es-MX" smtClean="0"/>
              <a:pPr>
                <a:defRPr/>
              </a:pPr>
              <a:t>‹Nº›</a:t>
            </a:fld>
            <a:endParaRPr lang="es-MX"/>
          </a:p>
        </p:txBody>
      </p:sp>
      <p:pic>
        <p:nvPicPr>
          <p:cNvPr id="55" name="Picture 2" descr="Y:\Informacion\Proyectos\Proyectos 2012\Diseño\Iconos y Logos\CEIEG-gri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252257"/>
            <a:ext cx="951446" cy="28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lumMod val="95000"/>
              </a:schemeClr>
            </a:gs>
            <a:gs pos="62000">
              <a:schemeClr val="bg1">
                <a:lumMod val="7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grpSp>
        <p:nvGrpSpPr>
          <p:cNvPr id="42" name="Group 41"/>
          <p:cNvGrpSpPr/>
          <p:nvPr/>
        </p:nvGrpSpPr>
        <p:grpSpPr>
          <a:xfrm>
            <a:off x="-304800" y="27384"/>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4561242" y="-21511"/>
            <a:ext cx="3679116" cy="699244"/>
          </a:xfrm>
          <a:prstGeom prst="round2SameRect">
            <a:avLst/>
          </a:prstGeom>
          <a:solidFill>
            <a:schemeClr val="tx1">
              <a:lumMod val="65000"/>
              <a:lumOff val="35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flipV="1">
            <a:off x="4649096" y="-21510"/>
            <a:ext cx="3505200" cy="623938"/>
          </a:xfrm>
          <a:prstGeom prst="round2SameRect">
            <a:avLst/>
          </a:prstGeom>
          <a:solidFill>
            <a:srgbClr val="FF7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CD9E5F0-D608-4AF7-85C6-898322517DE2}" type="datetimeFigureOut">
              <a:rPr lang="es-MX" smtClean="0"/>
              <a:t>21/05/2012</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F05E8B1-D2B2-4DA5-AAA4-C6D98EC25F31}"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755" r:id="rId14"/>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1">
              <a:lumMod val="65000"/>
              <a:lumOff val="35000"/>
            </a:schemeClr>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1">
              <a:lumMod val="65000"/>
              <a:lumOff val="35000"/>
            </a:schemeClr>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1">
              <a:lumMod val="65000"/>
              <a:lumOff val="35000"/>
            </a:schemeClr>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1">
              <a:lumMod val="65000"/>
              <a:lumOff val="35000"/>
            </a:schemeClr>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1">
              <a:lumMod val="65000"/>
              <a:lumOff val="35000"/>
            </a:schemeClr>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eieg.chiapas.gob.mx/home/" TargetMode="External"/><Relationship Id="rId2" Type="http://schemas.openxmlformats.org/officeDocument/2006/relationships/hyperlink" Target="http://www.ceieg.chiapas.gob.mx/home/?page_id=552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dgs.un.org/unsd/mdg/Host.aspx?Content=IAEG.ht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ceieg.chiapas.gob.mx/home/" TargetMode="External"/><Relationship Id="rId2" Type="http://schemas.openxmlformats.org/officeDocument/2006/relationships/hyperlink" Target="http://www.ceieg.chiapas.gob.mx/home/?page_id=552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Y:\Informacion\Proyectos\Proyectos 2012\Diseño\Iconos y Logos\Logo SNIE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017"/>
          <a:stretch/>
        </p:blipFill>
        <p:spPr bwMode="auto">
          <a:xfrm>
            <a:off x="917464" y="2367410"/>
            <a:ext cx="2758421" cy="60100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Y:\Informacion\Proyectos\Proyectos 2012\Diseño\Iconos y Logos\logo-go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815" y="3861048"/>
            <a:ext cx="2611719" cy="11042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Informacion\Proyectos\Proyectos 2012\Diseño\Iconos y Logos\INEGI Horizontal-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815" y="786083"/>
            <a:ext cx="2611719" cy="817777"/>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a:spLocks noGrp="1"/>
          </p:cNvSpPr>
          <p:nvPr>
            <p:ph type="ctrTitle"/>
          </p:nvPr>
        </p:nvSpPr>
        <p:spPr>
          <a:xfrm>
            <a:off x="4777273" y="1268760"/>
            <a:ext cx="3384376" cy="936104"/>
          </a:xfrm>
        </p:spPr>
        <p:txBody>
          <a:bodyPr anchor="ctr">
            <a:noAutofit/>
          </a:bodyPr>
          <a:lstStyle/>
          <a:p>
            <a:r>
              <a:rPr lang="es-MX" sz="2000" dirty="0" smtClean="0">
                <a:solidFill>
                  <a:schemeClr val="bg1"/>
                </a:solidFill>
              </a:rPr>
              <a:t>Comité Estatal de Información Estadística y Geográfica de Chiapas</a:t>
            </a:r>
            <a:endParaRPr lang="es-MX" sz="2000" dirty="0">
              <a:solidFill>
                <a:schemeClr val="bg1"/>
              </a:solidFill>
            </a:endParaRPr>
          </a:p>
        </p:txBody>
      </p:sp>
      <p:sp>
        <p:nvSpPr>
          <p:cNvPr id="10" name="9 Subtítulo"/>
          <p:cNvSpPr>
            <a:spLocks noGrp="1"/>
          </p:cNvSpPr>
          <p:nvPr>
            <p:ph type="subTitle" idx="1"/>
          </p:nvPr>
        </p:nvSpPr>
        <p:spPr>
          <a:xfrm>
            <a:off x="4673632" y="2564904"/>
            <a:ext cx="3498768" cy="3420380"/>
          </a:xfrm>
        </p:spPr>
        <p:txBody>
          <a:bodyPr>
            <a:noAutofit/>
          </a:bodyPr>
          <a:lstStyle/>
          <a:p>
            <a:r>
              <a:rPr lang="es-MX" sz="2400" b="1" dirty="0"/>
              <a:t>LÍNEA BASAL PARA EL SEGUIMIENTO Y EVALUACIÓN DE LAS METAS DE LOS OBJETIVOS DE DESARROLLO DEL MILENIO PARA </a:t>
            </a:r>
            <a:r>
              <a:rPr lang="es-MX" sz="2400" b="1" dirty="0" smtClean="0"/>
              <a:t>CHIAPAS</a:t>
            </a:r>
            <a:r>
              <a:rPr lang="es-MX" sz="2400" b="1" dirty="0"/>
              <a:t/>
            </a:r>
            <a:br>
              <a:rPr lang="es-MX" sz="2400" b="1" dirty="0"/>
            </a:br>
            <a:r>
              <a:rPr lang="es-MX" sz="2400" b="1" dirty="0"/>
              <a:t>(LBE)</a:t>
            </a:r>
            <a:endParaRPr lang="es-MX" sz="2400" dirty="0">
              <a:solidFill>
                <a:schemeClr val="tx1">
                  <a:lumMod val="65000"/>
                  <a:lumOff val="35000"/>
                </a:schemeClr>
              </a:solidFill>
            </a:endParaRPr>
          </a:p>
        </p:txBody>
      </p:sp>
      <p:pic>
        <p:nvPicPr>
          <p:cNvPr id="1030" name="Picture 6" descr="Y:\Informacion\Proyectos\Proyectos 2012\Diseño\Iconos y Logos\CEIEG-gri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3" y="116632"/>
            <a:ext cx="3081023" cy="932617"/>
          </a:xfrm>
          <a:prstGeom prst="rect">
            <a:avLst/>
          </a:prstGeom>
          <a:noFill/>
          <a:extLst>
            <a:ext uri="{909E8E84-426E-40DD-AFC4-6F175D3DCCD1}">
              <a14:hiddenFill xmlns:a14="http://schemas.microsoft.com/office/drawing/2010/main">
                <a:solidFill>
                  <a:srgbClr val="FFFFFF"/>
                </a:solidFill>
              </a14:hiddenFill>
            </a:ext>
          </a:extLst>
        </p:spPr>
      </p:pic>
      <p:sp>
        <p:nvSpPr>
          <p:cNvPr id="17" name="9 Subtítulo"/>
          <p:cNvSpPr txBox="1">
            <a:spLocks/>
          </p:cNvSpPr>
          <p:nvPr/>
        </p:nvSpPr>
        <p:spPr>
          <a:xfrm>
            <a:off x="914463" y="5661248"/>
            <a:ext cx="3309803"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s-MX" sz="1600" dirty="0" smtClean="0">
                <a:solidFill>
                  <a:schemeClr val="bg1"/>
                </a:solidFill>
              </a:rPr>
              <a:t>Tuxtla Gutiérrez, Chiapas</a:t>
            </a:r>
          </a:p>
          <a:p>
            <a:r>
              <a:rPr lang="es-MX" sz="1600" dirty="0" smtClean="0">
                <a:solidFill>
                  <a:schemeClr val="bg1"/>
                </a:solidFill>
              </a:rPr>
              <a:t>22 de mayo de 2012</a:t>
            </a:r>
            <a:endParaRPr lang="es-MX"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292080" y="1824429"/>
            <a:ext cx="3096344" cy="1600438"/>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Salud del Estado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Geografía</a:t>
            </a:r>
            <a:r>
              <a:rPr kumimoji="0" lang="es-MX" sz="1400" b="1" i="0" u="none" strike="noStrike" kern="0" cap="none" spc="0" normalizeH="0" baseline="0" noProof="0" dirty="0">
                <a:ln>
                  <a:noFill/>
                </a:ln>
                <a:solidFill>
                  <a:sysClr val="windowText" lastClr="000000"/>
                </a:solidFill>
                <a:effectLst/>
                <a:uLnTx/>
                <a:uFillTx/>
              </a:rPr>
              <a:t> (INEGI</a:t>
            </a:r>
            <a:r>
              <a:rPr kumimoji="0" lang="es-MX" sz="1400" b="1" i="0" u="none" strike="noStrike" kern="0" cap="none" spc="0" normalizeH="0" baseline="0" noProof="0" dirty="0" smtClean="0">
                <a:ln>
                  <a:noFill/>
                </a:ln>
                <a:solidFill>
                  <a:sysClr val="windowText" lastClr="000000"/>
                </a:solidFill>
                <a:effectLst/>
                <a:uLnTx/>
                <a:uFillTx/>
              </a:rPr>
              <a:t>)</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Consejo Nacional de Población </a:t>
            </a:r>
            <a:r>
              <a:rPr kumimoji="0" lang="es-MX" sz="1400" b="1" i="0" u="none" strike="noStrike" kern="0" cap="none" spc="0" normalizeH="0" baseline="0" noProof="0" dirty="0" smtClean="0">
                <a:ln>
                  <a:noFill/>
                </a:ln>
                <a:solidFill>
                  <a:sysClr val="windowText" lastClr="000000"/>
                </a:solidFill>
                <a:effectLst/>
                <a:uLnTx/>
                <a:uFillTx/>
              </a:rPr>
              <a:t>(CONAPO)</a:t>
            </a:r>
          </a:p>
        </p:txBody>
      </p:sp>
      <p:sp>
        <p:nvSpPr>
          <p:cNvPr id="9" name="8 CuadroTexto"/>
          <p:cNvSpPr txBox="1"/>
          <p:nvPr/>
        </p:nvSpPr>
        <p:spPr>
          <a:xfrm>
            <a:off x="5292080" y="1340767"/>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0" name="9 Tabla"/>
          <p:cNvGraphicFramePr>
            <a:graphicFrameLocks noGrp="1"/>
          </p:cNvGraphicFramePr>
          <p:nvPr>
            <p:extLst>
              <p:ext uri="{D42A27DB-BD31-4B8C-83A1-F6EECF244321}">
                <p14:modId xmlns:p14="http://schemas.microsoft.com/office/powerpoint/2010/main" val="2969980246"/>
              </p:ext>
            </p:extLst>
          </p:nvPr>
        </p:nvGraphicFramePr>
        <p:xfrm>
          <a:off x="755576" y="1340764"/>
          <a:ext cx="4248472" cy="2880324"/>
        </p:xfrm>
        <a:graphic>
          <a:graphicData uri="http://schemas.openxmlformats.org/drawingml/2006/table">
            <a:tbl>
              <a:tblPr/>
              <a:tblGrid>
                <a:gridCol w="930322"/>
                <a:gridCol w="3318150"/>
              </a:tblGrid>
              <a:tr h="52258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52258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5A1-35</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mortalidad materna </a:t>
                      </a:r>
                      <a:endParaRPr lang="es-MX" sz="1300" u="none" strike="noStrike" dirty="0" smtClean="0">
                        <a:effectLst/>
                        <a:latin typeface="Calibri" pitchFamily="34" charset="0"/>
                        <a:cs typeface="Calibri" pitchFamily="34" charset="0"/>
                      </a:endParaRPr>
                    </a:p>
                    <a:p>
                      <a:pPr algn="l" fontAlgn="b"/>
                      <a:r>
                        <a:rPr lang="es-MX" sz="1300" u="none" strike="noStrike" dirty="0" smtClean="0">
                          <a:effectLst/>
                          <a:latin typeface="Calibri" pitchFamily="34" charset="0"/>
                          <a:cs typeface="Calibri" pitchFamily="34" charset="0"/>
                        </a:rPr>
                        <a:t>(</a:t>
                      </a:r>
                      <a:r>
                        <a:rPr lang="es-MX" sz="1300" u="none" strike="noStrike" dirty="0">
                          <a:effectLst/>
                          <a:latin typeface="Calibri" pitchFamily="34" charset="0"/>
                          <a:cs typeface="Calibri" pitchFamily="34" charset="0"/>
                        </a:rPr>
                        <a:t>defunciones por cada 100 000 nacimientos)</a:t>
                      </a:r>
                      <a:endParaRPr lang="es-MX" sz="1300" b="0" i="0" u="none" strike="noStrike" dirty="0">
                        <a:solidFill>
                          <a:srgbClr val="000000"/>
                        </a:solidFill>
                        <a:effectLst/>
                        <a:latin typeface="Calibri" pitchFamily="34" charset="0"/>
                        <a:cs typeface="Calibri"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2258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5A2-36</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a:effectLst/>
                          <a:latin typeface="Calibri" pitchFamily="34" charset="0"/>
                          <a:cs typeface="Calibri" pitchFamily="34" charset="0"/>
                        </a:rPr>
                        <a:t>Proporción de partos atendidos por personal sanitario especializado</a:t>
                      </a:r>
                      <a:endParaRPr lang="es-MX" sz="1300" b="0" i="0" u="none" strike="noStrike">
                        <a:solidFill>
                          <a:srgbClr val="000000"/>
                        </a:solidFill>
                        <a:effectLst/>
                        <a:latin typeface="Calibri" pitchFamily="34" charset="0"/>
                        <a:cs typeface="Calibri"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2258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5B4-37</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a:effectLst/>
                          <a:latin typeface="Calibri" pitchFamily="34" charset="0"/>
                          <a:cs typeface="Calibri" pitchFamily="34" charset="0"/>
                        </a:rPr>
                        <a:t>Tasa de natalidad entre las adolescentes (mujeres entre 15 y 19 años)</a:t>
                      </a:r>
                      <a:endParaRPr lang="es-MX" sz="1300" b="0" i="0" u="none" strike="noStrike">
                        <a:solidFill>
                          <a:srgbClr val="000000"/>
                        </a:solidFill>
                        <a:effectLst/>
                        <a:latin typeface="Calibri" pitchFamily="34" charset="0"/>
                        <a:cs typeface="Calibri"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267424">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5B5-38</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Promedio de consultas prenatales</a:t>
                      </a:r>
                      <a:endParaRPr lang="es-MX" sz="1300" b="0" i="0" u="none" strike="noStrike" dirty="0">
                        <a:solidFill>
                          <a:srgbClr val="000000"/>
                        </a:solidFill>
                        <a:effectLst/>
                        <a:latin typeface="Calibri" pitchFamily="34" charset="0"/>
                        <a:cs typeface="Calibri"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2258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5B5-39</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Cobertura de atención </a:t>
                      </a:r>
                      <a:r>
                        <a:rPr lang="es-MX" sz="1300" u="none" strike="noStrike" dirty="0" smtClean="0">
                          <a:effectLst/>
                          <a:latin typeface="Calibri" pitchFamily="34" charset="0"/>
                          <a:cs typeface="Calibri" pitchFamily="34" charset="0"/>
                        </a:rPr>
                        <a:t>prenatal</a:t>
                      </a:r>
                    </a:p>
                    <a:p>
                      <a:pPr algn="l" fontAlgn="b"/>
                      <a:r>
                        <a:rPr lang="es-MX" sz="1300" u="none" strike="noStrike" dirty="0" smtClean="0">
                          <a:effectLst/>
                          <a:latin typeface="Calibri" pitchFamily="34" charset="0"/>
                          <a:cs typeface="Calibri" pitchFamily="34" charset="0"/>
                        </a:rPr>
                        <a:t>(</a:t>
                      </a:r>
                      <a:r>
                        <a:rPr lang="es-MX" sz="1300" u="none" strike="noStrike" dirty="0">
                          <a:effectLst/>
                          <a:latin typeface="Calibri" pitchFamily="34" charset="0"/>
                          <a:cs typeface="Calibri" pitchFamily="34" charset="0"/>
                        </a:rPr>
                        <a:t>al menos una visita) </a:t>
                      </a:r>
                      <a:endParaRPr lang="es-MX" sz="1300" b="0" i="0" u="none" strike="noStrike" dirty="0">
                        <a:solidFill>
                          <a:srgbClr val="000000"/>
                        </a:solidFill>
                        <a:effectLst/>
                        <a:latin typeface="Calibri" pitchFamily="34" charset="0"/>
                        <a:cs typeface="Calibri"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7" name="6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5</a:t>
            </a:r>
            <a:endParaRPr lang="es-MX" dirty="0"/>
          </a:p>
        </p:txBody>
      </p:sp>
      <p:sp>
        <p:nvSpPr>
          <p:cNvPr id="11"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5 </a:t>
            </a:r>
            <a:r>
              <a:rPr lang="es-MX" sz="1600" dirty="0">
                <a:solidFill>
                  <a:prstClr val="white"/>
                </a:solidFill>
              </a:rPr>
              <a:t>Reducir la Mortalidad Materna</a:t>
            </a:r>
          </a:p>
        </p:txBody>
      </p:sp>
      <p:pic>
        <p:nvPicPr>
          <p:cNvPr id="5122" name="Picture 2" descr="C:\Users\Public\Documents\__TODO 2010\Diseños_2010\PDCHS 2.0\Documento\Elementos Graficos\ICONOS ODMS\odm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424" y="4869160"/>
            <a:ext cx="126000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640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309598" y="1758295"/>
            <a:ext cx="3096344" cy="2246769"/>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Salud del Estado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Geografía</a:t>
            </a:r>
            <a:r>
              <a:rPr kumimoji="0" lang="es-MX" sz="1400" b="1" i="0" u="none" strike="noStrike" kern="0" cap="none" spc="0" normalizeH="0" baseline="0" noProof="0" dirty="0">
                <a:ln>
                  <a:noFill/>
                </a:ln>
                <a:solidFill>
                  <a:sysClr val="windowText" lastClr="000000"/>
                </a:solidFill>
                <a:effectLst/>
                <a:uLnTx/>
                <a:uFillTx/>
              </a:rPr>
              <a:t> (INEGI</a:t>
            </a:r>
            <a:r>
              <a:rPr kumimoji="0" lang="es-MX" sz="1400" b="1" i="0" u="none" strike="noStrike" kern="0" cap="none" spc="0" normalizeH="0" baseline="0" noProof="0" dirty="0" smtClean="0">
                <a:ln>
                  <a:noFill/>
                </a:ln>
                <a:solidFill>
                  <a:sysClr val="windowText" lastClr="000000"/>
                </a:solidFill>
                <a:effectLst/>
                <a:uLnTx/>
                <a:uFillTx/>
              </a:rPr>
              <a:t>)</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Base de datos del Sistema Especial VIH/SIDA</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Sistema Nacional de Información en Salud </a:t>
            </a:r>
            <a:r>
              <a:rPr kumimoji="0" lang="es-MX" sz="1400" b="1" i="0" u="none" strike="noStrike" kern="0" cap="none" spc="0" normalizeH="0" baseline="0" noProof="0" dirty="0" smtClean="0">
                <a:ln>
                  <a:noFill/>
                </a:ln>
                <a:solidFill>
                  <a:sysClr val="windowText" lastClr="000000"/>
                </a:solidFill>
                <a:effectLst/>
                <a:uLnTx/>
                <a:uFillTx/>
              </a:rPr>
              <a:t>(SINAIS)</a:t>
            </a:r>
          </a:p>
        </p:txBody>
      </p:sp>
      <p:sp>
        <p:nvSpPr>
          <p:cNvPr id="14" name="13 CuadroTexto"/>
          <p:cNvSpPr txBox="1"/>
          <p:nvPr/>
        </p:nvSpPr>
        <p:spPr>
          <a:xfrm>
            <a:off x="5309598" y="1274633"/>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5" name="14 Tabla"/>
          <p:cNvGraphicFramePr>
            <a:graphicFrameLocks noGrp="1"/>
          </p:cNvGraphicFramePr>
          <p:nvPr>
            <p:extLst>
              <p:ext uri="{D42A27DB-BD31-4B8C-83A1-F6EECF244321}">
                <p14:modId xmlns:p14="http://schemas.microsoft.com/office/powerpoint/2010/main" val="3744102720"/>
              </p:ext>
            </p:extLst>
          </p:nvPr>
        </p:nvGraphicFramePr>
        <p:xfrm>
          <a:off x="755576" y="836712"/>
          <a:ext cx="4265990" cy="5261904"/>
        </p:xfrm>
        <a:graphic>
          <a:graphicData uri="http://schemas.openxmlformats.org/drawingml/2006/table">
            <a:tbl>
              <a:tblPr/>
              <a:tblGrid>
                <a:gridCol w="934159"/>
                <a:gridCol w="3331831"/>
              </a:tblGrid>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6A1-40</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a:effectLst/>
                          <a:latin typeface="Calibri" pitchFamily="34" charset="0"/>
                          <a:cs typeface="Calibri" pitchFamily="34" charset="0"/>
                        </a:rPr>
                        <a:t>Prevalencia de VIH/SIDA de la población de 15 a 24 años</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6A1-41</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a:effectLst/>
                          <a:latin typeface="Calibri" pitchFamily="34" charset="0"/>
                          <a:cs typeface="Calibri" pitchFamily="34" charset="0"/>
                        </a:rPr>
                        <a:t>Tasa de incidencia por SIDA en la población de 15 a 24 años</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6B5-42</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a:effectLst/>
                          <a:latin typeface="Calibri" pitchFamily="34" charset="0"/>
                          <a:cs typeface="Calibri" pitchFamily="34" charset="0"/>
                        </a:rPr>
                        <a:t>Proporción  de personas con VIH/SIDA con acceso a medicamentos antirretrovirales </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6C6-43</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incidencia de paludismo por 100,000 hab. en un año</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5391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6C8-44</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 Porcentaje de niños menores de 5 años con paludismo que son tratados con medicamentos antipalúdicos adecuados</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6C9-45</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prevalencia de tuberculosis por cada 100 mil hab. en un año</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6C9-46</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mortalidad por tuberculosis por 100 mil habitantes</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5391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6C10-47</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casos de tuberculosis detectados y curados con el Tratamiento Acortado Estrictamente Supervisado (TAES)</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6C11-48</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incidencia de tracoma por cada 100 mil habitantes en un año</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6C11-49</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incidencia de </a:t>
                      </a:r>
                      <a:r>
                        <a:rPr lang="es-MX" sz="1300" u="none" strike="noStrike" dirty="0" err="1">
                          <a:effectLst/>
                          <a:latin typeface="Calibri" pitchFamily="34" charset="0"/>
                          <a:cs typeface="Calibri" pitchFamily="34" charset="0"/>
                        </a:rPr>
                        <a:t>oncocercosis</a:t>
                      </a:r>
                      <a:r>
                        <a:rPr lang="es-MX" sz="1300" u="none" strike="noStrike" dirty="0">
                          <a:effectLst/>
                          <a:latin typeface="Calibri" pitchFamily="34" charset="0"/>
                          <a:cs typeface="Calibri" pitchFamily="34" charset="0"/>
                        </a:rPr>
                        <a:t> por cada 100 mil habitantes en un año</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6927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6C11-50</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incidencia de </a:t>
                      </a:r>
                      <a:r>
                        <a:rPr lang="es-MX" sz="1300" u="none" strike="noStrike" dirty="0" err="1">
                          <a:effectLst/>
                          <a:latin typeface="Calibri" pitchFamily="34" charset="0"/>
                          <a:cs typeface="Calibri" pitchFamily="34" charset="0"/>
                        </a:rPr>
                        <a:t>leshmaniasis</a:t>
                      </a:r>
                      <a:r>
                        <a:rPr lang="es-MX" sz="1300" u="none" strike="noStrike" dirty="0">
                          <a:effectLst/>
                          <a:latin typeface="Calibri" pitchFamily="34" charset="0"/>
                          <a:cs typeface="Calibri" pitchFamily="34" charset="0"/>
                        </a:rPr>
                        <a:t> por cada 100 mil habitantes en un año</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6" name="5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11</a:t>
            </a:r>
            <a:endParaRPr lang="es-MX" dirty="0"/>
          </a:p>
        </p:txBody>
      </p:sp>
      <p:sp>
        <p:nvSpPr>
          <p:cNvPr id="7"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6 </a:t>
            </a:r>
            <a:r>
              <a:rPr lang="es-MX" sz="1600" dirty="0">
                <a:solidFill>
                  <a:prstClr val="white"/>
                </a:solidFill>
              </a:rPr>
              <a:t>Combatir el VIH/SIDA, El Paludismo y Otras Enfermedades</a:t>
            </a:r>
          </a:p>
        </p:txBody>
      </p:sp>
      <p:pic>
        <p:nvPicPr>
          <p:cNvPr id="6146" name="Picture 2" descr="C:\Users\Public\Documents\__TODO 2010\Diseños_2010\PDCHS 2.0\Documento\Elementos Graficos\ICONOS ODMS\odm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131" y="4869160"/>
            <a:ext cx="1268811"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606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292080" y="1618342"/>
            <a:ext cx="3312368" cy="3108543"/>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Geografía</a:t>
            </a:r>
            <a:r>
              <a:rPr kumimoji="0" lang="es-MX" sz="1400" b="1" i="0" u="none" strike="noStrike" kern="0" cap="none" spc="0" normalizeH="0" baseline="0" noProof="0" dirty="0">
                <a:ln>
                  <a:noFill/>
                </a:ln>
                <a:solidFill>
                  <a:sysClr val="windowText" lastClr="000000"/>
                </a:solidFill>
                <a:effectLst/>
                <a:uLnTx/>
                <a:uFillTx/>
              </a:rPr>
              <a:t> (INEGI</a:t>
            </a:r>
            <a:r>
              <a:rPr kumimoji="0" lang="es-MX" sz="1400" b="1" i="0" u="none" strike="noStrike" kern="0" cap="none" spc="0" normalizeH="0" baseline="0" noProof="0" dirty="0" smtClean="0">
                <a:ln>
                  <a:noFill/>
                </a:ln>
                <a:solidFill>
                  <a:sysClr val="windowText" lastClr="000000"/>
                </a:solidFill>
                <a:effectLst/>
                <a:uLnTx/>
                <a:uFillTx/>
              </a:rPr>
              <a:t>)</a:t>
            </a: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para la Reconversión Productiva y </a:t>
            </a:r>
            <a:r>
              <a:rPr kumimoji="0" lang="es-MX" sz="1400" b="0" i="0" u="none" strike="noStrike" kern="0" cap="none" spc="0" normalizeH="0" baseline="0" noProof="0" dirty="0" err="1" smtClean="0">
                <a:ln>
                  <a:noFill/>
                </a:ln>
                <a:solidFill>
                  <a:sysClr val="windowText" lastClr="000000"/>
                </a:solidFill>
                <a:effectLst/>
                <a:uLnTx/>
                <a:uFillTx/>
              </a:rPr>
              <a:t>Bioenergéticos</a:t>
            </a: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del Campo</a:t>
            </a: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Medio Ambiente y Recursos Naturales </a:t>
            </a:r>
            <a:r>
              <a:rPr kumimoji="0" lang="es-MX" sz="1400" b="1" i="0" u="none" strike="noStrike" kern="0" cap="none" spc="0" normalizeH="0" baseline="0" noProof="0" dirty="0" smtClean="0">
                <a:ln>
                  <a:noFill/>
                </a:ln>
                <a:solidFill>
                  <a:sysClr val="windowText" lastClr="000000"/>
                </a:solidFill>
                <a:effectLst/>
                <a:uLnTx/>
                <a:uFillTx/>
              </a:rPr>
              <a:t>(SEMARNAT)</a:t>
            </a: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Comisión Nacional de Áreas Naturales Protegidas </a:t>
            </a:r>
            <a:r>
              <a:rPr kumimoji="0" lang="es-MX" sz="1400" b="1" i="0" u="none" strike="noStrike" kern="0" cap="none" spc="0" normalizeH="0" baseline="0" noProof="0" dirty="0" smtClean="0">
                <a:ln>
                  <a:noFill/>
                </a:ln>
                <a:solidFill>
                  <a:sysClr val="windowText" lastClr="000000"/>
                </a:solidFill>
                <a:effectLst/>
                <a:uLnTx/>
                <a:uFillTx/>
              </a:rPr>
              <a:t>(CONANP)</a:t>
            </a: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Medio Ambiente e Historia Natural </a:t>
            </a:r>
            <a:r>
              <a:rPr kumimoji="0" lang="es-MX" sz="1400" b="1" i="0" u="none" strike="noStrike" kern="0" cap="none" spc="0" normalizeH="0" baseline="0" noProof="0" dirty="0" smtClean="0">
                <a:ln>
                  <a:noFill/>
                </a:ln>
                <a:solidFill>
                  <a:sysClr val="windowText" lastClr="000000"/>
                </a:solidFill>
                <a:effectLst/>
                <a:uLnTx/>
                <a:uFillTx/>
              </a:rPr>
              <a:t>(SEMAHN)</a:t>
            </a: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Carta</a:t>
            </a:r>
            <a:r>
              <a:rPr kumimoji="0" lang="es-MX" sz="1400" b="0" i="0" u="none" strike="noStrike" kern="0" cap="none" spc="0" normalizeH="0" noProof="0" dirty="0" smtClean="0">
                <a:ln>
                  <a:noFill/>
                </a:ln>
                <a:solidFill>
                  <a:sysClr val="windowText" lastClr="000000"/>
                </a:solidFill>
                <a:effectLst/>
                <a:uLnTx/>
                <a:uFillTx/>
              </a:rPr>
              <a:t> Geográfica de Chiapas </a:t>
            </a:r>
            <a:r>
              <a:rPr kumimoji="0" lang="es-MX" sz="1400" b="0" i="0" u="none" strike="noStrike" kern="0" cap="none" spc="0" normalizeH="0" baseline="0" noProof="0" dirty="0" smtClean="0">
                <a:ln>
                  <a:noFill/>
                </a:ln>
                <a:solidFill>
                  <a:sysClr val="windowText" lastClr="000000"/>
                </a:solidFill>
                <a:effectLst/>
                <a:uLnTx/>
                <a:uFillTx/>
              </a:rPr>
              <a:t>Secretaría de Hacienda del Estado</a:t>
            </a: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Instituto Estatal del Agua </a:t>
            </a:r>
            <a:r>
              <a:rPr kumimoji="0" lang="es-MX" sz="1400" b="1" i="0" u="none" strike="noStrike" kern="0" cap="none" spc="0" normalizeH="0" baseline="0" noProof="0" dirty="0" smtClean="0">
                <a:ln>
                  <a:noFill/>
                </a:ln>
                <a:solidFill>
                  <a:sysClr val="windowText" lastClr="000000"/>
                </a:solidFill>
                <a:effectLst/>
                <a:uLnTx/>
                <a:uFillTx/>
              </a:rPr>
              <a:t>(INESA)</a:t>
            </a:r>
          </a:p>
        </p:txBody>
      </p:sp>
      <p:sp>
        <p:nvSpPr>
          <p:cNvPr id="9" name="8 CuadroTexto"/>
          <p:cNvSpPr txBox="1"/>
          <p:nvPr/>
        </p:nvSpPr>
        <p:spPr>
          <a:xfrm>
            <a:off x="5292080" y="1134680"/>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0" name="9 Tabla"/>
          <p:cNvGraphicFramePr>
            <a:graphicFrameLocks noGrp="1"/>
          </p:cNvGraphicFramePr>
          <p:nvPr>
            <p:extLst>
              <p:ext uri="{D42A27DB-BD31-4B8C-83A1-F6EECF244321}">
                <p14:modId xmlns:p14="http://schemas.microsoft.com/office/powerpoint/2010/main" val="954671420"/>
              </p:ext>
            </p:extLst>
          </p:nvPr>
        </p:nvGraphicFramePr>
        <p:xfrm>
          <a:off x="755576" y="764704"/>
          <a:ext cx="4248472" cy="5400602"/>
        </p:xfrm>
        <a:graphic>
          <a:graphicData uri="http://schemas.openxmlformats.org/drawingml/2006/table">
            <a:tbl>
              <a:tblPr/>
              <a:tblGrid>
                <a:gridCol w="930323"/>
                <a:gridCol w="3318149"/>
              </a:tblGrid>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7A1-51</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la superficie de las tierras cubiertas por bosques y selvas</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28143">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7A1-52</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Razón entre la superficie arbolada siniestrada por incendios forestales en relación a la superficie reforestada</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28143">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7A1-53</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la superficie de bosque o selva  reforestada de las unidades de producción dedicadas a la actividad forestal</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7A2-54</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Principales contaminantes atmosféricos por estación de monitoreo </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7B5-55</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recursos hídricos totales para usos consuntivos</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4298">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7B6-56</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Áreas Naturales Protegidas (ANP)</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7B7-57</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especies de fauna en alguna </a:t>
                      </a:r>
                      <a:r>
                        <a:rPr lang="es-MX" sz="1300" u="none" strike="noStrike" dirty="0" smtClean="0">
                          <a:effectLst/>
                          <a:latin typeface="Calibri" pitchFamily="34" charset="0"/>
                          <a:cs typeface="Calibri" pitchFamily="34" charset="0"/>
                        </a:rPr>
                        <a:t>categoría </a:t>
                      </a:r>
                      <a:r>
                        <a:rPr lang="es-MX" sz="1300" u="none" strike="noStrike" dirty="0">
                          <a:effectLst/>
                          <a:latin typeface="Calibri" pitchFamily="34" charset="0"/>
                          <a:cs typeface="Calibri" pitchFamily="34" charset="0"/>
                        </a:rPr>
                        <a:t>de riesgo</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7C8-58</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la población que cuenta con servicio de agua entubada </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4298">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7C8-59</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ctr"/>
                      <a:r>
                        <a:rPr lang="es-MX" sz="1300" u="none" strike="noStrike" dirty="0">
                          <a:effectLst/>
                          <a:latin typeface="Calibri" pitchFamily="34" charset="0"/>
                          <a:cs typeface="Calibri" pitchFamily="34" charset="0"/>
                        </a:rPr>
                        <a:t>Proporción de volumen de agua desinfectada</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7C9-60</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 Proporción de la población con servicio de drenaje</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219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7D10-61</a:t>
                      </a:r>
                      <a:endParaRPr lang="es-MX" sz="1300" b="0" i="0" u="none" strike="noStrike">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la población urbana que habita en viviendas precarias</a:t>
                      </a:r>
                      <a:endParaRPr lang="es-MX" sz="1300" b="0" i="0" u="none" strike="noStrike" dirty="0">
                        <a:solidFill>
                          <a:srgbClr val="000000"/>
                        </a:solidFill>
                        <a:effectLst/>
                        <a:latin typeface="Calibri" pitchFamily="34" charset="0"/>
                        <a:cs typeface="Calibri" pitchFamily="34" charset="0"/>
                      </a:endParaRPr>
                    </a:p>
                  </a:txBody>
                  <a:tcPr marL="9232" marR="9232" marT="923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6" name="5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11</a:t>
            </a:r>
            <a:endParaRPr lang="es-MX" dirty="0"/>
          </a:p>
        </p:txBody>
      </p:sp>
      <p:sp>
        <p:nvSpPr>
          <p:cNvPr id="7"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500" dirty="0">
                <a:solidFill>
                  <a:prstClr val="white"/>
                </a:solidFill>
              </a:rPr>
              <a:t>Objetivo </a:t>
            </a:r>
            <a:r>
              <a:rPr lang="es-MX" sz="1500" dirty="0" smtClean="0">
                <a:solidFill>
                  <a:prstClr val="white"/>
                </a:solidFill>
              </a:rPr>
              <a:t>7 </a:t>
            </a:r>
            <a:r>
              <a:rPr lang="es-MX" sz="1500" dirty="0">
                <a:solidFill>
                  <a:prstClr val="white"/>
                </a:solidFill>
              </a:rPr>
              <a:t>Garantizar la </a:t>
            </a:r>
            <a:endParaRPr lang="es-MX" sz="1500" dirty="0" smtClean="0">
              <a:solidFill>
                <a:prstClr val="white"/>
              </a:solidFill>
            </a:endParaRPr>
          </a:p>
          <a:p>
            <a:pPr algn="ctr">
              <a:buClr>
                <a:srgbClr val="FDA023"/>
              </a:buClr>
            </a:pPr>
            <a:r>
              <a:rPr lang="es-MX" sz="1500" dirty="0" smtClean="0">
                <a:solidFill>
                  <a:prstClr val="white"/>
                </a:solidFill>
              </a:rPr>
              <a:t>Sustentabilidad </a:t>
            </a:r>
            <a:r>
              <a:rPr lang="es-MX" sz="1500" dirty="0">
                <a:solidFill>
                  <a:prstClr val="white"/>
                </a:solidFill>
              </a:rPr>
              <a:t>del Medio Ambiente</a:t>
            </a:r>
          </a:p>
        </p:txBody>
      </p:sp>
      <p:pic>
        <p:nvPicPr>
          <p:cNvPr id="7170" name="Picture 2" descr="C:\Users\Public\Documents\__TODO 2010\Diseños_2010\PDCHS 2.0\Documento\Elementos Graficos\ICONOS ODMS\odm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4" y="5013176"/>
            <a:ext cx="126000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22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5292080" y="1680414"/>
            <a:ext cx="3096344" cy="2462213"/>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a:t>
            </a:r>
            <a:r>
              <a:rPr kumimoji="0" lang="es-MX" sz="1400" b="0" i="0" u="none" strike="noStrike" kern="0" cap="none" spc="0" normalizeH="0" baseline="0" noProof="0" dirty="0" smtClean="0">
                <a:ln>
                  <a:noFill/>
                </a:ln>
                <a:solidFill>
                  <a:sysClr val="windowText" lastClr="000000"/>
                </a:solidFill>
                <a:effectLst/>
                <a:uLnTx/>
                <a:uFillTx/>
              </a:rPr>
              <a:t>Geografía</a:t>
            </a:r>
            <a:r>
              <a:rPr kumimoji="0" lang="es-MX" sz="1400" b="1" i="0" u="none" strike="noStrike" kern="0" cap="none" spc="0" normalizeH="0" baseline="0" noProof="0" dirty="0" smtClean="0">
                <a:ln>
                  <a:noFill/>
                </a:ln>
                <a:solidFill>
                  <a:sysClr val="windowText" lastClr="000000"/>
                </a:solidFill>
                <a:effectLst/>
                <a:uLnTx/>
                <a:uFillTx/>
              </a:rPr>
              <a:t> </a:t>
            </a:r>
            <a:r>
              <a:rPr kumimoji="0" lang="es-MX" sz="1400" b="1" i="0" u="none" strike="noStrike" kern="0" cap="none" spc="0" normalizeH="0" baseline="0" noProof="0" dirty="0">
                <a:ln>
                  <a:noFill/>
                </a:ln>
                <a:solidFill>
                  <a:sysClr val="windowText" lastClr="000000"/>
                </a:solidFill>
                <a:effectLst/>
                <a:uLnTx/>
                <a:uFillTx/>
              </a:rPr>
              <a:t>(INEGI)</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Comisión Federal de Telecomunicaciones (</a:t>
            </a:r>
            <a:r>
              <a:rPr kumimoji="0" lang="es-MX" sz="1400" b="1" i="0" u="none" strike="noStrike" kern="0" cap="none" spc="0" normalizeH="0" baseline="0" noProof="0" dirty="0" smtClean="0">
                <a:ln>
                  <a:noFill/>
                </a:ln>
                <a:solidFill>
                  <a:sysClr val="windowText" lastClr="000000"/>
                </a:solidFill>
                <a:effectLst/>
                <a:uLnTx/>
                <a:uFillTx/>
              </a:rPr>
              <a:t>COFETEL)</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Instituto Mexicano para la Competitividad A.C. (</a:t>
            </a:r>
            <a:r>
              <a:rPr kumimoji="0" lang="es-MX" sz="1400" b="1" i="0" u="none" strike="noStrike" kern="0" cap="none" spc="0" normalizeH="0" baseline="0" noProof="0" dirty="0" smtClean="0">
                <a:ln>
                  <a:noFill/>
                </a:ln>
                <a:solidFill>
                  <a:sysClr val="windowText" lastClr="000000"/>
                </a:solidFill>
                <a:effectLst/>
                <a:uLnTx/>
                <a:uFillTx/>
              </a:rPr>
              <a:t>IMCO)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Consejo Nacional de Población (</a:t>
            </a:r>
            <a:r>
              <a:rPr kumimoji="0" lang="es-MX" sz="1400" b="1" i="0" u="none" strike="noStrike" kern="0" cap="none" spc="0" normalizeH="0" baseline="0" noProof="0" dirty="0" smtClean="0">
                <a:ln>
                  <a:noFill/>
                </a:ln>
                <a:solidFill>
                  <a:sysClr val="windowText" lastClr="000000"/>
                </a:solidFill>
                <a:effectLst/>
                <a:uLnTx/>
                <a:uFillTx/>
              </a:rPr>
              <a:t>CONAPO)</a:t>
            </a:r>
          </a:p>
        </p:txBody>
      </p:sp>
      <p:sp>
        <p:nvSpPr>
          <p:cNvPr id="13" name="12 CuadroTexto"/>
          <p:cNvSpPr txBox="1"/>
          <p:nvPr/>
        </p:nvSpPr>
        <p:spPr>
          <a:xfrm>
            <a:off x="5292080" y="1196752"/>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4" name="13 Tabla"/>
          <p:cNvGraphicFramePr>
            <a:graphicFrameLocks noGrp="1"/>
          </p:cNvGraphicFramePr>
          <p:nvPr>
            <p:extLst>
              <p:ext uri="{D42A27DB-BD31-4B8C-83A1-F6EECF244321}">
                <p14:modId xmlns:p14="http://schemas.microsoft.com/office/powerpoint/2010/main" val="2933776728"/>
              </p:ext>
            </p:extLst>
          </p:nvPr>
        </p:nvGraphicFramePr>
        <p:xfrm>
          <a:off x="755576" y="1196752"/>
          <a:ext cx="4248472" cy="2166402"/>
        </p:xfrm>
        <a:graphic>
          <a:graphicData uri="http://schemas.openxmlformats.org/drawingml/2006/table">
            <a:tbl>
              <a:tblPr/>
              <a:tblGrid>
                <a:gridCol w="930322"/>
                <a:gridCol w="3318150"/>
              </a:tblGrid>
              <a:tr h="432048">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50405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8F14-63 </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Líneas telefónicas por cada 100 habitantes  </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1514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8F15-64</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Usuarios de teléfonos celulares por cada 100 habitantes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1514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8F16-65</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Número de usuarios de internet por cada 100 habitantes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6" name="5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3</a:t>
            </a:r>
            <a:endParaRPr lang="es-MX" dirty="0"/>
          </a:p>
        </p:txBody>
      </p:sp>
      <p:sp>
        <p:nvSpPr>
          <p:cNvPr id="7"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500" dirty="0">
                <a:solidFill>
                  <a:prstClr val="white"/>
                </a:solidFill>
              </a:rPr>
              <a:t>Objetivo </a:t>
            </a:r>
            <a:r>
              <a:rPr lang="es-MX" sz="1500" dirty="0" smtClean="0">
                <a:solidFill>
                  <a:prstClr val="white"/>
                </a:solidFill>
              </a:rPr>
              <a:t>8 </a:t>
            </a:r>
            <a:r>
              <a:rPr lang="es-MX" sz="1500" dirty="0">
                <a:solidFill>
                  <a:prstClr val="white"/>
                </a:solidFill>
              </a:rPr>
              <a:t>Fomentar una Asociación Mundial para el Desarrollo</a:t>
            </a:r>
          </a:p>
        </p:txBody>
      </p:sp>
      <p:pic>
        <p:nvPicPr>
          <p:cNvPr id="8194" name="Picture 2" descr="C:\Users\Public\Documents\__TODO 2010\Diseños_2010\PDCHS 2.0\Documento\Elementos Graficos\ICONOS ODMS\odm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114" y="4941168"/>
            <a:ext cx="125131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289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3000" dirty="0" smtClean="0">
                <a:solidFill>
                  <a:schemeClr val="bg1"/>
                </a:solidFill>
              </a:rPr>
              <a:t>Situación Actual</a:t>
            </a:r>
            <a:endParaRPr lang="es-MX" sz="3000" dirty="0">
              <a:solidFill>
                <a:schemeClr val="bg1"/>
              </a:solidFill>
            </a:endParaRPr>
          </a:p>
        </p:txBody>
      </p:sp>
      <p:sp>
        <p:nvSpPr>
          <p:cNvPr id="4" name="9 Subtítulo"/>
          <p:cNvSpPr txBox="1">
            <a:spLocks/>
          </p:cNvSpPr>
          <p:nvPr/>
        </p:nvSpPr>
        <p:spPr>
          <a:xfrm>
            <a:off x="1331640" y="1484784"/>
            <a:ext cx="6768752" cy="108012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3000" dirty="0" smtClean="0">
                <a:solidFill>
                  <a:schemeClr val="tx1"/>
                </a:solidFill>
              </a:rPr>
              <a:t>Situación actual de los indicadores ODM para Chiapas</a:t>
            </a:r>
            <a:endParaRPr lang="es-MX" sz="3000" dirty="0">
              <a:solidFill>
                <a:schemeClr val="tx1"/>
              </a:solidFill>
            </a:endParaRPr>
          </a:p>
          <a:p>
            <a:pPr algn="ctr"/>
            <a:endParaRPr lang="es-MX" sz="3000" dirty="0" smtClean="0">
              <a:solidFill>
                <a:schemeClr val="tx1"/>
              </a:solidFill>
            </a:endParaRPr>
          </a:p>
        </p:txBody>
      </p:sp>
      <p:sp>
        <p:nvSpPr>
          <p:cNvPr id="5" name="4 Rectángulo"/>
          <p:cNvSpPr/>
          <p:nvPr/>
        </p:nvSpPr>
        <p:spPr>
          <a:xfrm>
            <a:off x="1547664" y="3109000"/>
            <a:ext cx="6696744" cy="923330"/>
          </a:xfrm>
          <a:prstGeom prst="rect">
            <a:avLst/>
          </a:prstGeom>
        </p:spPr>
        <p:txBody>
          <a:bodyPr wrap="square">
            <a:spAutoFit/>
          </a:bodyPr>
          <a:lstStyle/>
          <a:p>
            <a:r>
              <a:rPr lang="es-MX" b="1" dirty="0">
                <a:solidFill>
                  <a:schemeClr val="tx2">
                    <a:lumMod val="60000"/>
                    <a:lumOff val="40000"/>
                  </a:schemeClr>
                </a:solidFill>
                <a:hlinkClick r:id="rId2"/>
              </a:rPr>
              <a:t>http://www.ceieg.chiapas.gob.mx/home/?</a:t>
            </a:r>
            <a:r>
              <a:rPr lang="es-MX" b="1" dirty="0" smtClean="0">
                <a:solidFill>
                  <a:schemeClr val="tx2">
                    <a:lumMod val="60000"/>
                    <a:lumOff val="40000"/>
                  </a:schemeClr>
                </a:solidFill>
                <a:hlinkClick r:id="rId2"/>
              </a:rPr>
              <a:t>page_id=5523</a:t>
            </a:r>
            <a:endParaRPr lang="es-MX" b="1" dirty="0" smtClean="0">
              <a:solidFill>
                <a:schemeClr val="tx2">
                  <a:lumMod val="60000"/>
                  <a:lumOff val="40000"/>
                </a:schemeClr>
              </a:solidFill>
            </a:endParaRPr>
          </a:p>
          <a:p>
            <a:endParaRPr lang="es-MX" b="1" dirty="0">
              <a:solidFill>
                <a:schemeClr val="tx2">
                  <a:lumMod val="60000"/>
                  <a:lumOff val="40000"/>
                </a:schemeClr>
              </a:solidFill>
            </a:endParaRPr>
          </a:p>
          <a:p>
            <a:r>
              <a:rPr lang="es-MX" b="1" dirty="0" smtClean="0">
                <a:solidFill>
                  <a:schemeClr val="tx2">
                    <a:lumMod val="60000"/>
                    <a:lumOff val="40000"/>
                  </a:schemeClr>
                </a:solidFill>
              </a:rPr>
              <a:t>Municipalización de los ODM</a:t>
            </a:r>
            <a:endParaRPr lang="es-MX" b="1" dirty="0">
              <a:solidFill>
                <a:schemeClr val="tx2">
                  <a:lumMod val="60000"/>
                  <a:lumOff val="40000"/>
                </a:schemeClr>
              </a:solidFill>
            </a:endParaRPr>
          </a:p>
        </p:txBody>
      </p:sp>
      <p:sp>
        <p:nvSpPr>
          <p:cNvPr id="6" name="5 Rectángulo"/>
          <p:cNvSpPr/>
          <p:nvPr/>
        </p:nvSpPr>
        <p:spPr>
          <a:xfrm>
            <a:off x="1547664" y="2739668"/>
            <a:ext cx="4572000" cy="369332"/>
          </a:xfrm>
          <a:prstGeom prst="rect">
            <a:avLst/>
          </a:prstGeom>
        </p:spPr>
        <p:txBody>
          <a:bodyPr>
            <a:spAutoFit/>
          </a:bodyPr>
          <a:lstStyle/>
          <a:p>
            <a:r>
              <a:rPr lang="es-MX" dirty="0" smtClean="0"/>
              <a:t>Documento descriptivo de la línea basal:</a:t>
            </a:r>
            <a:endParaRPr lang="es-MX" dirty="0"/>
          </a:p>
        </p:txBody>
      </p:sp>
      <p:sp>
        <p:nvSpPr>
          <p:cNvPr id="7" name="6 Rectángulo"/>
          <p:cNvSpPr/>
          <p:nvPr/>
        </p:nvSpPr>
        <p:spPr>
          <a:xfrm>
            <a:off x="1547664" y="4221088"/>
            <a:ext cx="6264696" cy="369332"/>
          </a:xfrm>
          <a:prstGeom prst="rect">
            <a:avLst/>
          </a:prstGeom>
        </p:spPr>
        <p:txBody>
          <a:bodyPr wrap="square">
            <a:spAutoFit/>
          </a:bodyPr>
          <a:lstStyle/>
          <a:p>
            <a:r>
              <a:rPr lang="es-MX" dirty="0" smtClean="0"/>
              <a:t>Documentos con  tablas históricas  de los indicadores:</a:t>
            </a:r>
            <a:endParaRPr lang="es-MX" dirty="0"/>
          </a:p>
        </p:txBody>
      </p:sp>
      <p:sp>
        <p:nvSpPr>
          <p:cNvPr id="8" name="7 Rectángulo"/>
          <p:cNvSpPr/>
          <p:nvPr/>
        </p:nvSpPr>
        <p:spPr>
          <a:xfrm>
            <a:off x="1547664" y="4593902"/>
            <a:ext cx="6696744" cy="923330"/>
          </a:xfrm>
          <a:prstGeom prst="rect">
            <a:avLst/>
          </a:prstGeom>
        </p:spPr>
        <p:txBody>
          <a:bodyPr wrap="square">
            <a:spAutoFit/>
          </a:bodyPr>
          <a:lstStyle/>
          <a:p>
            <a:r>
              <a:rPr lang="es-MX" b="1" dirty="0">
                <a:solidFill>
                  <a:schemeClr val="tx2">
                    <a:lumMod val="60000"/>
                    <a:lumOff val="40000"/>
                  </a:schemeClr>
                </a:solidFill>
                <a:hlinkClick r:id="rId3"/>
              </a:rPr>
              <a:t>http://</a:t>
            </a:r>
            <a:r>
              <a:rPr lang="es-MX" b="1" dirty="0" smtClean="0">
                <a:solidFill>
                  <a:schemeClr val="tx2">
                    <a:lumMod val="60000"/>
                    <a:lumOff val="40000"/>
                  </a:schemeClr>
                </a:solidFill>
                <a:hlinkClick r:id="rId3"/>
              </a:rPr>
              <a:t>www.ceieg.chiapas.gob.mx/home/</a:t>
            </a:r>
            <a:r>
              <a:rPr lang="es-MX" b="1" dirty="0" smtClean="0">
                <a:solidFill>
                  <a:schemeClr val="tx2">
                    <a:lumMod val="60000"/>
                    <a:lumOff val="40000"/>
                  </a:schemeClr>
                </a:solidFill>
              </a:rPr>
              <a:t> </a:t>
            </a:r>
          </a:p>
          <a:p>
            <a:endParaRPr lang="es-MX" b="1" dirty="0">
              <a:solidFill>
                <a:schemeClr val="tx2">
                  <a:lumMod val="60000"/>
                  <a:lumOff val="40000"/>
                </a:schemeClr>
              </a:solidFill>
            </a:endParaRPr>
          </a:p>
          <a:p>
            <a:r>
              <a:rPr lang="es-MX" b="1" dirty="0" smtClean="0">
                <a:solidFill>
                  <a:schemeClr val="tx2">
                    <a:lumMod val="60000"/>
                    <a:lumOff val="40000"/>
                  </a:schemeClr>
                </a:solidFill>
              </a:rPr>
              <a:t>Entrada al sitio Monitor ODM</a:t>
            </a:r>
            <a:endParaRPr lang="es-MX" b="1" dirty="0">
              <a:solidFill>
                <a:schemeClr val="tx2">
                  <a:lumMod val="60000"/>
                  <a:lumOff val="40000"/>
                </a:schemeClr>
              </a:solidFill>
            </a:endParaRPr>
          </a:p>
        </p:txBody>
      </p:sp>
    </p:spTree>
    <p:extLst>
      <p:ext uri="{BB962C8B-B14F-4D97-AF65-F5344CB8AC3E}">
        <p14:creationId xmlns:p14="http://schemas.microsoft.com/office/powerpoint/2010/main" val="168110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1 </a:t>
            </a:r>
            <a:r>
              <a:rPr lang="es-MX" sz="1600" dirty="0">
                <a:solidFill>
                  <a:prstClr val="white"/>
                </a:solidFill>
              </a:rPr>
              <a:t>Erradicar la Pobreza Extrema y el Hambre</a:t>
            </a:r>
            <a:br>
              <a:rPr lang="es-MX" sz="1600" dirty="0">
                <a:solidFill>
                  <a:prstClr val="white"/>
                </a:solidFill>
              </a:rPr>
            </a:br>
            <a:endParaRPr lang="es-MX" sz="1600" dirty="0">
              <a:solidFill>
                <a:prstClr val="white"/>
              </a:solidFill>
            </a:endParaRPr>
          </a:p>
        </p:txBody>
      </p:sp>
      <p:graphicFrame>
        <p:nvGraphicFramePr>
          <p:cNvPr id="9" name="1 Gráfico"/>
          <p:cNvGraphicFramePr>
            <a:graphicFrameLocks/>
          </p:cNvGraphicFramePr>
          <p:nvPr>
            <p:extLst>
              <p:ext uri="{D42A27DB-BD31-4B8C-83A1-F6EECF244321}">
                <p14:modId xmlns:p14="http://schemas.microsoft.com/office/powerpoint/2010/main" val="1374009699"/>
              </p:ext>
            </p:extLst>
          </p:nvPr>
        </p:nvGraphicFramePr>
        <p:xfrm>
          <a:off x="1745686" y="1268760"/>
          <a:ext cx="5652628" cy="432048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C:\Users\Public\Documents\__TODO 2010\Diseños_2010\PDCHS 2.0\Documento\Elementos Graficos\ICONOS ODMS\odm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262" y="5445224"/>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8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2 </a:t>
            </a:r>
            <a:r>
              <a:rPr lang="es-MX" sz="1600" dirty="0">
                <a:solidFill>
                  <a:prstClr val="white"/>
                </a:solidFill>
              </a:rPr>
              <a:t>Lograr la Enseñanza Primaria Universal</a:t>
            </a:r>
          </a:p>
        </p:txBody>
      </p:sp>
      <p:graphicFrame>
        <p:nvGraphicFramePr>
          <p:cNvPr id="7" name="5 Gráfico"/>
          <p:cNvGraphicFramePr>
            <a:graphicFrameLocks/>
          </p:cNvGraphicFramePr>
          <p:nvPr>
            <p:extLst>
              <p:ext uri="{D42A27DB-BD31-4B8C-83A1-F6EECF244321}">
                <p14:modId xmlns:p14="http://schemas.microsoft.com/office/powerpoint/2010/main" val="2406523884"/>
              </p:ext>
            </p:extLst>
          </p:nvPr>
        </p:nvGraphicFramePr>
        <p:xfrm>
          <a:off x="1763688" y="1268760"/>
          <a:ext cx="5688632" cy="4320480"/>
        </p:xfrm>
        <a:graphic>
          <a:graphicData uri="http://schemas.openxmlformats.org/drawingml/2006/chart">
            <c:chart xmlns:c="http://schemas.openxmlformats.org/drawingml/2006/chart" xmlns:r="http://schemas.openxmlformats.org/officeDocument/2006/relationships" r:id="rId2"/>
          </a:graphicData>
        </a:graphic>
      </p:graphicFrame>
      <p:pic>
        <p:nvPicPr>
          <p:cNvPr id="9218" name="Picture 2" descr="C:\Users\Public\Documents\__TODO 2010\Diseños_2010\PDCHS 2.0\Documento\Elementos Graficos\ICONOS ODMS\od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445224"/>
            <a:ext cx="893793"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98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1403696551"/>
              </p:ext>
            </p:extLst>
          </p:nvPr>
        </p:nvGraphicFramePr>
        <p:xfrm>
          <a:off x="1725926" y="1268760"/>
          <a:ext cx="5726394"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400" dirty="0">
                <a:solidFill>
                  <a:prstClr val="white"/>
                </a:solidFill>
              </a:rPr>
              <a:t>Objetivo </a:t>
            </a:r>
            <a:r>
              <a:rPr lang="es-MX" sz="1400" dirty="0" smtClean="0">
                <a:solidFill>
                  <a:prstClr val="white"/>
                </a:solidFill>
              </a:rPr>
              <a:t>3 Promover </a:t>
            </a:r>
            <a:r>
              <a:rPr lang="es-MX" sz="1400" dirty="0">
                <a:solidFill>
                  <a:prstClr val="white"/>
                </a:solidFill>
              </a:rPr>
              <a:t>la Equidad de </a:t>
            </a:r>
            <a:r>
              <a:rPr lang="es-MX" sz="1400" dirty="0" smtClean="0">
                <a:solidFill>
                  <a:prstClr val="white"/>
                </a:solidFill>
              </a:rPr>
              <a:t>Género </a:t>
            </a:r>
            <a:r>
              <a:rPr lang="es-MX" sz="1400" dirty="0">
                <a:solidFill>
                  <a:prstClr val="white"/>
                </a:solidFill>
              </a:rPr>
              <a:t>y la Autonomía de las Mujeres</a:t>
            </a:r>
          </a:p>
          <a:p>
            <a:pPr algn="ctr">
              <a:buClr>
                <a:srgbClr val="FDA023"/>
              </a:buClr>
            </a:pPr>
            <a:endParaRPr lang="es-MX" sz="1600" dirty="0">
              <a:solidFill>
                <a:prstClr val="white"/>
              </a:solidFill>
            </a:endParaRPr>
          </a:p>
        </p:txBody>
      </p:sp>
      <p:pic>
        <p:nvPicPr>
          <p:cNvPr id="10242" name="Picture 2" descr="C:\Users\Public\Documents\__TODO 2010\Diseños_2010\PDCHS 2.0\Documento\Elementos Graficos\ICONOS ODMS\odm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445224"/>
            <a:ext cx="893793"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20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4 </a:t>
            </a:r>
            <a:r>
              <a:rPr lang="es-MX" sz="1600" dirty="0">
                <a:solidFill>
                  <a:prstClr val="white"/>
                </a:solidFill>
              </a:rPr>
              <a:t>Reducir la Mortalidad </a:t>
            </a:r>
            <a:endParaRPr lang="es-MX" sz="1600" dirty="0" smtClean="0">
              <a:solidFill>
                <a:prstClr val="white"/>
              </a:solidFill>
            </a:endParaRPr>
          </a:p>
          <a:p>
            <a:pPr algn="ctr">
              <a:buClr>
                <a:srgbClr val="FDA023"/>
              </a:buClr>
            </a:pPr>
            <a:r>
              <a:rPr lang="es-MX" sz="1600" dirty="0" smtClean="0">
                <a:solidFill>
                  <a:prstClr val="white"/>
                </a:solidFill>
              </a:rPr>
              <a:t>Infantil</a:t>
            </a:r>
            <a:endParaRPr lang="es-MX" sz="1600" dirty="0">
              <a:solidFill>
                <a:prstClr val="white"/>
              </a:solidFill>
            </a:endParaRPr>
          </a:p>
          <a:p>
            <a:pPr algn="ctr">
              <a:buClr>
                <a:srgbClr val="FDA023"/>
              </a:buClr>
            </a:pPr>
            <a:endParaRPr lang="es-MX" sz="1600" dirty="0">
              <a:solidFill>
                <a:prstClr val="white"/>
              </a:solidFill>
            </a:endParaRPr>
          </a:p>
        </p:txBody>
      </p:sp>
      <p:graphicFrame>
        <p:nvGraphicFramePr>
          <p:cNvPr id="5" name="1 Gráfico"/>
          <p:cNvGraphicFramePr>
            <a:graphicFrameLocks/>
          </p:cNvGraphicFramePr>
          <p:nvPr>
            <p:extLst>
              <p:ext uri="{D42A27DB-BD31-4B8C-83A1-F6EECF244321}">
                <p14:modId xmlns:p14="http://schemas.microsoft.com/office/powerpoint/2010/main" val="779029852"/>
              </p:ext>
            </p:extLst>
          </p:nvPr>
        </p:nvGraphicFramePr>
        <p:xfrm>
          <a:off x="1763688" y="1340768"/>
          <a:ext cx="5688632"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11266" name="Picture 2" descr="C:\Users\Public\Documents\__TODO 2010\Diseños_2010\PDCHS 2.0\Documento\Elementos Graficos\ICONOS ODMS\odm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445224"/>
            <a:ext cx="887671"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2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1460953816"/>
              </p:ext>
            </p:extLst>
          </p:nvPr>
        </p:nvGraphicFramePr>
        <p:xfrm>
          <a:off x="1763688" y="1340768"/>
          <a:ext cx="568863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5 </a:t>
            </a:r>
            <a:r>
              <a:rPr lang="es-MX" sz="1600" dirty="0">
                <a:solidFill>
                  <a:prstClr val="white"/>
                </a:solidFill>
              </a:rPr>
              <a:t>Reducir la Mortalidad Materna</a:t>
            </a:r>
          </a:p>
        </p:txBody>
      </p:sp>
      <p:pic>
        <p:nvPicPr>
          <p:cNvPr id="12290" name="Picture 2" descr="C:\Users\Public\Documents\__TODO 2010\Diseños_2010\PDCHS 2.0\Documento\Elementos Graficos\ICONOS ODMS\odm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373216"/>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82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3000" dirty="0" smtClean="0">
                <a:solidFill>
                  <a:schemeClr val="bg1"/>
                </a:solidFill>
              </a:rPr>
              <a:t>Antecedentes</a:t>
            </a:r>
            <a:endParaRPr lang="es-MX" sz="3000" dirty="0">
              <a:solidFill>
                <a:schemeClr val="bg1"/>
              </a:solidFill>
            </a:endParaRPr>
          </a:p>
        </p:txBody>
      </p:sp>
      <p:sp>
        <p:nvSpPr>
          <p:cNvPr id="14" name="13 CuadroTexto"/>
          <p:cNvSpPr txBox="1"/>
          <p:nvPr/>
        </p:nvSpPr>
        <p:spPr>
          <a:xfrm>
            <a:off x="822738" y="908720"/>
            <a:ext cx="7344817" cy="1077218"/>
          </a:xfrm>
          <a:prstGeom prst="rect">
            <a:avLst/>
          </a:prstGeom>
          <a:noFill/>
        </p:spPr>
        <p:txBody>
          <a:bodyPr wrap="square" rtlCol="0">
            <a:spAutoFit/>
          </a:bodyPr>
          <a:lstStyle/>
          <a:p>
            <a:pPr algn="just"/>
            <a:r>
              <a:rPr lang="es-MX" sz="1600" dirty="0">
                <a:solidFill>
                  <a:schemeClr val="tx1">
                    <a:lumMod val="85000"/>
                    <a:lumOff val="15000"/>
                  </a:schemeClr>
                </a:solidFill>
                <a:latin typeface="+mj-lt"/>
                <a:cs typeface="Arial" pitchFamily="34" charset="0"/>
              </a:rPr>
              <a:t>Los </a:t>
            </a:r>
            <a:r>
              <a:rPr lang="es-MX" sz="1600" b="1" dirty="0">
                <a:solidFill>
                  <a:schemeClr val="tx1">
                    <a:lumMod val="85000"/>
                    <a:lumOff val="15000"/>
                  </a:schemeClr>
                </a:solidFill>
                <a:latin typeface="+mj-lt"/>
                <a:cs typeface="Arial" pitchFamily="34" charset="0"/>
              </a:rPr>
              <a:t>Objetivos de Desarrollo del Milenio</a:t>
            </a:r>
            <a:r>
              <a:rPr lang="es-MX" sz="1600" dirty="0">
                <a:solidFill>
                  <a:schemeClr val="tx1">
                    <a:lumMod val="85000"/>
                    <a:lumOff val="15000"/>
                  </a:schemeClr>
                </a:solidFill>
                <a:latin typeface="+mj-lt"/>
                <a:cs typeface="Arial" pitchFamily="34" charset="0"/>
              </a:rPr>
              <a:t> surgen en la Cumbre del Milenio celebrada en Nueva York del 6 al 8 de septiembre del año 2000 con la participación de 191 países y 147 jefes de Estado y de </a:t>
            </a:r>
            <a:r>
              <a:rPr lang="es-MX" sz="1600" dirty="0" smtClean="0">
                <a:solidFill>
                  <a:schemeClr val="tx1">
                    <a:lumMod val="85000"/>
                    <a:lumOff val="15000"/>
                  </a:schemeClr>
                </a:solidFill>
                <a:latin typeface="+mj-lt"/>
                <a:cs typeface="Arial" pitchFamily="34" charset="0"/>
              </a:rPr>
              <a:t>Gobierno. Como </a:t>
            </a:r>
            <a:r>
              <a:rPr lang="es-MX" sz="1600" dirty="0">
                <a:solidFill>
                  <a:schemeClr val="tx1">
                    <a:lumMod val="85000"/>
                    <a:lumOff val="15000"/>
                  </a:schemeClr>
                </a:solidFill>
                <a:latin typeface="+mj-lt"/>
                <a:cs typeface="Arial" pitchFamily="34" charset="0"/>
              </a:rPr>
              <a:t>resultado, se </a:t>
            </a:r>
            <a:r>
              <a:rPr lang="es-MX" sz="1600" dirty="0" smtClean="0">
                <a:solidFill>
                  <a:schemeClr val="tx1">
                    <a:lumMod val="85000"/>
                    <a:lumOff val="15000"/>
                  </a:schemeClr>
                </a:solidFill>
                <a:latin typeface="+mj-lt"/>
                <a:cs typeface="Arial" pitchFamily="34" charset="0"/>
              </a:rPr>
              <a:t>acordaron:</a:t>
            </a:r>
          </a:p>
        </p:txBody>
      </p:sp>
      <p:sp>
        <p:nvSpPr>
          <p:cNvPr id="15" name="14 CuadroTexto"/>
          <p:cNvSpPr txBox="1"/>
          <p:nvPr/>
        </p:nvSpPr>
        <p:spPr>
          <a:xfrm>
            <a:off x="467544" y="2348880"/>
            <a:ext cx="510747"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b="1" dirty="0" smtClean="0">
                <a:latin typeface="Arial" pitchFamily="34" charset="0"/>
                <a:cs typeface="Arial" pitchFamily="34" charset="0"/>
              </a:rPr>
              <a:t>8</a:t>
            </a:r>
            <a:endParaRPr lang="es-MX" b="1" dirty="0">
              <a:latin typeface="Arial" pitchFamily="34" charset="0"/>
              <a:cs typeface="Arial" pitchFamily="34" charset="0"/>
            </a:endParaRPr>
          </a:p>
        </p:txBody>
      </p:sp>
      <p:sp>
        <p:nvSpPr>
          <p:cNvPr id="16" name="15 CuadroTexto"/>
          <p:cNvSpPr txBox="1"/>
          <p:nvPr/>
        </p:nvSpPr>
        <p:spPr>
          <a:xfrm>
            <a:off x="937276" y="2348880"/>
            <a:ext cx="1371337" cy="369332"/>
          </a:xfrm>
          <a:prstGeom prst="rect">
            <a:avLst/>
          </a:prstGeom>
          <a:noFill/>
        </p:spPr>
        <p:txBody>
          <a:bodyPr wrap="none" rtlCol="0">
            <a:spAutoFit/>
          </a:bodyPr>
          <a:lstStyle/>
          <a:p>
            <a:r>
              <a:rPr lang="es-MX" b="1" dirty="0" smtClean="0">
                <a:solidFill>
                  <a:schemeClr val="accent4">
                    <a:lumMod val="50000"/>
                  </a:schemeClr>
                </a:solidFill>
                <a:latin typeface="Arial Black" pitchFamily="34" charset="0"/>
                <a:cs typeface="Arial" pitchFamily="34" charset="0"/>
              </a:rPr>
              <a:t>Objetivos</a:t>
            </a:r>
            <a:endParaRPr lang="es-MX" b="1" dirty="0">
              <a:solidFill>
                <a:schemeClr val="accent4">
                  <a:lumMod val="50000"/>
                </a:schemeClr>
              </a:solidFill>
              <a:latin typeface="Arial Black" pitchFamily="34" charset="0"/>
              <a:cs typeface="Arial" pitchFamily="34" charset="0"/>
            </a:endParaRPr>
          </a:p>
        </p:txBody>
      </p:sp>
      <p:sp>
        <p:nvSpPr>
          <p:cNvPr id="17" name="16 CuadroTexto"/>
          <p:cNvSpPr txBox="1"/>
          <p:nvPr/>
        </p:nvSpPr>
        <p:spPr>
          <a:xfrm>
            <a:off x="467544" y="2851083"/>
            <a:ext cx="51074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b="1" dirty="0" smtClean="0">
                <a:latin typeface="Arial" pitchFamily="34" charset="0"/>
                <a:cs typeface="Arial" pitchFamily="34" charset="0"/>
              </a:rPr>
              <a:t>18</a:t>
            </a:r>
            <a:endParaRPr lang="es-MX" b="1" dirty="0">
              <a:latin typeface="Arial" pitchFamily="34" charset="0"/>
              <a:cs typeface="Arial" pitchFamily="34" charset="0"/>
            </a:endParaRPr>
          </a:p>
        </p:txBody>
      </p:sp>
      <p:sp>
        <p:nvSpPr>
          <p:cNvPr id="18" name="17 CuadroTexto"/>
          <p:cNvSpPr txBox="1"/>
          <p:nvPr/>
        </p:nvSpPr>
        <p:spPr>
          <a:xfrm>
            <a:off x="937276" y="2851083"/>
            <a:ext cx="954107" cy="369332"/>
          </a:xfrm>
          <a:prstGeom prst="rect">
            <a:avLst/>
          </a:prstGeom>
          <a:noFill/>
        </p:spPr>
        <p:txBody>
          <a:bodyPr wrap="none" rtlCol="0">
            <a:spAutoFit/>
          </a:bodyPr>
          <a:lstStyle/>
          <a:p>
            <a:r>
              <a:rPr lang="es-MX" b="1" dirty="0" smtClean="0">
                <a:solidFill>
                  <a:schemeClr val="tx1">
                    <a:lumMod val="75000"/>
                    <a:lumOff val="25000"/>
                  </a:schemeClr>
                </a:solidFill>
                <a:latin typeface="Arial Black" pitchFamily="34" charset="0"/>
                <a:cs typeface="Arial" pitchFamily="34" charset="0"/>
              </a:rPr>
              <a:t>Metas</a:t>
            </a:r>
            <a:endParaRPr lang="es-MX" b="1" dirty="0">
              <a:solidFill>
                <a:schemeClr val="tx1">
                  <a:lumMod val="75000"/>
                  <a:lumOff val="25000"/>
                </a:schemeClr>
              </a:solidFill>
              <a:latin typeface="Arial Black" pitchFamily="34" charset="0"/>
              <a:cs typeface="Arial" pitchFamily="34" charset="0"/>
            </a:endParaRPr>
          </a:p>
        </p:txBody>
      </p:sp>
      <p:sp>
        <p:nvSpPr>
          <p:cNvPr id="19" name="18 CuadroTexto"/>
          <p:cNvSpPr txBox="1"/>
          <p:nvPr/>
        </p:nvSpPr>
        <p:spPr>
          <a:xfrm>
            <a:off x="469473" y="3347700"/>
            <a:ext cx="50881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b="1" dirty="0" smtClean="0">
                <a:latin typeface="Arial" pitchFamily="34" charset="0"/>
                <a:cs typeface="Arial" pitchFamily="34" charset="0"/>
              </a:rPr>
              <a:t>48</a:t>
            </a:r>
            <a:endParaRPr lang="es-MX" b="1" dirty="0">
              <a:latin typeface="Arial" pitchFamily="34" charset="0"/>
              <a:cs typeface="Arial" pitchFamily="34" charset="0"/>
            </a:endParaRPr>
          </a:p>
        </p:txBody>
      </p:sp>
      <p:sp>
        <p:nvSpPr>
          <p:cNvPr id="20" name="19 CuadroTexto"/>
          <p:cNvSpPr txBox="1"/>
          <p:nvPr/>
        </p:nvSpPr>
        <p:spPr>
          <a:xfrm>
            <a:off x="937276" y="3356992"/>
            <a:ext cx="1675972" cy="369332"/>
          </a:xfrm>
          <a:prstGeom prst="rect">
            <a:avLst/>
          </a:prstGeom>
          <a:noFill/>
        </p:spPr>
        <p:txBody>
          <a:bodyPr wrap="none" rtlCol="0">
            <a:spAutoFit/>
          </a:bodyPr>
          <a:lstStyle/>
          <a:p>
            <a:r>
              <a:rPr lang="es-MX" b="1" dirty="0" smtClean="0">
                <a:solidFill>
                  <a:srgbClr val="FF7C19"/>
                </a:solidFill>
                <a:latin typeface="Arial Black" pitchFamily="34" charset="0"/>
                <a:cs typeface="Arial" pitchFamily="34" charset="0"/>
              </a:rPr>
              <a:t>Indicadores</a:t>
            </a:r>
            <a:endParaRPr lang="es-MX" b="1" dirty="0">
              <a:solidFill>
                <a:srgbClr val="FF7C19"/>
              </a:solidFill>
              <a:latin typeface="Arial Black" pitchFamily="34" charset="0"/>
              <a:cs typeface="Arial" pitchFamily="34" charset="0"/>
            </a:endParaRPr>
          </a:p>
        </p:txBody>
      </p:sp>
      <p:sp>
        <p:nvSpPr>
          <p:cNvPr id="21" name="20 Flecha derecha"/>
          <p:cNvSpPr/>
          <p:nvPr/>
        </p:nvSpPr>
        <p:spPr>
          <a:xfrm>
            <a:off x="2323447" y="2348880"/>
            <a:ext cx="653491" cy="36375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22" name="21 CuadroTexto"/>
          <p:cNvSpPr txBox="1"/>
          <p:nvPr/>
        </p:nvSpPr>
        <p:spPr>
          <a:xfrm>
            <a:off x="2976938" y="2132856"/>
            <a:ext cx="5688632" cy="2031325"/>
          </a:xfrm>
          <a:prstGeom prst="rect">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lvl="0" indent="-285750" algn="just">
              <a:buFont typeface="Wingdings" pitchFamily="2" charset="2"/>
              <a:buChar char="§"/>
            </a:pPr>
            <a:r>
              <a:rPr lang="es-MX" sz="1400" dirty="0" smtClean="0"/>
              <a:t> Erradicar la pobreza extrema y el hambre </a:t>
            </a:r>
          </a:p>
          <a:p>
            <a:pPr marL="285750" lvl="0" indent="-285750" algn="just">
              <a:buFont typeface="Wingdings" pitchFamily="2" charset="2"/>
              <a:buChar char="§"/>
            </a:pPr>
            <a:r>
              <a:rPr lang="es-MX" sz="1400" dirty="0" smtClean="0"/>
              <a:t> Lograr la enseñanza primaria universal </a:t>
            </a:r>
          </a:p>
          <a:p>
            <a:pPr marL="285750" lvl="0" indent="-285750" algn="just" defTabSz="357188">
              <a:buFont typeface="Wingdings" pitchFamily="2" charset="2"/>
              <a:buChar char="§"/>
            </a:pPr>
            <a:r>
              <a:rPr lang="es-MX" sz="1400" dirty="0" smtClean="0"/>
              <a:t> Promover la igualdad entre los géneros y la autonomía de </a:t>
            </a:r>
            <a:r>
              <a:rPr lang="es-MX" sz="1400" dirty="0" smtClean="0"/>
              <a:t>	la </a:t>
            </a:r>
            <a:r>
              <a:rPr lang="es-MX" sz="1400" dirty="0" smtClean="0"/>
              <a:t>mujer </a:t>
            </a:r>
          </a:p>
          <a:p>
            <a:pPr marL="285750" lvl="0" indent="-285750" algn="just">
              <a:buFont typeface="Wingdings" pitchFamily="2" charset="2"/>
              <a:buChar char="§"/>
            </a:pPr>
            <a:r>
              <a:rPr lang="es-MX" sz="1400" dirty="0" smtClean="0"/>
              <a:t> Reducir la mortalidad infantil </a:t>
            </a:r>
          </a:p>
          <a:p>
            <a:pPr marL="285750" lvl="0" indent="-285750" algn="just">
              <a:buFont typeface="Wingdings" pitchFamily="2" charset="2"/>
              <a:buChar char="§"/>
            </a:pPr>
            <a:r>
              <a:rPr lang="es-MX" sz="1400" dirty="0" smtClean="0"/>
              <a:t> Mejorar la salud materna </a:t>
            </a:r>
          </a:p>
          <a:p>
            <a:pPr marL="285750" lvl="0" indent="-285750" algn="just">
              <a:buFont typeface="Wingdings" pitchFamily="2" charset="2"/>
              <a:buChar char="§"/>
            </a:pPr>
            <a:r>
              <a:rPr lang="es-MX" sz="1400" dirty="0" smtClean="0"/>
              <a:t> Combatir el </a:t>
            </a:r>
            <a:r>
              <a:rPr lang="es-MX" sz="1200" dirty="0" smtClean="0"/>
              <a:t>VIH/SIDA</a:t>
            </a:r>
            <a:r>
              <a:rPr lang="es-MX" sz="1400" dirty="0" smtClean="0"/>
              <a:t>, el paludismo y otras enfermedades </a:t>
            </a:r>
          </a:p>
          <a:p>
            <a:pPr marL="285750" lvl="0" indent="-285750" algn="just">
              <a:buFont typeface="Wingdings" pitchFamily="2" charset="2"/>
              <a:buChar char="§"/>
            </a:pPr>
            <a:r>
              <a:rPr lang="es-MX" sz="1400" dirty="0" smtClean="0"/>
              <a:t> Garantizar la sostenibilidad del medio ambiente </a:t>
            </a:r>
          </a:p>
          <a:p>
            <a:pPr marL="285750" lvl="0" indent="-285750" algn="just">
              <a:buFont typeface="Wingdings" pitchFamily="2" charset="2"/>
              <a:buChar char="§"/>
            </a:pPr>
            <a:r>
              <a:rPr lang="es-MX" sz="1400" dirty="0" smtClean="0"/>
              <a:t> Fomentar </a:t>
            </a:r>
            <a:r>
              <a:rPr lang="es-MX" sz="1400" dirty="0"/>
              <a:t>una asociación mundial del desarrollo </a:t>
            </a:r>
          </a:p>
        </p:txBody>
      </p:sp>
      <p:pic>
        <p:nvPicPr>
          <p:cNvPr id="23" name="0 Imagen"/>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539552" y="3861048"/>
            <a:ext cx="2609995" cy="2533411"/>
          </a:xfrm>
          <a:prstGeom prst="rect">
            <a:avLst/>
          </a:prstGeom>
          <a:ln>
            <a:noFill/>
          </a:ln>
          <a:effectLst/>
        </p:spPr>
      </p:pic>
      <p:sp>
        <p:nvSpPr>
          <p:cNvPr id="24" name="23 CuadroTexto"/>
          <p:cNvSpPr txBox="1"/>
          <p:nvPr/>
        </p:nvSpPr>
        <p:spPr>
          <a:xfrm>
            <a:off x="3419873" y="4509120"/>
            <a:ext cx="5040558" cy="1846659"/>
          </a:xfrm>
          <a:prstGeom prst="rect">
            <a:avLst/>
          </a:prstGeom>
          <a:noFill/>
        </p:spPr>
        <p:txBody>
          <a:bodyPr wrap="square" rtlCol="0">
            <a:spAutoFit/>
          </a:bodyPr>
          <a:lstStyle/>
          <a:p>
            <a:pPr algn="just"/>
            <a:r>
              <a:rPr lang="es-MX" sz="1600" dirty="0">
                <a:latin typeface="+mj-lt"/>
                <a:cs typeface="Arial" pitchFamily="34" charset="0"/>
              </a:rPr>
              <a:t>En el contexto local, el H. Congreso del Estado de Chiapas aprueba una Reforma Constitucional en julio de 2009 para garantizar el cumplimiento de los ODM por parte del </a:t>
            </a:r>
            <a:r>
              <a:rPr lang="es-MX" b="1" dirty="0">
                <a:latin typeface="+mj-lt"/>
                <a:cs typeface="Arial" pitchFamily="34" charset="0"/>
              </a:rPr>
              <a:t>Ejecutivo Estatal</a:t>
            </a:r>
            <a:r>
              <a:rPr lang="es-MX" sz="1600" dirty="0">
                <a:latin typeface="+mj-lt"/>
                <a:cs typeface="Arial" pitchFamily="34" charset="0"/>
              </a:rPr>
              <a:t> y los </a:t>
            </a:r>
            <a:r>
              <a:rPr lang="es-MX" b="1" dirty="0">
                <a:latin typeface="+mj-lt"/>
                <a:cs typeface="Arial" pitchFamily="34" charset="0"/>
              </a:rPr>
              <a:t>Municipios</a:t>
            </a:r>
            <a:r>
              <a:rPr lang="es-MX" sz="1600" dirty="0">
                <a:latin typeface="+mj-lt"/>
                <a:cs typeface="Arial" pitchFamily="34" charset="0"/>
              </a:rPr>
              <a:t> bajo la premisa de alinear las políticas sociales de Chiapas a los </a:t>
            </a:r>
            <a:r>
              <a:rPr lang="es-MX" sz="1600" dirty="0" smtClean="0">
                <a:latin typeface="+mj-lt"/>
                <a:cs typeface="Arial" pitchFamily="34" charset="0"/>
              </a:rPr>
              <a:t>ODM.</a:t>
            </a:r>
            <a:endParaRPr lang="es-MX" sz="1600" dirty="0">
              <a:latin typeface="+mj-lt"/>
              <a:cs typeface="Arial" pitchFamily="34" charset="0"/>
            </a:endParaRPr>
          </a:p>
        </p:txBody>
      </p:sp>
    </p:spTree>
    <p:extLst>
      <p:ext uri="{BB962C8B-B14F-4D97-AF65-F5344CB8AC3E}">
        <p14:creationId xmlns:p14="http://schemas.microsoft.com/office/powerpoint/2010/main" val="1859473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6 </a:t>
            </a:r>
            <a:r>
              <a:rPr lang="es-MX" sz="1600" dirty="0">
                <a:solidFill>
                  <a:prstClr val="white"/>
                </a:solidFill>
              </a:rPr>
              <a:t>Combatir el VIH/SIDA, El Paludismo y Otras Enfermedades</a:t>
            </a:r>
          </a:p>
        </p:txBody>
      </p:sp>
      <p:graphicFrame>
        <p:nvGraphicFramePr>
          <p:cNvPr id="3" name="7 Gráfico"/>
          <p:cNvGraphicFramePr>
            <a:graphicFrameLocks/>
          </p:cNvGraphicFramePr>
          <p:nvPr>
            <p:extLst>
              <p:ext uri="{D42A27DB-BD31-4B8C-83A1-F6EECF244321}">
                <p14:modId xmlns:p14="http://schemas.microsoft.com/office/powerpoint/2010/main" val="1842991434"/>
              </p:ext>
            </p:extLst>
          </p:nvPr>
        </p:nvGraphicFramePr>
        <p:xfrm>
          <a:off x="1608786" y="1340768"/>
          <a:ext cx="5843534"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13314" name="Picture 2" descr="C:\Users\Public\Documents\__TODO 2010\Diseños_2010\PDCHS 2.0\Documento\Elementos Graficos\ICONOS ODMS\odm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144" y="5445224"/>
            <a:ext cx="906294"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1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500" dirty="0">
                <a:solidFill>
                  <a:prstClr val="white"/>
                </a:solidFill>
              </a:rPr>
              <a:t>Objetivo </a:t>
            </a:r>
            <a:r>
              <a:rPr lang="es-MX" sz="1500" dirty="0" smtClean="0">
                <a:solidFill>
                  <a:prstClr val="white"/>
                </a:solidFill>
              </a:rPr>
              <a:t>7 </a:t>
            </a:r>
            <a:r>
              <a:rPr lang="es-MX" sz="1500" dirty="0">
                <a:solidFill>
                  <a:prstClr val="white"/>
                </a:solidFill>
              </a:rPr>
              <a:t>Garantizar la </a:t>
            </a:r>
            <a:endParaRPr lang="es-MX" sz="1500" dirty="0" smtClean="0">
              <a:solidFill>
                <a:prstClr val="white"/>
              </a:solidFill>
            </a:endParaRPr>
          </a:p>
          <a:p>
            <a:pPr algn="ctr">
              <a:buClr>
                <a:srgbClr val="FDA023"/>
              </a:buClr>
            </a:pPr>
            <a:r>
              <a:rPr lang="es-MX" sz="1500" dirty="0" smtClean="0">
                <a:solidFill>
                  <a:prstClr val="white"/>
                </a:solidFill>
              </a:rPr>
              <a:t>Sustentabilidad </a:t>
            </a:r>
            <a:r>
              <a:rPr lang="es-MX" sz="1500" dirty="0">
                <a:solidFill>
                  <a:prstClr val="white"/>
                </a:solidFill>
              </a:rPr>
              <a:t>del Medio Ambiente</a:t>
            </a:r>
          </a:p>
        </p:txBody>
      </p:sp>
      <p:graphicFrame>
        <p:nvGraphicFramePr>
          <p:cNvPr id="3" name="27 Gráfico"/>
          <p:cNvGraphicFramePr>
            <a:graphicFrameLocks/>
          </p:cNvGraphicFramePr>
          <p:nvPr>
            <p:extLst>
              <p:ext uri="{D42A27DB-BD31-4B8C-83A1-F6EECF244321}">
                <p14:modId xmlns:p14="http://schemas.microsoft.com/office/powerpoint/2010/main" val="4254866708"/>
              </p:ext>
            </p:extLst>
          </p:nvPr>
        </p:nvGraphicFramePr>
        <p:xfrm>
          <a:off x="1608786" y="1340768"/>
          <a:ext cx="5843534"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14338" name="Picture 2" descr="C:\Users\Public\Documents\__TODO 2010\Diseños_2010\PDCHS 2.0\Documento\Elementos Graficos\ICONOS ODMS\odm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445224"/>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2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500" dirty="0">
                <a:solidFill>
                  <a:prstClr val="white"/>
                </a:solidFill>
              </a:rPr>
              <a:t>Objetivo </a:t>
            </a:r>
            <a:r>
              <a:rPr lang="es-MX" sz="1500" dirty="0" smtClean="0">
                <a:solidFill>
                  <a:prstClr val="white"/>
                </a:solidFill>
              </a:rPr>
              <a:t>8 </a:t>
            </a:r>
            <a:r>
              <a:rPr lang="es-MX" sz="1500" dirty="0">
                <a:solidFill>
                  <a:prstClr val="white"/>
                </a:solidFill>
              </a:rPr>
              <a:t>Fomentar una Asociación Mundial para el Desarrollo</a:t>
            </a:r>
          </a:p>
        </p:txBody>
      </p:sp>
      <p:graphicFrame>
        <p:nvGraphicFramePr>
          <p:cNvPr id="3" name="2 Gráfico"/>
          <p:cNvGraphicFramePr>
            <a:graphicFrameLocks/>
          </p:cNvGraphicFramePr>
          <p:nvPr>
            <p:extLst>
              <p:ext uri="{D42A27DB-BD31-4B8C-83A1-F6EECF244321}">
                <p14:modId xmlns:p14="http://schemas.microsoft.com/office/powerpoint/2010/main" val="3504253172"/>
              </p:ext>
            </p:extLst>
          </p:nvPr>
        </p:nvGraphicFramePr>
        <p:xfrm>
          <a:off x="1763688" y="1340768"/>
          <a:ext cx="5688632"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15362" name="Picture 2" descr="C:\Users\Public\Documents\__TODO 2010\Diseños_2010\PDCHS 2.0\Documento\Elementos Graficos\ICONOS ODMS\odm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517232"/>
            <a:ext cx="893793"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Subtítulo"/>
          <p:cNvSpPr txBox="1">
            <a:spLocks/>
          </p:cNvSpPr>
          <p:nvPr/>
        </p:nvSpPr>
        <p:spPr>
          <a:xfrm>
            <a:off x="4499992" y="-2130"/>
            <a:ext cx="3816424" cy="648072"/>
          </a:xfrm>
          <a:prstGeom prst="rect">
            <a:avLst/>
          </a:prstGeom>
        </p:spPr>
        <p:txBody>
          <a:bodyPr vert="horz" lIns="91440" tIns="45720" rIns="91440" bIns="45720" rtlCol="0" anchor="ctr">
            <a:noAutofit/>
          </a:bodyPr>
          <a:ls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buClr>
                <a:srgbClr val="FDA023"/>
              </a:buClr>
            </a:pPr>
            <a:r>
              <a:rPr lang="es-MX" sz="2400" dirty="0" smtClean="0">
                <a:solidFill>
                  <a:schemeClr val="bg1"/>
                </a:solidFill>
                <a:latin typeface="+mj-lt"/>
              </a:rPr>
              <a:t>Línea </a:t>
            </a:r>
            <a:r>
              <a:rPr lang="es-MX" sz="2400" dirty="0" smtClean="0">
                <a:solidFill>
                  <a:schemeClr val="bg1"/>
                </a:solidFill>
                <a:latin typeface="+mj-lt"/>
              </a:rPr>
              <a:t>Basal Municipal</a:t>
            </a:r>
            <a:endParaRPr lang="es-MX" sz="2400" dirty="0">
              <a:solidFill>
                <a:schemeClr val="bg1"/>
              </a:solidFill>
              <a:latin typeface="+mj-lt"/>
            </a:endParaRPr>
          </a:p>
        </p:txBody>
      </p:sp>
      <p:pic>
        <p:nvPicPr>
          <p:cNvPr id="7" name="table"/>
          <p:cNvPicPr>
            <a:picLocks noChangeAspect="1"/>
          </p:cNvPicPr>
          <p:nvPr/>
        </p:nvPicPr>
        <p:blipFill>
          <a:blip r:embed="rId2"/>
          <a:stretch>
            <a:fillRect/>
          </a:stretch>
        </p:blipFill>
        <p:spPr>
          <a:xfrm>
            <a:off x="1655676" y="2096241"/>
            <a:ext cx="5832648" cy="2665517"/>
          </a:xfrm>
          <a:prstGeom prst="rect">
            <a:avLst/>
          </a:prstGeom>
        </p:spPr>
      </p:pic>
    </p:spTree>
    <p:extLst>
      <p:ext uri="{BB962C8B-B14F-4D97-AF65-F5344CB8AC3E}">
        <p14:creationId xmlns:p14="http://schemas.microsoft.com/office/powerpoint/2010/main" val="110594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638268330"/>
              </p:ext>
            </p:extLst>
          </p:nvPr>
        </p:nvGraphicFramePr>
        <p:xfrm>
          <a:off x="539552" y="764700"/>
          <a:ext cx="8064896" cy="5110480"/>
        </p:xfrm>
        <a:graphic>
          <a:graphicData uri="http://schemas.openxmlformats.org/drawingml/2006/table">
            <a:tbl>
              <a:tblPr/>
              <a:tblGrid>
                <a:gridCol w="4065958"/>
                <a:gridCol w="3998938"/>
              </a:tblGrid>
              <a:tr h="0">
                <a:tc gridSpan="2">
                  <a:txBody>
                    <a:bodyPr/>
                    <a:lstStyle/>
                    <a:p>
                      <a:pPr algn="ctr" fontAlgn="ctr"/>
                      <a:endParaRPr lang="es-MX" sz="1050" b="1" i="0" u="none" strike="noStrike" dirty="0">
                        <a:solidFill>
                          <a:srgbClr val="000000"/>
                        </a:solidFill>
                        <a:effectLst/>
                        <a:latin typeface="Calibri"/>
                      </a:endParaRPr>
                    </a:p>
                  </a:txBody>
                  <a:tcPr marL="5597" marR="5597" marT="55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s-MX"/>
                    </a:p>
                  </a:txBody>
                  <a:tcPr/>
                </a:tc>
              </a:tr>
              <a:tr h="369000">
                <a:tc>
                  <a:txBody>
                    <a:bodyPr/>
                    <a:lstStyle/>
                    <a:p>
                      <a:pPr algn="ctr" fontAlgn="ctr"/>
                      <a:r>
                        <a:rPr lang="es-MX" sz="1050" b="1" i="0" u="none" strike="noStrike" dirty="0" smtClean="0">
                          <a:solidFill>
                            <a:srgbClr val="000000"/>
                          </a:solidFill>
                          <a:effectLst/>
                          <a:latin typeface="Calibri"/>
                        </a:rPr>
                        <a:t>LBE</a:t>
                      </a:r>
                      <a:endParaRPr lang="es-MX" sz="1050" b="1" i="0" u="none" strike="noStrike" dirty="0">
                        <a:solidFill>
                          <a:srgbClr val="000000"/>
                        </a:solidFill>
                        <a:effectLst/>
                        <a:latin typeface="Calibri"/>
                      </a:endParaRPr>
                    </a:p>
                  </a:txBody>
                  <a:tcPr marL="5597" marR="5597" marT="55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dirty="0" smtClean="0">
                          <a:solidFill>
                            <a:srgbClr val="000000"/>
                          </a:solidFill>
                          <a:effectLst/>
                          <a:latin typeface="Calibri"/>
                        </a:rPr>
                        <a:t>LBM</a:t>
                      </a:r>
                      <a:endParaRPr lang="es-MX" sz="1050" b="1" i="0" u="none" strike="noStrike" dirty="0">
                        <a:solidFill>
                          <a:srgbClr val="000000"/>
                        </a:solidFill>
                        <a:effectLst/>
                        <a:latin typeface="Calibri"/>
                      </a:endParaRPr>
                    </a:p>
                  </a:txBody>
                  <a:tcPr marL="5597" marR="5597" marT="55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729">
                <a:tc gridSpan="2">
                  <a:txBody>
                    <a:bodyPr/>
                    <a:lstStyle/>
                    <a:p>
                      <a:pPr algn="ctr" fontAlgn="b"/>
                      <a:r>
                        <a:rPr lang="es-MX" sz="1050" b="1" i="0" u="none" strike="noStrike" dirty="0">
                          <a:solidFill>
                            <a:srgbClr val="000000"/>
                          </a:solidFill>
                          <a:effectLst/>
                          <a:latin typeface="Calibri"/>
                        </a:rPr>
                        <a:t>OBJETIVO 1 ERRADICAR LA POBREZA EXTREMA Y EL HAMBRE</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402546">
                <a:tc>
                  <a:txBody>
                    <a:bodyPr/>
                    <a:lstStyle/>
                    <a:p>
                      <a:pPr algn="l" rtl="0" fontAlgn="ctr"/>
                      <a:r>
                        <a:rPr lang="es-MX" sz="1050" b="0" i="0" u="none" strike="noStrike">
                          <a:solidFill>
                            <a:srgbClr val="000000"/>
                          </a:solidFill>
                          <a:effectLst/>
                          <a:latin typeface="Calibri"/>
                        </a:rPr>
                        <a:t>1A1-1 Porcentaje de la población en situación de pobreza multidimensional extrema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1A1-1. Porcentaje de la población en pobreza extrema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1A1-2 Porcentaje de la población en situación de pobreza alimentaria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1A1-2. Porcentaje de población en situación de pobreza alimentaria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2546">
                <a:tc>
                  <a:txBody>
                    <a:bodyPr/>
                    <a:lstStyle/>
                    <a:p>
                      <a:pPr algn="l" rtl="0" fontAlgn="ctr"/>
                      <a:r>
                        <a:rPr lang="es-MX" sz="1050" b="0" i="0" u="none" strike="noStrike">
                          <a:solidFill>
                            <a:srgbClr val="000000"/>
                          </a:solidFill>
                          <a:effectLst/>
                          <a:latin typeface="Calibri"/>
                        </a:rPr>
                        <a:t>1A3-3 Proporción del gasto correspondiente a la quinta parte más pobre de los hogares</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dirty="0">
                          <a:solidFill>
                            <a:srgbClr val="000000"/>
                          </a:solidFill>
                          <a:effectLst/>
                          <a:latin typeface="Calibri"/>
                        </a:rPr>
                        <a:t>1B4-4 Tasa de crecimiento del PIB por persona empleada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1B4-3. Valor Agregado Censal Bruto por persona empleada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729">
                <a:tc>
                  <a:txBody>
                    <a:bodyPr/>
                    <a:lstStyle/>
                    <a:p>
                      <a:pPr algn="l" rtl="0" fontAlgn="ctr"/>
                      <a:r>
                        <a:rPr lang="es-MX" sz="1050" b="0" i="0" u="none" strike="noStrike">
                          <a:solidFill>
                            <a:srgbClr val="000000"/>
                          </a:solidFill>
                          <a:effectLst/>
                          <a:latin typeface="Calibri"/>
                        </a:rPr>
                        <a:t>1B5-5 Relación empleo-población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1B5-4. Relación Empleo-Población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1B5-5A Relación empleo-población femenina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1B5-4A. Relación Empleo-Población femenina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1B5-5B Relación empleo-población masculina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1B5-4B. Relación Empleo-Población masculina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dirty="0">
                          <a:solidFill>
                            <a:srgbClr val="000000"/>
                          </a:solidFill>
                          <a:effectLst/>
                          <a:latin typeface="Calibri"/>
                        </a:rPr>
                        <a:t>1B6-6 Porcentaje de la población ocupada que gana hasta 1 salario mínimo</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1B6-5. Porcentaje de población ocupada que gana hasta 1 salario mínimo</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1B6-7 Tasa de condiciones críticas de ocupación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1B6-7A Tasa de condiciones críticas de ocupación femenina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1B6-7B Tasa de condiciones críticas de ocupación masculina</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2546">
                <a:tc>
                  <a:txBody>
                    <a:bodyPr/>
                    <a:lstStyle/>
                    <a:p>
                      <a:pPr algn="l" rtl="0" fontAlgn="ctr"/>
                      <a:r>
                        <a:rPr lang="es-MX" sz="1050" b="0" i="0" u="none" strike="noStrike">
                          <a:solidFill>
                            <a:srgbClr val="000000"/>
                          </a:solidFill>
                          <a:effectLst/>
                          <a:latin typeface="Calibri"/>
                        </a:rPr>
                        <a:t>1B7-8 Proporción de la población ocupada total que trabaja por cuenta propia o en un negocio familiar</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1B7-6. Proporción de la población ocupada total que trabaja por cuenta propia o en un negocio familiar</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8365">
                <a:tc>
                  <a:txBody>
                    <a:bodyPr/>
                    <a:lstStyle/>
                    <a:p>
                      <a:pPr algn="l" rtl="0" fontAlgn="ctr"/>
                      <a:r>
                        <a:rPr lang="es-MX" sz="1050" b="0" i="0" u="none" strike="noStrike">
                          <a:solidFill>
                            <a:srgbClr val="000000"/>
                          </a:solidFill>
                          <a:effectLst/>
                          <a:latin typeface="Calibri"/>
                        </a:rPr>
                        <a:t>1C8-9 Porcentaje de niños menores de 5 años con peso bajo para la edad</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0210">
                <a:tc>
                  <a:txBody>
                    <a:bodyPr/>
                    <a:lstStyle/>
                    <a:p>
                      <a:pPr algn="l" rtl="0" fontAlgn="ctr"/>
                      <a:r>
                        <a:rPr lang="es-MX" sz="1050" b="0" i="0" u="none" strike="noStrike">
                          <a:solidFill>
                            <a:srgbClr val="000000"/>
                          </a:solidFill>
                          <a:effectLst/>
                          <a:latin typeface="Calibri"/>
                        </a:rPr>
                        <a:t>1C8-10 Proporción de casos  con algún grado de desnutrición en población menor de 5 años diagnosticada con algún padecimiento</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1C8-7 Proporción de casos  con algún grado de desnutrición en población menor de 5 años diagnosticada con algún padecimiento</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1</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11914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64866377"/>
              </p:ext>
            </p:extLst>
          </p:nvPr>
        </p:nvGraphicFramePr>
        <p:xfrm>
          <a:off x="539552" y="836716"/>
          <a:ext cx="8064896" cy="5031998"/>
        </p:xfrm>
        <a:graphic>
          <a:graphicData uri="http://schemas.openxmlformats.org/drawingml/2006/table">
            <a:tbl>
              <a:tblPr/>
              <a:tblGrid>
                <a:gridCol w="4065959"/>
                <a:gridCol w="3998937"/>
              </a:tblGrid>
              <a:tr h="0">
                <a:tc gridSpan="2">
                  <a:txBody>
                    <a:bodyPr/>
                    <a:lstStyle/>
                    <a:p>
                      <a:pPr algn="ctr" fontAlgn="ctr"/>
                      <a:endParaRPr lang="es-MX" sz="1050" b="1" i="0" u="none" strike="noStrike" dirty="0">
                        <a:solidFill>
                          <a:srgbClr val="000000"/>
                        </a:solidFill>
                        <a:effectLst/>
                        <a:latin typeface="Calibri"/>
                      </a:endParaRPr>
                    </a:p>
                  </a:txBody>
                  <a:tcPr marL="6299" marR="6299" marT="6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s-MX"/>
                    </a:p>
                  </a:txBody>
                  <a:tcPr/>
                </a:tc>
              </a:tr>
              <a:tr h="415243">
                <a:tc>
                  <a:txBody>
                    <a:bodyPr/>
                    <a:lstStyle/>
                    <a:p>
                      <a:pPr algn="ctr" fontAlgn="ctr"/>
                      <a:r>
                        <a:rPr lang="es-MX" sz="1050" b="1" i="0" u="none" strike="noStrike">
                          <a:solidFill>
                            <a:srgbClr val="000000"/>
                          </a:solidFill>
                          <a:effectLst/>
                          <a:latin typeface="Calibri"/>
                        </a:rPr>
                        <a:t>Estatal</a:t>
                      </a:r>
                    </a:p>
                  </a:txBody>
                  <a:tcPr marL="6299" marR="6299" marT="6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a:solidFill>
                            <a:srgbClr val="000000"/>
                          </a:solidFill>
                          <a:effectLst/>
                          <a:latin typeface="Calibri"/>
                        </a:rPr>
                        <a:t>Municipal</a:t>
                      </a:r>
                    </a:p>
                  </a:txBody>
                  <a:tcPr marL="6299" marR="6299" marT="62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8746">
                <a:tc gridSpan="2">
                  <a:txBody>
                    <a:bodyPr/>
                    <a:lstStyle/>
                    <a:p>
                      <a:pPr algn="ctr" fontAlgn="b"/>
                      <a:r>
                        <a:rPr lang="es-MX" sz="1050" b="1" i="0" u="none" strike="noStrike" dirty="0">
                          <a:solidFill>
                            <a:srgbClr val="000000"/>
                          </a:solidFill>
                          <a:effectLst/>
                          <a:latin typeface="Calibri"/>
                        </a:rPr>
                        <a:t>OBJETIVO 2 LOGRAR LA ENSEÑANZA PRIMARIA UNIVERSAL</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301993">
                <a:tc>
                  <a:txBody>
                    <a:bodyPr/>
                    <a:lstStyle/>
                    <a:p>
                      <a:pPr algn="l" rtl="0" fontAlgn="ctr"/>
                      <a:r>
                        <a:rPr lang="es-MX" sz="1050" b="0" i="0" u="none" strike="noStrike">
                          <a:solidFill>
                            <a:srgbClr val="000000"/>
                          </a:solidFill>
                          <a:effectLst/>
                          <a:latin typeface="Calibri"/>
                        </a:rPr>
                        <a:t>2A1-11 Tasa Neta de Matriculación en Preescolar (3 - 5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2A1-8. Tasa neta de matriculación en preescolar (3-5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2A1-12 Tasa neta de matriculación en primaria (6 - 11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2A1-9. Tasa neta de matriculación en primaria (6 - 11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2A1-13 Tasa Neta de Matriculación en Secundaria (12 a 14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2A1-10. Tasa neta de matriculación en secundaria (12 - 14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2A1-14 Tasa Neta de Matriculación en educación media (15 a 17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2A1-11. Tasa neta de matriculación en educación media (15 - 17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dirty="0">
                          <a:solidFill>
                            <a:srgbClr val="000000"/>
                          </a:solidFill>
                          <a:effectLst/>
                          <a:latin typeface="Calibri"/>
                        </a:rPr>
                        <a:t>2A1-15 Tasa Bruta de Matriculación en educación superior</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2A2-16 Eficiencia terminal en educación primaria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2A2-12. Eficiencia terminal en educación primaria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2A2-17 Eficiencia terminal en educación secundaria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2A2-13. Eficiencia terminal en educación secundaria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dirty="0">
                          <a:solidFill>
                            <a:srgbClr val="000000"/>
                          </a:solidFill>
                          <a:effectLst/>
                          <a:latin typeface="Calibri"/>
                        </a:rPr>
                        <a:t>2A2-18 Eficiencia terminal en educación media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2A2-14. Eficiencia terminal en educación media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2A2-19 Tasa de insuficiencia en la prueba ENLACE en primaria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2A2-20 Tasa de insuficiencia en la prueba ENLACE en secundaria</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993">
                <a:tc>
                  <a:txBody>
                    <a:bodyPr/>
                    <a:lstStyle/>
                    <a:p>
                      <a:pPr algn="l" rtl="0" fontAlgn="ctr"/>
                      <a:r>
                        <a:rPr lang="es-MX" sz="1050" b="0" i="0" u="none" strike="noStrike">
                          <a:solidFill>
                            <a:srgbClr val="000000"/>
                          </a:solidFill>
                          <a:effectLst/>
                          <a:latin typeface="Calibri"/>
                        </a:rPr>
                        <a:t>2A3-21 Tasa de alfabetización general entre la población de 15 - 24 años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2A3-15. Tasa general de alfabetización entre la población de 15 - 24 años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2992">
                <a:tc>
                  <a:txBody>
                    <a:bodyPr/>
                    <a:lstStyle/>
                    <a:p>
                      <a:pPr algn="l" rtl="0" fontAlgn="ctr"/>
                      <a:r>
                        <a:rPr lang="es-MX" sz="1050" b="0" i="0" u="none" strike="noStrike">
                          <a:solidFill>
                            <a:srgbClr val="000000"/>
                          </a:solidFill>
                          <a:effectLst/>
                          <a:latin typeface="Calibri"/>
                        </a:rPr>
                        <a:t>2A3-21A Tasa de alfabetizacion entre la población femenina de 15 - 24 años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2A3-15A. Tasa de alfabetización entre la población femenina de 15 - 24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2429">
                <a:tc>
                  <a:txBody>
                    <a:bodyPr/>
                    <a:lstStyle/>
                    <a:p>
                      <a:pPr algn="l" rtl="0" fontAlgn="ctr"/>
                      <a:r>
                        <a:rPr lang="es-MX" sz="1050" b="0" i="0" u="none" strike="noStrike">
                          <a:solidFill>
                            <a:srgbClr val="000000"/>
                          </a:solidFill>
                          <a:effectLst/>
                          <a:latin typeface="Calibri"/>
                        </a:rPr>
                        <a:t>2A3-21B Tasa de alfabetizacion entre la población masculina de 15 - 24 años </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2A3-15B. Tasa de alfabetización entre la población masculina de 15 - 24 años de edad</a:t>
                      </a:r>
                    </a:p>
                  </a:txBody>
                  <a:tcPr marL="6299" marR="6299" marT="6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2</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7111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77505852"/>
              </p:ext>
            </p:extLst>
          </p:nvPr>
        </p:nvGraphicFramePr>
        <p:xfrm>
          <a:off x="539552" y="836714"/>
          <a:ext cx="8064895" cy="4939073"/>
        </p:xfrm>
        <a:graphic>
          <a:graphicData uri="http://schemas.openxmlformats.org/drawingml/2006/table">
            <a:tbl>
              <a:tblPr/>
              <a:tblGrid>
                <a:gridCol w="4065959"/>
                <a:gridCol w="3998936"/>
              </a:tblGrid>
              <a:tr h="72006">
                <a:tc gridSpan="2">
                  <a:txBody>
                    <a:bodyPr/>
                    <a:lstStyle/>
                    <a:p>
                      <a:pPr algn="ctr" fontAlgn="ctr"/>
                      <a:endParaRPr lang="es-MX" sz="1050" b="1" i="0" u="none" strike="noStrike" dirty="0">
                        <a:solidFill>
                          <a:srgbClr val="000000"/>
                        </a:solidFill>
                        <a:effectLst/>
                        <a:latin typeface="Calibri"/>
                      </a:endParaRPr>
                    </a:p>
                  </a:txBody>
                  <a:tcPr marL="7355" marR="7355" marT="7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MX"/>
                    </a:p>
                  </a:txBody>
                  <a:tcPr/>
                </a:tc>
              </a:tr>
              <a:tr h="484884">
                <a:tc>
                  <a:txBody>
                    <a:bodyPr/>
                    <a:lstStyle/>
                    <a:p>
                      <a:pPr algn="ctr" fontAlgn="ctr"/>
                      <a:endParaRPr lang="es-MX" sz="1050" b="1" i="0" u="none" strike="noStrike">
                        <a:solidFill>
                          <a:srgbClr val="000000"/>
                        </a:solidFill>
                        <a:effectLst/>
                        <a:latin typeface="Calibri"/>
                      </a:endParaRPr>
                    </a:p>
                  </a:txBody>
                  <a:tcPr marL="7355" marR="7355" marT="7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MX" sz="1050" b="1" i="0" u="none" strike="noStrike" dirty="0">
                        <a:solidFill>
                          <a:srgbClr val="000000"/>
                        </a:solidFill>
                        <a:effectLst/>
                        <a:latin typeface="Calibri"/>
                      </a:endParaRPr>
                    </a:p>
                  </a:txBody>
                  <a:tcPr marL="7355" marR="7355" marT="7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0402">
                <a:tc gridSpan="2">
                  <a:txBody>
                    <a:bodyPr/>
                    <a:lstStyle/>
                    <a:p>
                      <a:pPr algn="ctr" fontAlgn="b"/>
                      <a:r>
                        <a:rPr lang="es-MX" sz="1050" b="1" i="0" u="none" strike="noStrike" dirty="0">
                          <a:solidFill>
                            <a:srgbClr val="000000"/>
                          </a:solidFill>
                          <a:effectLst/>
                          <a:latin typeface="Calibri"/>
                        </a:rPr>
                        <a:t>OBJETIVO 3: PROMOVER LA IGUALDAD DE GÉNERO Y LA AUTONOMÍA DE LA MUJER</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352643">
                <a:tc>
                  <a:txBody>
                    <a:bodyPr/>
                    <a:lstStyle/>
                    <a:p>
                      <a:pPr algn="l" rtl="0" fontAlgn="ctr"/>
                      <a:r>
                        <a:rPr lang="es-MX" sz="1050" b="0" i="0" u="none" strike="noStrike">
                          <a:solidFill>
                            <a:srgbClr val="000000"/>
                          </a:solidFill>
                          <a:effectLst/>
                          <a:latin typeface="Calibri"/>
                        </a:rPr>
                        <a:t>3A1-22 Razón entre niñas y niños matriculados en la educación primaria</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3A1-16. Relación entre niñas y niños matriculados en la educación primaria</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2643">
                <a:tc>
                  <a:txBody>
                    <a:bodyPr/>
                    <a:lstStyle/>
                    <a:p>
                      <a:pPr algn="l" rtl="0" fontAlgn="ctr"/>
                      <a:r>
                        <a:rPr lang="es-MX" sz="1050" b="0" i="0" u="none" strike="noStrike">
                          <a:solidFill>
                            <a:srgbClr val="000000"/>
                          </a:solidFill>
                          <a:effectLst/>
                          <a:latin typeface="Calibri"/>
                        </a:rPr>
                        <a:t>3A1-23 Razón entre niñas y niños matriculados en la educación secundaria</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3A1-17. Relación entre niñas y niños matriculados en la educación secundaria</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964">
                <a:tc>
                  <a:txBody>
                    <a:bodyPr/>
                    <a:lstStyle/>
                    <a:p>
                      <a:pPr algn="l" rtl="0" fontAlgn="ctr"/>
                      <a:r>
                        <a:rPr lang="es-MX" sz="1050" b="0" i="0" u="none" strike="noStrike">
                          <a:solidFill>
                            <a:srgbClr val="000000"/>
                          </a:solidFill>
                          <a:effectLst/>
                          <a:latin typeface="Calibri"/>
                        </a:rPr>
                        <a:t>3A1-24 Razón entre mujeres y hombres matriculados en la educación media-superior</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3A1-18. Relación entre mujeres y hombres matriculados en la educación media</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2643">
                <a:tc>
                  <a:txBody>
                    <a:bodyPr/>
                    <a:lstStyle/>
                    <a:p>
                      <a:pPr algn="l" rtl="0" fontAlgn="ctr"/>
                      <a:r>
                        <a:rPr lang="es-MX" sz="1050" b="0" i="0" u="none" strike="noStrike">
                          <a:solidFill>
                            <a:srgbClr val="000000"/>
                          </a:solidFill>
                          <a:effectLst/>
                          <a:latin typeface="Calibri"/>
                        </a:rPr>
                        <a:t>3A1-25 Razón entre mujeres y hombres matriculados en la educación superior</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2643">
                <a:tc>
                  <a:txBody>
                    <a:bodyPr/>
                    <a:lstStyle/>
                    <a:p>
                      <a:pPr algn="l" rtl="0" fontAlgn="ctr"/>
                      <a:r>
                        <a:rPr lang="es-MX" sz="1050" b="0" i="0" u="none" strike="noStrike">
                          <a:solidFill>
                            <a:srgbClr val="000000"/>
                          </a:solidFill>
                          <a:effectLst/>
                          <a:latin typeface="Calibri"/>
                        </a:rPr>
                        <a:t>3A2-26 Proporción de mujeres asalariadas en el sector no agropecuario</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964">
                <a:tc rowSpan="2">
                  <a:txBody>
                    <a:bodyPr/>
                    <a:lstStyle/>
                    <a:p>
                      <a:pPr algn="l" rtl="0" fontAlgn="ctr"/>
                      <a:r>
                        <a:rPr lang="es-MX" sz="1050" b="0" i="0" u="none" strike="noStrike" dirty="0">
                          <a:solidFill>
                            <a:srgbClr val="000000"/>
                          </a:solidFill>
                          <a:effectLst/>
                          <a:latin typeface="Calibri"/>
                        </a:rPr>
                        <a:t>3A3-27 Proporción de escaños en la legislatura estatal ocupados por mujeres</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3A3-19. Proporción de cargos de elección popular en el Ayuntamiento ocupados por mujeres </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964">
                <a:tc vMerge="1">
                  <a:txBody>
                    <a:bodyPr/>
                    <a:lstStyle/>
                    <a:p>
                      <a:endParaRPr lang="es-MX"/>
                    </a:p>
                  </a:txBody>
                  <a:tcPr/>
                </a:tc>
                <a:tc>
                  <a:txBody>
                    <a:bodyPr/>
                    <a:lstStyle/>
                    <a:p>
                      <a:pPr algn="l" fontAlgn="ctr"/>
                      <a:r>
                        <a:rPr lang="es-MX" sz="1050" b="0" i="0" u="none" strike="noStrike">
                          <a:solidFill>
                            <a:srgbClr val="000000"/>
                          </a:solidFill>
                          <a:effectLst/>
                          <a:latin typeface="Calibri"/>
                        </a:rPr>
                        <a:t>3A3-20. Proporción de puestos directivos en el Ayuntamiento ocupados por mujeres</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964">
                <a:tc>
                  <a:txBody>
                    <a:bodyPr/>
                    <a:lstStyle/>
                    <a:p>
                      <a:pPr algn="l" rtl="0" fontAlgn="ctr"/>
                      <a:r>
                        <a:rPr lang="es-MX" sz="1050" b="0" i="0" u="none" strike="noStrike">
                          <a:solidFill>
                            <a:srgbClr val="000000"/>
                          </a:solidFill>
                          <a:effectLst/>
                          <a:latin typeface="Calibri"/>
                        </a:rPr>
                        <a:t>3A3-28 Proporción de puestos directivos ocupados por mujeres en el Poder Ejecutivo Estatal</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39984">
                <a:tc>
                  <a:txBody>
                    <a:bodyPr/>
                    <a:lstStyle/>
                    <a:p>
                      <a:pPr algn="l" rtl="0" fontAlgn="ctr"/>
                      <a:r>
                        <a:rPr lang="es-MX" sz="1050" b="0" i="0" u="none" strike="noStrike">
                          <a:solidFill>
                            <a:srgbClr val="000000"/>
                          </a:solidFill>
                          <a:effectLst/>
                          <a:latin typeface="Calibri"/>
                        </a:rPr>
                        <a:t>3A3-29 Proporción de puestos directivos ocupados por mujeres en el Poder Judicial Estatal</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 </a:t>
                      </a:r>
                    </a:p>
                  </a:txBody>
                  <a:tcPr marL="7355" marR="7355" marT="7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3</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59498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96083089"/>
              </p:ext>
            </p:extLst>
          </p:nvPr>
        </p:nvGraphicFramePr>
        <p:xfrm>
          <a:off x="539552" y="836714"/>
          <a:ext cx="8064896" cy="4443518"/>
        </p:xfrm>
        <a:graphic>
          <a:graphicData uri="http://schemas.openxmlformats.org/drawingml/2006/table">
            <a:tbl>
              <a:tblPr/>
              <a:tblGrid>
                <a:gridCol w="4065959"/>
                <a:gridCol w="3998937"/>
              </a:tblGrid>
              <a:tr h="72006">
                <a:tc gridSpan="2">
                  <a:txBody>
                    <a:bodyPr/>
                    <a:lstStyle/>
                    <a:p>
                      <a:pPr algn="ctr" fontAlgn="ctr"/>
                      <a:endParaRPr lang="es-MX" sz="105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MX"/>
                    </a:p>
                  </a:txBody>
                  <a:tcPr/>
                </a:tc>
              </a:tr>
              <a:tr h="406517">
                <a:tc>
                  <a:txBody>
                    <a:bodyPr/>
                    <a:lstStyle/>
                    <a:p>
                      <a:pPr algn="ctr" fontAlgn="ctr"/>
                      <a:r>
                        <a:rPr lang="es-MX" sz="1050" b="1" i="0" u="none" strike="noStrike">
                          <a:solidFill>
                            <a:srgbClr val="000000"/>
                          </a:solidFill>
                          <a:effectLst/>
                          <a:latin typeface="Calibri"/>
                        </a:rPr>
                        <a:t>Estatal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a:solidFill>
                            <a:srgbClr val="000000"/>
                          </a:solidFill>
                          <a:effectLst/>
                          <a:latin typeface="Calibri"/>
                        </a:rPr>
                        <a:t>Municipal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10">
                <a:tc gridSpan="2">
                  <a:txBody>
                    <a:bodyPr/>
                    <a:lstStyle/>
                    <a:p>
                      <a:pPr algn="ctr" fontAlgn="b"/>
                      <a:r>
                        <a:rPr lang="es-MX" sz="1050" b="1" i="0" u="none" strike="noStrike" dirty="0">
                          <a:solidFill>
                            <a:srgbClr val="000000"/>
                          </a:solidFill>
                          <a:effectLst/>
                          <a:latin typeface="Calibri"/>
                        </a:rPr>
                        <a:t>OBJETIVO 4: REDUCIR LA MORTALIDAD INFANTIL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757706">
                <a:tc>
                  <a:txBody>
                    <a:bodyPr/>
                    <a:lstStyle/>
                    <a:p>
                      <a:pPr algn="l" rtl="0" fontAlgn="ctr"/>
                      <a:r>
                        <a:rPr lang="es-MX" sz="1050" b="0" i="0" u="none" strike="noStrike">
                          <a:solidFill>
                            <a:srgbClr val="000000"/>
                          </a:solidFill>
                          <a:effectLst/>
                          <a:latin typeface="Calibri"/>
                        </a:rPr>
                        <a:t>4A1-30 Tasa de mortalidad de menores de cinco años (defunciones por cada 1000 nacidos vivos estimados)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4A1-21. Tasa de mortalidad de menores de 5 años (defunciones por cada 1000 nacidos vivos estimados)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57706">
                <a:tc>
                  <a:txBody>
                    <a:bodyPr/>
                    <a:lstStyle/>
                    <a:p>
                      <a:pPr algn="l" rtl="0" fontAlgn="ctr"/>
                      <a:r>
                        <a:rPr lang="es-MX" sz="1050" b="0" i="0" u="none" strike="noStrike">
                          <a:solidFill>
                            <a:srgbClr val="000000"/>
                          </a:solidFill>
                          <a:effectLst/>
                          <a:latin typeface="Calibri"/>
                        </a:rPr>
                        <a:t>4A2-31 Tasa de mortalidad Infantil (defunciones de menores de un año por cada mil nacimientos)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4A2-22. Tasa de mortalidad infantil (defunciones de menores de un año por cada mil Nacimientos)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05137">
                <a:tc>
                  <a:txBody>
                    <a:bodyPr/>
                    <a:lstStyle/>
                    <a:p>
                      <a:pPr algn="l" rtl="0" fontAlgn="ctr"/>
                      <a:r>
                        <a:rPr lang="es-MX" sz="1050" b="0" i="0" u="none" strike="noStrike">
                          <a:solidFill>
                            <a:srgbClr val="000000"/>
                          </a:solidFill>
                          <a:effectLst/>
                          <a:latin typeface="Calibri"/>
                        </a:rPr>
                        <a:t>4A3-32 Proporción de niños de un año vacunados contra el sarampión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4A3-23. Proporción de niños de un año vacunados contra el sarampión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57706">
                <a:tc>
                  <a:txBody>
                    <a:bodyPr/>
                    <a:lstStyle/>
                    <a:p>
                      <a:pPr algn="l" rtl="0" fontAlgn="ctr"/>
                      <a:r>
                        <a:rPr lang="es-MX" sz="1050" b="0" i="0" u="none" strike="noStrike">
                          <a:solidFill>
                            <a:srgbClr val="000000"/>
                          </a:solidFill>
                          <a:effectLst/>
                          <a:latin typeface="Calibri"/>
                        </a:rPr>
                        <a:t>4A2-33 Tasa de mortalidad por infecciones respiratorias agudas (IRAs) en menores de 5 años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4A3-24. Tasa de mortalidad por infecciones respiratorias agudas (IRAs) en menores de 5 años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73491">
                <a:tc>
                  <a:txBody>
                    <a:bodyPr/>
                    <a:lstStyle/>
                    <a:p>
                      <a:pPr algn="l" rtl="0" fontAlgn="ctr"/>
                      <a:r>
                        <a:rPr lang="es-MX" sz="1050" b="0" i="0" u="none" strike="noStrike">
                          <a:solidFill>
                            <a:srgbClr val="000000"/>
                          </a:solidFill>
                          <a:effectLst/>
                          <a:latin typeface="Calibri"/>
                        </a:rPr>
                        <a:t>4A2-34 Tasa de mortalidad por enfermedades diarreicas agudas (EDAs) en menores de 5 años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4A3-25. Tasa de mortalidad por enfermedades diarreicas agudas (</a:t>
                      </a:r>
                      <a:r>
                        <a:rPr lang="es-MX" sz="1050" b="0" i="0" u="none" strike="noStrike" dirty="0" err="1">
                          <a:solidFill>
                            <a:srgbClr val="000000"/>
                          </a:solidFill>
                          <a:effectLst/>
                          <a:latin typeface="Calibri"/>
                        </a:rPr>
                        <a:t>EDAs</a:t>
                      </a:r>
                      <a:r>
                        <a:rPr lang="es-MX" sz="1050" b="0" i="0" u="none" strike="noStrike" dirty="0">
                          <a:solidFill>
                            <a:srgbClr val="000000"/>
                          </a:solidFill>
                          <a:effectLst/>
                          <a:latin typeface="Calibri"/>
                        </a:rPr>
                        <a:t>) en menores de 5 años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4</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319869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48971642"/>
              </p:ext>
            </p:extLst>
          </p:nvPr>
        </p:nvGraphicFramePr>
        <p:xfrm>
          <a:off x="539552" y="836711"/>
          <a:ext cx="8064896" cy="4657724"/>
        </p:xfrm>
        <a:graphic>
          <a:graphicData uri="http://schemas.openxmlformats.org/drawingml/2006/table">
            <a:tbl>
              <a:tblPr/>
              <a:tblGrid>
                <a:gridCol w="4065959"/>
                <a:gridCol w="3998937"/>
              </a:tblGrid>
              <a:tr h="72009">
                <a:tc gridSpan="2">
                  <a:txBody>
                    <a:bodyPr/>
                    <a:lstStyle/>
                    <a:p>
                      <a:pPr algn="ctr" fontAlgn="ctr"/>
                      <a:endParaRPr lang="es-MX" sz="105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MX"/>
                    </a:p>
                  </a:txBody>
                  <a:tcPr/>
                </a:tc>
              </a:tr>
              <a:tr h="768405">
                <a:tc>
                  <a:txBody>
                    <a:bodyPr/>
                    <a:lstStyle/>
                    <a:p>
                      <a:pPr algn="ctr" fontAlgn="ctr"/>
                      <a:r>
                        <a:rPr lang="es-MX" sz="1050" b="1" i="0" u="none" strike="noStrike">
                          <a:solidFill>
                            <a:srgbClr val="000000"/>
                          </a:solidFill>
                          <a:effectLst/>
                          <a:latin typeface="Calibri"/>
                        </a:rPr>
                        <a:t>Estatal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a:solidFill>
                            <a:srgbClr val="000000"/>
                          </a:solidFill>
                          <a:effectLst/>
                          <a:latin typeface="Calibri"/>
                        </a:rPr>
                        <a:t>Municipal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275">
                <a:tc gridSpan="2">
                  <a:txBody>
                    <a:bodyPr/>
                    <a:lstStyle/>
                    <a:p>
                      <a:pPr algn="ctr" fontAlgn="b"/>
                      <a:r>
                        <a:rPr lang="es-MX" sz="1050" b="1" i="0" u="none" strike="noStrike" dirty="0">
                          <a:solidFill>
                            <a:srgbClr val="000000"/>
                          </a:solidFill>
                          <a:effectLst/>
                          <a:latin typeface="Calibri"/>
                        </a:rPr>
                        <a:t>OBJETIVO 5: REDUCIR LA MORTALIDAD MATERNA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838259">
                <a:tc>
                  <a:txBody>
                    <a:bodyPr/>
                    <a:lstStyle/>
                    <a:p>
                      <a:pPr algn="l" rtl="0" fontAlgn="ctr"/>
                      <a:r>
                        <a:rPr lang="es-MX" sz="1050" b="0" i="0" u="none" strike="noStrike">
                          <a:solidFill>
                            <a:srgbClr val="000000"/>
                          </a:solidFill>
                          <a:effectLst/>
                          <a:latin typeface="Calibri"/>
                        </a:rPr>
                        <a:t>5A1-35 Tasa de mortalidad materna (defunciones por cada 100 mil nacimientos)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5A1-26. Tasa de mortalidad materna (defunciones por cada 100 mil nacimientos)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8839">
                <a:tc>
                  <a:txBody>
                    <a:bodyPr/>
                    <a:lstStyle/>
                    <a:p>
                      <a:pPr algn="l" rtl="0" fontAlgn="ctr"/>
                      <a:r>
                        <a:rPr lang="es-MX" sz="1050" b="0" i="0" u="none" strike="noStrike">
                          <a:solidFill>
                            <a:srgbClr val="000000"/>
                          </a:solidFill>
                          <a:effectLst/>
                          <a:latin typeface="Calibri"/>
                        </a:rPr>
                        <a:t>5A2-36 Proporción de partos atendidos por personal sanitario especializado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5A1-27. Proporción de partos atendidos por personal sanitario especializado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38259">
                <a:tc>
                  <a:txBody>
                    <a:bodyPr/>
                    <a:lstStyle/>
                    <a:p>
                      <a:pPr algn="l" rtl="0" fontAlgn="ctr"/>
                      <a:r>
                        <a:rPr lang="es-MX" sz="1050" b="0" i="0" u="none" strike="noStrike">
                          <a:solidFill>
                            <a:srgbClr val="000000"/>
                          </a:solidFill>
                          <a:effectLst/>
                          <a:latin typeface="Calibri"/>
                        </a:rPr>
                        <a:t>5B4-37 Tasa de natalidad entre las adolescentes (mujeres entre 15 y 19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5B4-28. Tasa de natalidad entre las adolescentes (mujeres entre 15 y 19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8839">
                <a:tc>
                  <a:txBody>
                    <a:bodyPr/>
                    <a:lstStyle/>
                    <a:p>
                      <a:pPr algn="l" rtl="0" fontAlgn="ctr"/>
                      <a:r>
                        <a:rPr lang="es-MX" sz="1050" b="0" i="0" u="none" strike="noStrike">
                          <a:solidFill>
                            <a:srgbClr val="000000"/>
                          </a:solidFill>
                          <a:effectLst/>
                          <a:latin typeface="Calibri"/>
                        </a:rPr>
                        <a:t>5B5-38 Promedio de consultas prenatales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5B5-29. Promedio de consultas prenatales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6303">
                <a:tc>
                  <a:txBody>
                    <a:bodyPr/>
                    <a:lstStyle/>
                    <a:p>
                      <a:pPr algn="l" rtl="0" fontAlgn="ctr"/>
                      <a:r>
                        <a:rPr lang="es-MX" sz="1050" b="0" i="0" u="none" strike="noStrike">
                          <a:solidFill>
                            <a:srgbClr val="000000"/>
                          </a:solidFill>
                          <a:effectLst/>
                          <a:latin typeface="Calibri"/>
                        </a:rPr>
                        <a:t>5B5-39 Cobertura de atención prenatal (al menos una visita)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5B5-30. Cobertura de atención prenatal (al menos una visita)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5</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2591829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59299476"/>
              </p:ext>
            </p:extLst>
          </p:nvPr>
        </p:nvGraphicFramePr>
        <p:xfrm>
          <a:off x="539552" y="836713"/>
          <a:ext cx="8064896" cy="5084282"/>
        </p:xfrm>
        <a:graphic>
          <a:graphicData uri="http://schemas.openxmlformats.org/drawingml/2006/table">
            <a:tbl>
              <a:tblPr/>
              <a:tblGrid>
                <a:gridCol w="4065959"/>
                <a:gridCol w="3998937"/>
              </a:tblGrid>
              <a:tr h="72007">
                <a:tc gridSpan="2">
                  <a:txBody>
                    <a:bodyPr/>
                    <a:lstStyle/>
                    <a:p>
                      <a:pPr algn="ctr" fontAlgn="ctr"/>
                      <a:endParaRPr lang="es-MX" sz="1050" b="1" i="0" u="none" strike="noStrike" dirty="0">
                        <a:solidFill>
                          <a:srgbClr val="000000"/>
                        </a:solidFill>
                        <a:effectLst/>
                        <a:latin typeface="Calibri"/>
                      </a:endParaRP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MX"/>
                    </a:p>
                  </a:txBody>
                  <a:tcPr/>
                </a:tc>
              </a:tr>
              <a:tr h="403647">
                <a:tc>
                  <a:txBody>
                    <a:bodyPr/>
                    <a:lstStyle/>
                    <a:p>
                      <a:pPr algn="ctr" fontAlgn="ctr"/>
                      <a:r>
                        <a:rPr lang="es-MX" sz="1050" b="1" i="0" u="none" strike="noStrike">
                          <a:solidFill>
                            <a:srgbClr val="000000"/>
                          </a:solidFill>
                          <a:effectLst/>
                          <a:latin typeface="Calibri"/>
                        </a:rPr>
                        <a:t>Estatal</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a:solidFill>
                            <a:srgbClr val="000000"/>
                          </a:solidFill>
                          <a:effectLst/>
                          <a:latin typeface="Calibri"/>
                        </a:rPr>
                        <a:t>Municipal</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3476">
                <a:tc gridSpan="2">
                  <a:txBody>
                    <a:bodyPr/>
                    <a:lstStyle/>
                    <a:p>
                      <a:pPr algn="ctr" fontAlgn="b"/>
                      <a:r>
                        <a:rPr lang="es-MX" sz="1050" b="1" i="0" u="none" strike="noStrike" dirty="0">
                          <a:solidFill>
                            <a:srgbClr val="000000"/>
                          </a:solidFill>
                          <a:effectLst/>
                          <a:latin typeface="Calibri"/>
                        </a:rPr>
                        <a:t>OBJETIVO 6: COMBATIR EL VIH/SIDA, EL PALUDISMO Y OTRAS ENFERMEDADES</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293561">
                <a:tc>
                  <a:txBody>
                    <a:bodyPr/>
                    <a:lstStyle/>
                    <a:p>
                      <a:pPr algn="l" rtl="0" fontAlgn="ctr"/>
                      <a:r>
                        <a:rPr lang="es-MX" sz="1050" b="0" i="0" u="none" strike="noStrike">
                          <a:solidFill>
                            <a:srgbClr val="000000"/>
                          </a:solidFill>
                          <a:effectLst/>
                          <a:latin typeface="Calibri"/>
                        </a:rPr>
                        <a:t>6A1-40 Prevalencia de VIH/SIDA de la población de 15 a 24 años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6A1-31. Prevalencia de VIH/SIDA de la población de 15 a 24 años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3561">
                <a:tc>
                  <a:txBody>
                    <a:bodyPr/>
                    <a:lstStyle/>
                    <a:p>
                      <a:pPr algn="l" rtl="0" fontAlgn="ctr"/>
                      <a:r>
                        <a:rPr lang="es-MX" sz="1050" b="0" i="0" u="none" strike="noStrike">
                          <a:solidFill>
                            <a:srgbClr val="000000"/>
                          </a:solidFill>
                          <a:effectLst/>
                          <a:latin typeface="Calibri"/>
                        </a:rPr>
                        <a:t>6A1-41 Tasa de incidencia por SIDA en la población de 15 a 24 años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6C6-32. Tasa de incidencia de paludismo por cada 100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0342">
                <a:tc>
                  <a:txBody>
                    <a:bodyPr/>
                    <a:lstStyle/>
                    <a:p>
                      <a:pPr algn="l" rtl="0" fontAlgn="ctr"/>
                      <a:r>
                        <a:rPr lang="es-MX" sz="1050" b="0" i="0" u="none" strike="noStrike">
                          <a:solidFill>
                            <a:srgbClr val="000000"/>
                          </a:solidFill>
                          <a:effectLst/>
                          <a:latin typeface="Calibri"/>
                        </a:rPr>
                        <a:t>6B5-42  Proporción de personas con VIH/SIDA con acceso a los medicamentos antirretrovirales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3561">
                <a:tc>
                  <a:txBody>
                    <a:bodyPr/>
                    <a:lstStyle/>
                    <a:p>
                      <a:pPr algn="l" rtl="0" fontAlgn="ctr"/>
                      <a:r>
                        <a:rPr lang="es-MX" sz="1050" b="0" i="0" u="none" strike="noStrike">
                          <a:solidFill>
                            <a:srgbClr val="000000"/>
                          </a:solidFill>
                          <a:effectLst/>
                          <a:latin typeface="Calibri"/>
                        </a:rPr>
                        <a:t>6C6-43 Tasa de incidencia de paludismo por 100,000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0342">
                <a:tc>
                  <a:txBody>
                    <a:bodyPr/>
                    <a:lstStyle/>
                    <a:p>
                      <a:pPr algn="l" rtl="0" fontAlgn="ctr"/>
                      <a:r>
                        <a:rPr lang="es-MX" sz="1050" b="0" i="0" u="none" strike="noStrike">
                          <a:solidFill>
                            <a:srgbClr val="000000"/>
                          </a:solidFill>
                          <a:effectLst/>
                          <a:latin typeface="Calibri"/>
                        </a:rPr>
                        <a:t>6C8-44 Porcentaje de niños menores de 5 años con paludismo que son tratados con medicamentos antipalúdicos adecuados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0342">
                <a:tc>
                  <a:txBody>
                    <a:bodyPr/>
                    <a:lstStyle/>
                    <a:p>
                      <a:pPr algn="l" rtl="0" fontAlgn="ctr"/>
                      <a:r>
                        <a:rPr lang="es-MX" sz="1050" b="0" i="0" u="none" strike="noStrike">
                          <a:solidFill>
                            <a:srgbClr val="000000"/>
                          </a:solidFill>
                          <a:effectLst/>
                          <a:latin typeface="Calibri"/>
                        </a:rPr>
                        <a:t>6C9-45 Tasa de prevalencia de tuberculosis por cada 100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6C9-33. Tasa de prevalencia de tuberculosis por cada 100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3561">
                <a:tc>
                  <a:txBody>
                    <a:bodyPr/>
                    <a:lstStyle/>
                    <a:p>
                      <a:pPr algn="l" rtl="0" fontAlgn="ctr"/>
                      <a:r>
                        <a:rPr lang="es-MX" sz="1050" b="0" i="0" u="none" strike="noStrike">
                          <a:solidFill>
                            <a:srgbClr val="000000"/>
                          </a:solidFill>
                          <a:effectLst/>
                          <a:latin typeface="Calibri"/>
                        </a:rPr>
                        <a:t>6C9-46 Tasa de mortalidad por tuberculosis por 100 mil habitantes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7123">
                <a:tc>
                  <a:txBody>
                    <a:bodyPr/>
                    <a:lstStyle/>
                    <a:p>
                      <a:pPr algn="l" rtl="0" fontAlgn="ctr"/>
                      <a:r>
                        <a:rPr lang="es-MX" sz="1050" b="0" i="0" u="none" strike="noStrike">
                          <a:solidFill>
                            <a:srgbClr val="000000"/>
                          </a:solidFill>
                          <a:effectLst/>
                          <a:latin typeface="Calibri"/>
                        </a:rPr>
                        <a:t>6C10-47 Proporción de casos de tuberculosis detectados y curados con el Tratamiento Acortado Estrictamente Supervisado (TAES)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3561">
                <a:tc>
                  <a:txBody>
                    <a:bodyPr/>
                    <a:lstStyle/>
                    <a:p>
                      <a:pPr algn="l" rtl="0" fontAlgn="ctr"/>
                      <a:r>
                        <a:rPr lang="es-MX" sz="1050" b="0" i="0" u="none" strike="noStrike">
                          <a:solidFill>
                            <a:srgbClr val="000000"/>
                          </a:solidFill>
                          <a:effectLst/>
                          <a:latin typeface="Calibri"/>
                        </a:rPr>
                        <a:t>6C11-48 Tasa de incidencia de tracoma por cada 100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6C11-34. Tasa de incidencia de tracoma por cada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0342">
                <a:tc>
                  <a:txBody>
                    <a:bodyPr/>
                    <a:lstStyle/>
                    <a:p>
                      <a:pPr algn="l" rtl="0" fontAlgn="ctr"/>
                      <a:r>
                        <a:rPr lang="es-MX" sz="1050" b="0" i="0" u="none" strike="noStrike">
                          <a:solidFill>
                            <a:srgbClr val="000000"/>
                          </a:solidFill>
                          <a:effectLst/>
                          <a:latin typeface="Calibri"/>
                        </a:rPr>
                        <a:t>6C11-49 Tasa de incidencia de oncocercosis por cada 100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6C11-35. Tasa de incidencia de oncocercosis por cada mil habitantes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9516">
                <a:tc>
                  <a:txBody>
                    <a:bodyPr/>
                    <a:lstStyle/>
                    <a:p>
                      <a:pPr algn="l" rtl="0" fontAlgn="ctr"/>
                      <a:r>
                        <a:rPr lang="es-MX" sz="1050" b="0" i="0" u="none" strike="noStrike">
                          <a:solidFill>
                            <a:srgbClr val="000000"/>
                          </a:solidFill>
                          <a:effectLst/>
                          <a:latin typeface="Calibri"/>
                        </a:rPr>
                        <a:t>6C11-50 Tasa de incidencia de leishmaniasis por cada 100 mil habitantes en un año</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6C11-36. Tasa de incidencia de leishmaniasis por cada  mil habitantes</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6</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187455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Subtítulo"/>
          <p:cNvSpPr txBox="1">
            <a:spLocks/>
          </p:cNvSpPr>
          <p:nvPr/>
        </p:nvSpPr>
        <p:spPr>
          <a:xfrm>
            <a:off x="4572000" y="-70928"/>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2000" dirty="0" smtClean="0">
                <a:solidFill>
                  <a:schemeClr val="bg1"/>
                </a:solidFill>
              </a:rPr>
              <a:t>Objetivos </a:t>
            </a:r>
            <a:r>
              <a:rPr lang="es-MX" sz="2000" dirty="0">
                <a:solidFill>
                  <a:schemeClr val="bg1"/>
                </a:solidFill>
              </a:rPr>
              <a:t>de Desarrollo del Milenio en Chiapas</a:t>
            </a:r>
            <a:endParaRPr lang="es-ES" sz="2000" dirty="0">
              <a:solidFill>
                <a:schemeClr val="bg1"/>
              </a:solidFill>
            </a:endParaRPr>
          </a:p>
        </p:txBody>
      </p:sp>
      <p:sp>
        <p:nvSpPr>
          <p:cNvPr id="29" name="2 Subtítulo"/>
          <p:cNvSpPr txBox="1">
            <a:spLocks/>
          </p:cNvSpPr>
          <p:nvPr/>
        </p:nvSpPr>
        <p:spPr>
          <a:xfrm>
            <a:off x="525704" y="908720"/>
            <a:ext cx="8078744" cy="554461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MX" sz="1550" b="1" dirty="0" smtClean="0">
                <a:ea typeface="+mj-ea"/>
                <a:cs typeface="+mj-cs"/>
              </a:rPr>
              <a:t>17 </a:t>
            </a:r>
            <a:r>
              <a:rPr lang="es-MX" sz="1550" b="1" dirty="0" smtClean="0">
                <a:ea typeface="+mj-ea"/>
                <a:cs typeface="+mj-cs"/>
              </a:rPr>
              <a:t>de octubre de </a:t>
            </a:r>
            <a:r>
              <a:rPr lang="es-MX" sz="1550" b="1" dirty="0" smtClean="0">
                <a:ea typeface="+mj-ea"/>
                <a:cs typeface="+mj-cs"/>
              </a:rPr>
              <a:t>2008.-</a:t>
            </a:r>
            <a:r>
              <a:rPr lang="es-MX" sz="1550" dirty="0" smtClean="0">
                <a:ea typeface="+mj-ea"/>
                <a:cs typeface="+mj-cs"/>
              </a:rPr>
              <a:t> </a:t>
            </a:r>
            <a:r>
              <a:rPr lang="es-MX" sz="1550" dirty="0">
                <a:ea typeface="+mj-ea"/>
                <a:cs typeface="+mj-cs"/>
              </a:rPr>
              <a:t>L</a:t>
            </a:r>
            <a:r>
              <a:rPr lang="es-MX" sz="1550" dirty="0" smtClean="0">
                <a:ea typeface="+mj-ea"/>
                <a:cs typeface="+mj-cs"/>
              </a:rPr>
              <a:t>as </a:t>
            </a:r>
            <a:r>
              <a:rPr lang="es-MX" sz="1550" dirty="0" smtClean="0">
                <a:ea typeface="+mj-ea"/>
                <a:cs typeface="+mj-cs"/>
              </a:rPr>
              <a:t>agencias de desarrollo del Sistema de la Organización de las Naciones Unidas (ONU), y el gobierno de Chiapas firmaron un convenio de colaboración, denominado </a:t>
            </a:r>
            <a:r>
              <a:rPr lang="es-MX" sz="1550" b="1" dirty="0" smtClean="0">
                <a:ea typeface="+mj-ea"/>
                <a:cs typeface="+mj-cs"/>
              </a:rPr>
              <a:t>Agenda Chiapas-ONU</a:t>
            </a:r>
            <a:r>
              <a:rPr lang="es-MX" sz="1550" dirty="0" smtClean="0">
                <a:ea typeface="+mj-ea"/>
                <a:cs typeface="+mj-cs"/>
              </a:rPr>
              <a:t>.</a:t>
            </a:r>
            <a:endParaRPr lang="es-ES" sz="1550" dirty="0" smtClean="0">
              <a:ea typeface="+mj-ea"/>
              <a:cs typeface="+mj-cs"/>
            </a:endParaRPr>
          </a:p>
          <a:p>
            <a:pPr algn="just"/>
            <a:endParaRPr lang="es-MX" sz="1550" dirty="0" smtClean="0">
              <a:ea typeface="+mj-ea"/>
              <a:cs typeface="+mj-cs"/>
            </a:endParaRPr>
          </a:p>
          <a:p>
            <a:pPr algn="just"/>
            <a:r>
              <a:rPr lang="es-MX" sz="1550" b="1" dirty="0" smtClean="0">
                <a:ea typeface="+mj-ea"/>
                <a:cs typeface="+mj-cs"/>
              </a:rPr>
              <a:t>Julio </a:t>
            </a:r>
            <a:r>
              <a:rPr lang="es-MX" sz="1550" b="1" dirty="0" smtClean="0">
                <a:ea typeface="+mj-ea"/>
                <a:cs typeface="+mj-cs"/>
              </a:rPr>
              <a:t>de </a:t>
            </a:r>
            <a:r>
              <a:rPr lang="es-MX" sz="1550" b="1" dirty="0" smtClean="0">
                <a:ea typeface="+mj-ea"/>
                <a:cs typeface="+mj-cs"/>
              </a:rPr>
              <a:t>2009.-</a:t>
            </a:r>
            <a:r>
              <a:rPr lang="es-MX" sz="1550" dirty="0" smtClean="0">
                <a:ea typeface="+mj-ea"/>
                <a:cs typeface="+mj-cs"/>
              </a:rPr>
              <a:t> </a:t>
            </a:r>
            <a:r>
              <a:rPr lang="es-MX" sz="1550" dirty="0">
                <a:ea typeface="+mj-ea"/>
                <a:cs typeface="+mj-cs"/>
              </a:rPr>
              <a:t>E</a:t>
            </a:r>
            <a:r>
              <a:rPr lang="es-MX" sz="1550" dirty="0" smtClean="0">
                <a:ea typeface="+mj-ea"/>
                <a:cs typeface="+mj-cs"/>
              </a:rPr>
              <a:t>l </a:t>
            </a:r>
            <a:r>
              <a:rPr lang="es-MX" sz="1550" dirty="0" smtClean="0">
                <a:ea typeface="+mj-ea"/>
                <a:cs typeface="+mj-cs"/>
              </a:rPr>
              <a:t>H. Congreso del Estado de  Chiapas aprueba una Reforma Constitucional (art. 42 y 62)  para garantizar el cumplimiento de los Objetivos de Desarrollo del Milenio (ODM), por parte del Ejecutivo Estatal y los </a:t>
            </a:r>
            <a:r>
              <a:rPr lang="es-MX" sz="1550" dirty="0" smtClean="0">
                <a:ea typeface="+mj-ea"/>
                <a:cs typeface="+mj-cs"/>
              </a:rPr>
              <a:t>Ayuntamientos </a:t>
            </a:r>
            <a:r>
              <a:rPr lang="es-MX" sz="1550" dirty="0" smtClean="0">
                <a:ea typeface="+mj-ea"/>
                <a:cs typeface="+mj-cs"/>
              </a:rPr>
              <a:t>bajo la premisa de “</a:t>
            </a:r>
            <a:r>
              <a:rPr lang="es-MX" sz="1550" b="1" dirty="0" smtClean="0">
                <a:ea typeface="+mj-ea"/>
                <a:cs typeface="+mj-cs"/>
              </a:rPr>
              <a:t>alinear las políticas sociales de Chiapas a los ODM</a:t>
            </a:r>
            <a:r>
              <a:rPr lang="es-MX" sz="1550" dirty="0" smtClean="0">
                <a:ea typeface="+mj-ea"/>
                <a:cs typeface="+mj-cs"/>
              </a:rPr>
              <a:t>”. </a:t>
            </a:r>
          </a:p>
          <a:p>
            <a:pPr marL="82296" indent="0" algn="just">
              <a:buNone/>
            </a:pPr>
            <a:endParaRPr lang="es-MX" sz="1550" dirty="0" smtClean="0">
              <a:ea typeface="+mj-ea"/>
              <a:cs typeface="+mj-cs"/>
            </a:endParaRPr>
          </a:p>
          <a:p>
            <a:pPr marL="3857625" algn="just"/>
            <a:r>
              <a:rPr lang="es-MX" sz="1550" dirty="0" smtClean="0">
                <a:ea typeface="+mj-ea"/>
                <a:cs typeface="+mj-cs"/>
              </a:rPr>
              <a:t>Esta alineación implica visualizar los elementos de articulación entre los componentes del </a:t>
            </a:r>
            <a:r>
              <a:rPr lang="es-MX" sz="1550" b="1" dirty="0" smtClean="0">
                <a:ea typeface="+mj-ea"/>
                <a:cs typeface="+mj-cs"/>
              </a:rPr>
              <a:t>Plan de Desarrollo Chiapas Solidario 2007-2012 </a:t>
            </a:r>
            <a:r>
              <a:rPr lang="es-MX" sz="1550" dirty="0" smtClean="0">
                <a:ea typeface="+mj-ea"/>
                <a:cs typeface="+mj-cs"/>
              </a:rPr>
              <a:t>y los </a:t>
            </a:r>
            <a:r>
              <a:rPr lang="es-MX" sz="1550" b="1" dirty="0" smtClean="0">
                <a:ea typeface="+mj-ea"/>
                <a:cs typeface="+mj-cs"/>
              </a:rPr>
              <a:t>ODM</a:t>
            </a:r>
            <a:r>
              <a:rPr lang="es-MX" sz="1550" dirty="0" smtClean="0">
                <a:ea typeface="+mj-ea"/>
                <a:cs typeface="+mj-cs"/>
              </a:rPr>
              <a:t> a partir de las variables consideradas en el marco establecido por el </a:t>
            </a:r>
            <a:r>
              <a:rPr lang="es-MX" sz="1550" dirty="0" smtClean="0">
                <a:solidFill>
                  <a:schemeClr val="accent1"/>
                </a:solidFill>
                <a:ea typeface="+mj-ea"/>
                <a:cs typeface="+mj-cs"/>
                <a:hlinkClick r:id="rId2"/>
              </a:rPr>
              <a:t>Grupo Interinstitucional y de Expertos (IAEG, por sus siglas en inglés) sobre los indicadores de los ODM</a:t>
            </a:r>
            <a:r>
              <a:rPr lang="es-MX" sz="1550" dirty="0" smtClean="0">
                <a:solidFill>
                  <a:schemeClr val="accent1"/>
                </a:solidFill>
                <a:ea typeface="+mj-ea"/>
                <a:cs typeface="+mj-cs"/>
              </a:rPr>
              <a:t> </a:t>
            </a:r>
            <a:r>
              <a:rPr lang="es-MX" sz="1550" dirty="0" smtClean="0">
                <a:ea typeface="+mj-ea"/>
                <a:cs typeface="+mj-cs"/>
              </a:rPr>
              <a:t>que se interpretarán en el contexto de cada país.</a:t>
            </a:r>
            <a:endParaRPr lang="es-ES" sz="1550" dirty="0" smtClean="0">
              <a:ea typeface="+mj-ea"/>
              <a:cs typeface="+mj-cs"/>
            </a:endParaRPr>
          </a:p>
          <a:p>
            <a:endParaRPr lang="es-ES" sz="1550" dirty="0"/>
          </a:p>
        </p:txBody>
      </p:sp>
      <p:pic>
        <p:nvPicPr>
          <p:cNvPr id="30" name="Picture 2" descr="http://www.comunicacion.chiapas.gob.mx/fotos/documentos/2008/10/3704/Agenda%20Chiapas%20ONU%20(3).JPG"/>
          <p:cNvPicPr>
            <a:picLocks noChangeAspect="1" noChangeArrowheads="1"/>
          </p:cNvPicPr>
          <p:nvPr/>
        </p:nvPicPr>
        <p:blipFill>
          <a:blip r:embed="rId3" cstate="print"/>
          <a:srcRect/>
          <a:stretch>
            <a:fillRect/>
          </a:stretch>
        </p:blipFill>
        <p:spPr bwMode="auto">
          <a:xfrm>
            <a:off x="755576" y="3681028"/>
            <a:ext cx="3323446" cy="2232248"/>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370833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07967024"/>
              </p:ext>
            </p:extLst>
          </p:nvPr>
        </p:nvGraphicFramePr>
        <p:xfrm>
          <a:off x="539552" y="764425"/>
          <a:ext cx="8064896" cy="5277394"/>
        </p:xfrm>
        <a:graphic>
          <a:graphicData uri="http://schemas.openxmlformats.org/drawingml/2006/table">
            <a:tbl>
              <a:tblPr/>
              <a:tblGrid>
                <a:gridCol w="4065960"/>
                <a:gridCol w="3998936"/>
              </a:tblGrid>
              <a:tr h="72287">
                <a:tc gridSpan="2">
                  <a:txBody>
                    <a:bodyPr/>
                    <a:lstStyle/>
                    <a:p>
                      <a:pPr algn="ctr" fontAlgn="ctr"/>
                      <a:endParaRPr lang="es-MX" sz="1050" b="1" i="0" u="none" strike="noStrike" dirty="0">
                        <a:solidFill>
                          <a:srgbClr val="000000"/>
                        </a:solidFill>
                        <a:effectLst/>
                        <a:latin typeface="Calibri"/>
                      </a:endParaRPr>
                    </a:p>
                  </a:txBody>
                  <a:tcPr marL="4893" marR="4893" marT="4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MX"/>
                    </a:p>
                  </a:txBody>
                  <a:tcPr/>
                </a:tc>
              </a:tr>
              <a:tr h="411430">
                <a:tc>
                  <a:txBody>
                    <a:bodyPr/>
                    <a:lstStyle/>
                    <a:p>
                      <a:pPr algn="ctr" fontAlgn="ctr"/>
                      <a:r>
                        <a:rPr lang="es-MX" sz="1050" b="1" i="0" u="none" strike="noStrike">
                          <a:solidFill>
                            <a:srgbClr val="000000"/>
                          </a:solidFill>
                          <a:effectLst/>
                          <a:latin typeface="Calibri"/>
                        </a:rPr>
                        <a:t>Estatal</a:t>
                      </a:r>
                    </a:p>
                  </a:txBody>
                  <a:tcPr marL="4893" marR="4893" marT="4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a:solidFill>
                            <a:srgbClr val="000000"/>
                          </a:solidFill>
                          <a:effectLst/>
                          <a:latin typeface="Calibri"/>
                        </a:rPr>
                        <a:t>Municipal</a:t>
                      </a:r>
                    </a:p>
                  </a:txBody>
                  <a:tcPr marL="4893" marR="4893" marT="4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4857">
                <a:tc gridSpan="2">
                  <a:txBody>
                    <a:bodyPr/>
                    <a:lstStyle/>
                    <a:p>
                      <a:pPr algn="ctr" fontAlgn="b"/>
                      <a:r>
                        <a:rPr lang="es-MX" sz="1050" b="1" i="0" u="none" strike="noStrike" dirty="0">
                          <a:solidFill>
                            <a:srgbClr val="000000"/>
                          </a:solidFill>
                          <a:effectLst/>
                          <a:latin typeface="Calibri"/>
                        </a:rPr>
                        <a:t>OBJETIVO 7: GARANTIZAR LA SOSTENIBILIDAD DEL MEDIO AMBIENTE</a:t>
                      </a:r>
                    </a:p>
                  </a:txBody>
                  <a:tcPr marL="4893" marR="4893" marT="48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342448">
                <a:tc>
                  <a:txBody>
                    <a:bodyPr/>
                    <a:lstStyle/>
                    <a:p>
                      <a:pPr algn="l" rtl="0" fontAlgn="ctr"/>
                      <a:r>
                        <a:rPr lang="es-MX" sz="1050" b="0" i="0" u="none" strike="noStrike">
                          <a:solidFill>
                            <a:srgbClr val="000000"/>
                          </a:solidFill>
                          <a:effectLst/>
                          <a:latin typeface="Calibri"/>
                        </a:rPr>
                        <a:t>7A1-51 Proporción de superficie cubierta por bosques y selvas</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7A1-37. Proporcion de superficie cubierta por bosques y selvas en unidades de producción</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448">
                <a:tc>
                  <a:txBody>
                    <a:bodyPr/>
                    <a:lstStyle/>
                    <a:p>
                      <a:pPr algn="l" rtl="0" fontAlgn="ctr"/>
                      <a:r>
                        <a:rPr lang="es-MX" sz="1050" b="0" i="0" u="none" strike="noStrike">
                          <a:solidFill>
                            <a:srgbClr val="000000"/>
                          </a:solidFill>
                          <a:effectLst/>
                          <a:latin typeface="Calibri"/>
                        </a:rPr>
                        <a:t>7A1-52 Razón entre la superficie arbolada siniestrada por incendios forestales en relación a la superficie reforestada</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95">
                <a:tc>
                  <a:txBody>
                    <a:bodyPr/>
                    <a:lstStyle/>
                    <a:p>
                      <a:pPr algn="l" rtl="0" fontAlgn="ctr"/>
                      <a:r>
                        <a:rPr lang="es-MX" sz="1050" b="0" i="0" u="none" strike="noStrike" dirty="0">
                          <a:solidFill>
                            <a:srgbClr val="000000"/>
                          </a:solidFill>
                          <a:effectLst/>
                          <a:latin typeface="Calibri"/>
                        </a:rPr>
                        <a:t>7A1-53 Proporción de la superficie de bosque o selva  reforestada de las unidades de producción dedicadas a la actividad forestal</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7A1-38. Proporción de superficie reforestada cubierta por bosques y selvas en unidades  de producción</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448">
                <a:tc>
                  <a:txBody>
                    <a:bodyPr/>
                    <a:lstStyle/>
                    <a:p>
                      <a:pPr algn="l" rtl="0" fontAlgn="ctr"/>
                      <a:r>
                        <a:rPr lang="es-MX" sz="1050" b="0" i="0" u="none" strike="noStrike">
                          <a:solidFill>
                            <a:srgbClr val="000000"/>
                          </a:solidFill>
                          <a:effectLst/>
                          <a:latin typeface="Calibri"/>
                        </a:rPr>
                        <a:t>7A2-54A Principales contaminantes atmosféricos por estación de monitoreo (ozono, Tuxtla Gutiérrez)</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7A2-39. Porcentaje de   viviendas particulares donde se usa carbón o leña como combustible para cocinar</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95">
                <a:tc>
                  <a:txBody>
                    <a:bodyPr/>
                    <a:lstStyle/>
                    <a:p>
                      <a:pPr algn="l" rtl="0" fontAlgn="ctr"/>
                      <a:r>
                        <a:rPr lang="es-MX" sz="1050" b="0" i="0" u="none" strike="noStrike">
                          <a:solidFill>
                            <a:srgbClr val="000000"/>
                          </a:solidFill>
                          <a:effectLst/>
                          <a:latin typeface="Calibri"/>
                        </a:rPr>
                        <a:t>7A2-54B Principales contaminantes atmosféricos por estación de monitoreo (particulas menores a 10 micrometros, Tuxtla gutiérrez)</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448">
                <a:tc>
                  <a:txBody>
                    <a:bodyPr/>
                    <a:lstStyle/>
                    <a:p>
                      <a:pPr algn="l" rtl="0" fontAlgn="ctr"/>
                      <a:r>
                        <a:rPr lang="es-MX" sz="1050" b="0" i="0" u="none" strike="noStrike" dirty="0">
                          <a:solidFill>
                            <a:srgbClr val="000000"/>
                          </a:solidFill>
                          <a:effectLst/>
                          <a:latin typeface="Calibri"/>
                        </a:rPr>
                        <a:t>7A2-54C Principales contaminantes atmosféricos por estación de monitoreo (ozono, Reforma)</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6595">
                <a:tc>
                  <a:txBody>
                    <a:bodyPr/>
                    <a:lstStyle/>
                    <a:p>
                      <a:pPr algn="l" rtl="0" fontAlgn="ctr"/>
                      <a:r>
                        <a:rPr lang="es-MX" sz="1050" b="0" i="0" u="none" strike="noStrike">
                          <a:solidFill>
                            <a:srgbClr val="000000"/>
                          </a:solidFill>
                          <a:effectLst/>
                          <a:latin typeface="Calibri"/>
                        </a:rPr>
                        <a:t>7A2-54D Principales contaminantes atmosféricos por estación de monitoreo (particulas menores a 10 micrometros, Reforma)</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339">
                <a:tc>
                  <a:txBody>
                    <a:bodyPr/>
                    <a:lstStyle/>
                    <a:p>
                      <a:pPr algn="l" rtl="0" fontAlgn="ctr"/>
                      <a:r>
                        <a:rPr lang="es-MX" sz="1050" b="0" i="0" u="none" strike="noStrike">
                          <a:solidFill>
                            <a:srgbClr val="000000"/>
                          </a:solidFill>
                          <a:effectLst/>
                          <a:latin typeface="Calibri"/>
                        </a:rPr>
                        <a:t>7B5-55 Proporción de recursos hídricos totales para usos consuntivos</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339">
                <a:tc>
                  <a:txBody>
                    <a:bodyPr/>
                    <a:lstStyle/>
                    <a:p>
                      <a:pPr algn="l" rtl="0" fontAlgn="ctr"/>
                      <a:r>
                        <a:rPr lang="es-MX" sz="1050" b="0" i="0" u="none" strike="noStrike">
                          <a:solidFill>
                            <a:srgbClr val="000000"/>
                          </a:solidFill>
                          <a:effectLst/>
                          <a:latin typeface="Calibri"/>
                        </a:rPr>
                        <a:t>7B6-56 Proporción de áreas naturales protegidas (ANP)</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339">
                <a:tc>
                  <a:txBody>
                    <a:bodyPr/>
                    <a:lstStyle/>
                    <a:p>
                      <a:pPr algn="l" rtl="0" fontAlgn="ctr"/>
                      <a:r>
                        <a:rPr lang="es-MX" sz="1050" b="0" i="0" u="none" strike="noStrike">
                          <a:solidFill>
                            <a:srgbClr val="000000"/>
                          </a:solidFill>
                          <a:effectLst/>
                          <a:latin typeface="Calibri"/>
                        </a:rPr>
                        <a:t>7B7-57 Proporción de especies de fauna en alguna categoria de riesgo</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4822">
                <a:tc>
                  <a:txBody>
                    <a:bodyPr/>
                    <a:lstStyle/>
                    <a:p>
                      <a:pPr algn="l" rtl="0" fontAlgn="ctr"/>
                      <a:r>
                        <a:rPr lang="es-MX" sz="1050" b="0" i="0" u="none" strike="noStrike">
                          <a:solidFill>
                            <a:srgbClr val="000000"/>
                          </a:solidFill>
                          <a:effectLst/>
                          <a:latin typeface="Calibri"/>
                        </a:rPr>
                        <a:t>7C8-58 Proporción de la población que cuenta con servicio de agua entubada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7C8-40. Proporción de la población que cuenta con servicio de agua entubada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339">
                <a:tc>
                  <a:txBody>
                    <a:bodyPr/>
                    <a:lstStyle/>
                    <a:p>
                      <a:pPr algn="l" rtl="0" fontAlgn="ctr"/>
                      <a:r>
                        <a:rPr lang="es-MX" sz="1050" b="0" i="0" u="none" strike="noStrike">
                          <a:solidFill>
                            <a:srgbClr val="000000"/>
                          </a:solidFill>
                          <a:effectLst/>
                          <a:latin typeface="Calibri"/>
                        </a:rPr>
                        <a:t>7C8-59 Proporción de volumen de agua desinfectada </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7C8-41. Proporción del volumen de agua desinfectada</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339">
                <a:tc>
                  <a:txBody>
                    <a:bodyPr/>
                    <a:lstStyle/>
                    <a:p>
                      <a:pPr algn="l" rtl="0" fontAlgn="ctr"/>
                      <a:r>
                        <a:rPr lang="es-MX" sz="1050" b="0" i="0" u="none" strike="noStrike">
                          <a:solidFill>
                            <a:srgbClr val="000000"/>
                          </a:solidFill>
                          <a:effectLst/>
                          <a:latin typeface="Calibri"/>
                        </a:rPr>
                        <a:t>7C9-60 Proporción de la población con servicio de drenaje</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7C9-42. Proporción de la población con servicio de drenaje</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4822">
                <a:tc>
                  <a:txBody>
                    <a:bodyPr/>
                    <a:lstStyle/>
                    <a:p>
                      <a:pPr algn="l" rtl="0" fontAlgn="ctr"/>
                      <a:r>
                        <a:rPr lang="es-MX" sz="1050" b="0" i="0" u="none" strike="noStrike">
                          <a:solidFill>
                            <a:srgbClr val="000000"/>
                          </a:solidFill>
                          <a:effectLst/>
                          <a:latin typeface="Calibri"/>
                        </a:rPr>
                        <a:t>7D10-61 Proporción de población urbana que habita en viviendas precarias</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7D10-43. Proporción de población urbana que habita en viviendas precarias</a:t>
                      </a:r>
                    </a:p>
                  </a:txBody>
                  <a:tcPr marL="4893" marR="4893" marT="48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7</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355973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30113089"/>
              </p:ext>
            </p:extLst>
          </p:nvPr>
        </p:nvGraphicFramePr>
        <p:xfrm>
          <a:off x="539552" y="764703"/>
          <a:ext cx="8064896" cy="4043879"/>
        </p:xfrm>
        <a:graphic>
          <a:graphicData uri="http://schemas.openxmlformats.org/drawingml/2006/table">
            <a:tbl>
              <a:tblPr/>
              <a:tblGrid>
                <a:gridCol w="4065959"/>
                <a:gridCol w="3998937"/>
              </a:tblGrid>
              <a:tr h="144017">
                <a:tc gridSpan="2">
                  <a:txBody>
                    <a:bodyPr/>
                    <a:lstStyle/>
                    <a:p>
                      <a:pPr algn="ctr" fontAlgn="ctr"/>
                      <a:endParaRPr lang="es-MX" sz="105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MX"/>
                    </a:p>
                  </a:txBody>
                  <a:tcPr/>
                </a:tc>
              </a:tr>
              <a:tr h="406520">
                <a:tc>
                  <a:txBody>
                    <a:bodyPr/>
                    <a:lstStyle/>
                    <a:p>
                      <a:pPr algn="ctr" fontAlgn="ctr"/>
                      <a:r>
                        <a:rPr lang="es-MX" sz="1050" b="1" i="0" u="none" strike="noStrike">
                          <a:solidFill>
                            <a:srgbClr val="000000"/>
                          </a:solidFill>
                          <a:effectLst/>
                          <a:latin typeface="Calibri"/>
                        </a:rPr>
                        <a:t>Estatal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50" b="1" i="0" u="none" strike="noStrike">
                          <a:solidFill>
                            <a:srgbClr val="000000"/>
                          </a:solidFill>
                          <a:effectLst/>
                          <a:latin typeface="Calibri"/>
                        </a:rPr>
                        <a:t>Municipal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2904">
                <a:tc gridSpan="2">
                  <a:txBody>
                    <a:bodyPr/>
                    <a:lstStyle/>
                    <a:p>
                      <a:pPr algn="ctr" fontAlgn="b"/>
                      <a:r>
                        <a:rPr lang="es-MX" sz="1050" b="1" i="0" u="none" strike="noStrike" dirty="0">
                          <a:solidFill>
                            <a:srgbClr val="000000"/>
                          </a:solidFill>
                          <a:effectLst/>
                          <a:latin typeface="Calibri"/>
                        </a:rPr>
                        <a:t>OBJ. 8: FOMENTAR UNA ASOCIACIÓN MUNDIAL PARA EL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19"/>
                    </a:solidFill>
                  </a:tcPr>
                </a:tc>
                <a:tc hMerge="1">
                  <a:txBody>
                    <a:bodyPr/>
                    <a:lstStyle/>
                    <a:p>
                      <a:endParaRPr lang="es-MX"/>
                    </a:p>
                  </a:txBody>
                  <a:tcPr/>
                </a:tc>
              </a:tr>
              <a:tr h="1014970">
                <a:tc>
                  <a:txBody>
                    <a:bodyPr/>
                    <a:lstStyle/>
                    <a:p>
                      <a:pPr algn="l" rtl="0" fontAlgn="ctr"/>
                      <a:r>
                        <a:rPr lang="es-MX" sz="1050" b="0" i="0" u="none" strike="noStrike">
                          <a:solidFill>
                            <a:srgbClr val="000000"/>
                          </a:solidFill>
                          <a:effectLst/>
                          <a:latin typeface="Calibri"/>
                        </a:rPr>
                        <a:t>8F14-62 Líneas telefónicas por cada 100 habitantes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8F14-44. Porcentaje de ocupantes de viviendas particulares habitadas con línea telefónica fija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4970">
                <a:tc>
                  <a:txBody>
                    <a:bodyPr/>
                    <a:lstStyle/>
                    <a:p>
                      <a:pPr algn="l" rtl="0" fontAlgn="ctr"/>
                      <a:r>
                        <a:rPr lang="es-MX" sz="1050" b="0" i="0" u="none" strike="noStrike">
                          <a:solidFill>
                            <a:srgbClr val="000000"/>
                          </a:solidFill>
                          <a:effectLst/>
                          <a:latin typeface="Calibri"/>
                        </a:rPr>
                        <a:t>8F15-63 Usuarios de teléfonos celulares por cada 100 habitantes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a:solidFill>
                            <a:srgbClr val="000000"/>
                          </a:solidFill>
                          <a:effectLst/>
                          <a:latin typeface="Calibri"/>
                        </a:rPr>
                        <a:t>8F15-45. Porcentaje de ocupantes de viviendas particulares habitadas con teléfono celular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4970">
                <a:tc>
                  <a:txBody>
                    <a:bodyPr/>
                    <a:lstStyle/>
                    <a:p>
                      <a:pPr algn="l" rtl="0" fontAlgn="ctr"/>
                      <a:r>
                        <a:rPr lang="es-MX" sz="1050" b="0" i="0" u="none" strike="noStrike">
                          <a:solidFill>
                            <a:srgbClr val="000000"/>
                          </a:solidFill>
                          <a:effectLst/>
                          <a:latin typeface="Calibri"/>
                        </a:rPr>
                        <a:t>8F16-64 Número de usuarios de internet por cada 100 habitantes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50" b="0" i="0" u="none" strike="noStrike" dirty="0">
                          <a:solidFill>
                            <a:srgbClr val="000000"/>
                          </a:solidFill>
                          <a:effectLst/>
                          <a:latin typeface="Calibri"/>
                        </a:rPr>
                        <a:t>8F16-46. Porcentaje de ocupantes de viviendas particulares habitadas con servicio de internet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smtClean="0">
                <a:solidFill>
                  <a:prstClr val="white"/>
                </a:solidFill>
              </a:rPr>
              <a:t>Objetivo 8</a:t>
            </a:r>
          </a:p>
          <a:p>
            <a:pPr algn="ctr">
              <a:buClr>
                <a:srgbClr val="FDA023"/>
              </a:buClr>
            </a:pPr>
            <a:r>
              <a:rPr lang="es-MX" sz="1600" dirty="0" smtClean="0">
                <a:solidFill>
                  <a:prstClr val="white"/>
                </a:solidFill>
              </a:rPr>
              <a:t>Alineación de Indicadores</a:t>
            </a:r>
            <a:endParaRPr lang="es-MX" sz="1600" dirty="0">
              <a:solidFill>
                <a:prstClr val="white"/>
              </a:solidFill>
            </a:endParaRPr>
          </a:p>
        </p:txBody>
      </p:sp>
    </p:spTree>
    <p:extLst>
      <p:ext uri="{BB962C8B-B14F-4D97-AF65-F5344CB8AC3E}">
        <p14:creationId xmlns:p14="http://schemas.microsoft.com/office/powerpoint/2010/main" val="314905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3000" dirty="0" smtClean="0">
                <a:solidFill>
                  <a:schemeClr val="bg1"/>
                </a:solidFill>
              </a:rPr>
              <a:t>Ubicación web</a:t>
            </a:r>
            <a:endParaRPr lang="es-MX" sz="3000" dirty="0">
              <a:solidFill>
                <a:schemeClr val="bg1"/>
              </a:solidFill>
            </a:endParaRPr>
          </a:p>
        </p:txBody>
      </p:sp>
      <p:sp>
        <p:nvSpPr>
          <p:cNvPr id="5" name="4 Rectángulo"/>
          <p:cNvSpPr/>
          <p:nvPr/>
        </p:nvSpPr>
        <p:spPr>
          <a:xfrm>
            <a:off x="1547664" y="2718212"/>
            <a:ext cx="6696744" cy="923330"/>
          </a:xfrm>
          <a:prstGeom prst="rect">
            <a:avLst/>
          </a:prstGeom>
        </p:spPr>
        <p:txBody>
          <a:bodyPr wrap="square">
            <a:spAutoFit/>
          </a:bodyPr>
          <a:lstStyle/>
          <a:p>
            <a:r>
              <a:rPr lang="es-MX" b="1" dirty="0">
                <a:solidFill>
                  <a:schemeClr val="tx2">
                    <a:lumMod val="60000"/>
                    <a:lumOff val="40000"/>
                  </a:schemeClr>
                </a:solidFill>
                <a:hlinkClick r:id="rId2"/>
              </a:rPr>
              <a:t>http://www.ceieg.chiapas.gob.mx/home/?</a:t>
            </a:r>
            <a:r>
              <a:rPr lang="es-MX" b="1" dirty="0" smtClean="0">
                <a:solidFill>
                  <a:schemeClr val="tx2">
                    <a:lumMod val="60000"/>
                    <a:lumOff val="40000"/>
                  </a:schemeClr>
                </a:solidFill>
                <a:hlinkClick r:id="rId2"/>
              </a:rPr>
              <a:t>page_id=5523</a:t>
            </a:r>
            <a:endParaRPr lang="es-MX" b="1" dirty="0" smtClean="0">
              <a:solidFill>
                <a:schemeClr val="tx2">
                  <a:lumMod val="60000"/>
                  <a:lumOff val="40000"/>
                </a:schemeClr>
              </a:solidFill>
            </a:endParaRPr>
          </a:p>
          <a:p>
            <a:endParaRPr lang="es-MX" b="1" dirty="0">
              <a:solidFill>
                <a:schemeClr val="tx2">
                  <a:lumMod val="60000"/>
                  <a:lumOff val="40000"/>
                </a:schemeClr>
              </a:solidFill>
            </a:endParaRPr>
          </a:p>
          <a:p>
            <a:r>
              <a:rPr lang="es-MX" b="1" dirty="0" smtClean="0">
                <a:solidFill>
                  <a:schemeClr val="tx2">
                    <a:lumMod val="60000"/>
                    <a:lumOff val="40000"/>
                  </a:schemeClr>
                </a:solidFill>
              </a:rPr>
              <a:t>Municipalización de los ODM</a:t>
            </a:r>
            <a:endParaRPr lang="es-MX" b="1" dirty="0">
              <a:solidFill>
                <a:schemeClr val="tx2">
                  <a:lumMod val="60000"/>
                  <a:lumOff val="40000"/>
                </a:schemeClr>
              </a:solidFill>
            </a:endParaRPr>
          </a:p>
        </p:txBody>
      </p:sp>
      <p:sp>
        <p:nvSpPr>
          <p:cNvPr id="6" name="5 Rectángulo"/>
          <p:cNvSpPr/>
          <p:nvPr/>
        </p:nvSpPr>
        <p:spPr>
          <a:xfrm>
            <a:off x="1547664" y="2348880"/>
            <a:ext cx="6120680" cy="369332"/>
          </a:xfrm>
          <a:prstGeom prst="rect">
            <a:avLst/>
          </a:prstGeom>
          <a:solidFill>
            <a:srgbClr val="FA8C32"/>
          </a:solidFill>
        </p:spPr>
        <p:txBody>
          <a:bodyPr wrap="square">
            <a:spAutoFit/>
          </a:bodyPr>
          <a:lstStyle/>
          <a:p>
            <a:r>
              <a:rPr lang="es-MX" dirty="0" smtClean="0"/>
              <a:t>Documento descriptivo de la línea basal y municipal:</a:t>
            </a:r>
            <a:endParaRPr lang="es-MX" dirty="0"/>
          </a:p>
        </p:txBody>
      </p:sp>
      <p:sp>
        <p:nvSpPr>
          <p:cNvPr id="7" name="6 Rectángulo"/>
          <p:cNvSpPr/>
          <p:nvPr/>
        </p:nvSpPr>
        <p:spPr>
          <a:xfrm>
            <a:off x="1547664" y="4581128"/>
            <a:ext cx="6264696" cy="369332"/>
          </a:xfrm>
          <a:prstGeom prst="rect">
            <a:avLst/>
          </a:prstGeom>
          <a:solidFill>
            <a:srgbClr val="FA8C32"/>
          </a:solidFill>
        </p:spPr>
        <p:txBody>
          <a:bodyPr wrap="square">
            <a:spAutoFit/>
          </a:bodyPr>
          <a:lstStyle/>
          <a:p>
            <a:r>
              <a:rPr lang="es-MX" dirty="0" smtClean="0"/>
              <a:t>Documentos con  valores, gráficas y mapas temáticos:</a:t>
            </a:r>
            <a:endParaRPr lang="es-MX" dirty="0"/>
          </a:p>
        </p:txBody>
      </p:sp>
      <p:sp>
        <p:nvSpPr>
          <p:cNvPr id="8" name="7 Rectángulo"/>
          <p:cNvSpPr/>
          <p:nvPr/>
        </p:nvSpPr>
        <p:spPr>
          <a:xfrm>
            <a:off x="1547664" y="4953942"/>
            <a:ext cx="6696744" cy="923330"/>
          </a:xfrm>
          <a:prstGeom prst="rect">
            <a:avLst/>
          </a:prstGeom>
        </p:spPr>
        <p:txBody>
          <a:bodyPr wrap="square">
            <a:spAutoFit/>
          </a:bodyPr>
          <a:lstStyle/>
          <a:p>
            <a:r>
              <a:rPr lang="es-MX" b="1" dirty="0">
                <a:solidFill>
                  <a:schemeClr val="tx2">
                    <a:lumMod val="60000"/>
                    <a:lumOff val="40000"/>
                  </a:schemeClr>
                </a:solidFill>
                <a:hlinkClick r:id="rId3"/>
              </a:rPr>
              <a:t>http://</a:t>
            </a:r>
            <a:r>
              <a:rPr lang="es-MX" b="1" dirty="0" smtClean="0">
                <a:solidFill>
                  <a:schemeClr val="tx2">
                    <a:lumMod val="60000"/>
                    <a:lumOff val="40000"/>
                  </a:schemeClr>
                </a:solidFill>
                <a:hlinkClick r:id="rId3"/>
              </a:rPr>
              <a:t>www.ceieg.chiapas.gob.mx/home/</a:t>
            </a:r>
            <a:r>
              <a:rPr lang="es-MX" b="1" dirty="0" smtClean="0">
                <a:solidFill>
                  <a:schemeClr val="tx2">
                    <a:lumMod val="60000"/>
                    <a:lumOff val="40000"/>
                  </a:schemeClr>
                </a:solidFill>
              </a:rPr>
              <a:t> </a:t>
            </a:r>
          </a:p>
          <a:p>
            <a:endParaRPr lang="es-MX" b="1" dirty="0">
              <a:solidFill>
                <a:schemeClr val="tx2">
                  <a:lumMod val="60000"/>
                  <a:lumOff val="40000"/>
                </a:schemeClr>
              </a:solidFill>
            </a:endParaRPr>
          </a:p>
          <a:p>
            <a:r>
              <a:rPr lang="es-MX" b="1" dirty="0" smtClean="0">
                <a:solidFill>
                  <a:schemeClr val="tx2">
                    <a:lumMod val="60000"/>
                    <a:lumOff val="40000"/>
                  </a:schemeClr>
                </a:solidFill>
              </a:rPr>
              <a:t>Entrada al sitio Monitor ODM</a:t>
            </a:r>
            <a:endParaRPr lang="es-MX" b="1" dirty="0">
              <a:solidFill>
                <a:schemeClr val="tx2">
                  <a:lumMod val="60000"/>
                  <a:lumOff val="40000"/>
                </a:schemeClr>
              </a:solidFill>
            </a:endParaRPr>
          </a:p>
        </p:txBody>
      </p:sp>
    </p:spTree>
    <p:extLst>
      <p:ext uri="{BB962C8B-B14F-4D97-AF65-F5344CB8AC3E}">
        <p14:creationId xmlns:p14="http://schemas.microsoft.com/office/powerpoint/2010/main" val="110594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3000" dirty="0" smtClean="0">
                <a:solidFill>
                  <a:schemeClr val="bg1"/>
                </a:solidFill>
              </a:rPr>
              <a:t>Proceso</a:t>
            </a:r>
            <a:endParaRPr lang="es-MX" sz="3000" dirty="0">
              <a:solidFill>
                <a:schemeClr val="bg1"/>
              </a:solidFill>
            </a:endParaRPr>
          </a:p>
        </p:txBody>
      </p:sp>
      <p:sp>
        <p:nvSpPr>
          <p:cNvPr id="26" name="25 Cheurón"/>
          <p:cNvSpPr/>
          <p:nvPr/>
        </p:nvSpPr>
        <p:spPr>
          <a:xfrm>
            <a:off x="707139" y="1700808"/>
            <a:ext cx="1776629" cy="360040"/>
          </a:xfrm>
          <a:prstGeom prst="chevron">
            <a:avLst/>
          </a:prstGeom>
          <a:solidFill>
            <a:schemeClr val="accent1">
              <a:lumMod val="60000"/>
              <a:lumOff val="40000"/>
            </a:schemeClr>
          </a:solidFill>
          <a:ln w="25400" cap="flat" cmpd="sng" algn="ctr">
            <a:solidFill>
              <a:sysClr val="window" lastClr="FFFFFF"/>
            </a:solidFill>
            <a:prstDash val="solid"/>
          </a:ln>
          <a:effectLst>
            <a:outerShdw blurRad="635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ysClr val="windowText" lastClr="000000"/>
                </a:solidFill>
                <a:effectLst/>
                <a:uLnTx/>
                <a:uFillTx/>
                <a:latin typeface="Gill Sans MT"/>
                <a:ea typeface="+mn-ea"/>
                <a:cs typeface="+mn-cs"/>
              </a:rPr>
              <a:t>Etapa 1</a:t>
            </a:r>
            <a:endParaRPr kumimoji="0" lang="es-MX" sz="18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7" name="26 Cheurón"/>
          <p:cNvSpPr/>
          <p:nvPr/>
        </p:nvSpPr>
        <p:spPr>
          <a:xfrm>
            <a:off x="2699792" y="1700808"/>
            <a:ext cx="1728192" cy="360040"/>
          </a:xfrm>
          <a:prstGeom prst="chevron">
            <a:avLst/>
          </a:prstGeom>
          <a:solidFill>
            <a:schemeClr val="accent1">
              <a:lumMod val="60000"/>
              <a:lumOff val="40000"/>
            </a:schemeClr>
          </a:solidFill>
          <a:ln w="25400" cap="flat" cmpd="sng" algn="ctr">
            <a:solidFill>
              <a:sysClr val="window" lastClr="FFFFFF"/>
            </a:solidFill>
            <a:prstDash val="solid"/>
          </a:ln>
          <a:effectLst>
            <a:outerShdw blurRad="635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ysClr val="windowText" lastClr="000000"/>
                </a:solidFill>
                <a:effectLst/>
                <a:uLnTx/>
                <a:uFillTx/>
                <a:latin typeface="Gill Sans MT"/>
                <a:ea typeface="+mn-ea"/>
                <a:cs typeface="+mn-cs"/>
              </a:rPr>
              <a:t>Etapa 2</a:t>
            </a:r>
            <a:endParaRPr kumimoji="0" lang="es-MX" sz="18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8" name="27 Cheurón"/>
          <p:cNvSpPr/>
          <p:nvPr/>
        </p:nvSpPr>
        <p:spPr>
          <a:xfrm>
            <a:off x="4644008" y="1711028"/>
            <a:ext cx="1725769" cy="360040"/>
          </a:xfrm>
          <a:prstGeom prst="chevron">
            <a:avLst/>
          </a:prstGeom>
          <a:solidFill>
            <a:schemeClr val="accent1">
              <a:lumMod val="60000"/>
              <a:lumOff val="40000"/>
            </a:schemeClr>
          </a:solidFill>
          <a:ln w="25400" cap="flat" cmpd="sng" algn="ctr">
            <a:solidFill>
              <a:sysClr val="window" lastClr="FFFFFF"/>
            </a:solidFill>
            <a:prstDash val="solid"/>
          </a:ln>
          <a:effectLst>
            <a:outerShdw blurRad="635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ysClr val="windowText" lastClr="000000"/>
                </a:solidFill>
                <a:effectLst/>
                <a:uLnTx/>
                <a:uFillTx/>
                <a:latin typeface="Gill Sans MT"/>
                <a:ea typeface="+mn-ea"/>
                <a:cs typeface="+mn-cs"/>
              </a:rPr>
              <a:t>Etapa 3</a:t>
            </a:r>
            <a:endParaRPr kumimoji="0" lang="es-MX" sz="18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29" name="28 Cheurón"/>
          <p:cNvSpPr/>
          <p:nvPr/>
        </p:nvSpPr>
        <p:spPr>
          <a:xfrm>
            <a:off x="6516216" y="1714176"/>
            <a:ext cx="1882552" cy="360040"/>
          </a:xfrm>
          <a:prstGeom prst="chevron">
            <a:avLst/>
          </a:prstGeom>
          <a:solidFill>
            <a:srgbClr val="FF7C19"/>
          </a:solidFill>
          <a:ln w="25400" cap="flat" cmpd="sng" algn="ctr">
            <a:solidFill>
              <a:sysClr val="window" lastClr="FFFFFF"/>
            </a:solidFill>
            <a:prstDash val="solid"/>
          </a:ln>
          <a:effectLst>
            <a:outerShdw blurRad="635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ysClr val="windowText" lastClr="000000"/>
                </a:solidFill>
                <a:effectLst/>
                <a:uLnTx/>
                <a:uFillTx/>
                <a:latin typeface="Gill Sans MT"/>
                <a:ea typeface="+mn-ea"/>
                <a:cs typeface="+mn-cs"/>
              </a:rPr>
              <a:t>Etapa 4</a:t>
            </a:r>
            <a:endParaRPr kumimoji="0" lang="es-MX" sz="1800" b="1"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30" name="29 CuadroTexto"/>
          <p:cNvSpPr txBox="1"/>
          <p:nvPr/>
        </p:nvSpPr>
        <p:spPr>
          <a:xfrm>
            <a:off x="827584" y="832356"/>
            <a:ext cx="7200800"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sysClr val="windowText" lastClr="000000"/>
                </a:solidFill>
                <a:effectLst/>
                <a:uLnTx/>
                <a:uFillTx/>
                <a:latin typeface="+mj-lt"/>
              </a:rPr>
              <a:t>Luego de haber concluido el </a:t>
            </a:r>
            <a:r>
              <a:rPr kumimoji="0" lang="es-MX" sz="1600" b="0" i="0" u="none" strike="noStrike" kern="0" cap="none" spc="0" normalizeH="0" baseline="0" noProof="0" dirty="0" smtClean="0">
                <a:ln>
                  <a:noFill/>
                </a:ln>
                <a:solidFill>
                  <a:sysClr val="windowText" lastClr="000000"/>
                </a:solidFill>
                <a:effectLst/>
                <a:uLnTx/>
                <a:uFillTx/>
                <a:latin typeface="+mj-lt"/>
              </a:rPr>
              <a:t>desarrollo </a:t>
            </a:r>
            <a:r>
              <a:rPr kumimoji="0" lang="es-MX" sz="1600" b="0" i="0" u="none" strike="noStrike" kern="0" cap="none" spc="0" normalizeH="0" baseline="0" noProof="0" dirty="0">
                <a:ln>
                  <a:noFill/>
                </a:ln>
                <a:solidFill>
                  <a:sysClr val="windowText" lastClr="000000"/>
                </a:solidFill>
                <a:effectLst/>
                <a:uLnTx/>
                <a:uFillTx/>
                <a:latin typeface="+mj-lt"/>
              </a:rPr>
              <a:t>de la Línea Basal de los ODM para Chiapas, nace la necesidad </a:t>
            </a:r>
            <a:r>
              <a:rPr kumimoji="0" lang="es-MX" sz="1600" b="0" i="0" u="none" strike="noStrike" kern="0" cap="none" spc="0" normalizeH="0" baseline="0" noProof="0" dirty="0" smtClean="0">
                <a:ln>
                  <a:noFill/>
                </a:ln>
                <a:solidFill>
                  <a:sysClr val="windowText" lastClr="000000"/>
                </a:solidFill>
                <a:effectLst/>
                <a:uLnTx/>
                <a:uFillTx/>
                <a:latin typeface="+mj-lt"/>
              </a:rPr>
              <a:t>de llevar </a:t>
            </a:r>
            <a:r>
              <a:rPr kumimoji="0" lang="es-MX" sz="1600" b="0" i="0" u="none" strike="noStrike" kern="0" cap="none" spc="0" normalizeH="0" baseline="0" noProof="0" dirty="0">
                <a:ln>
                  <a:noFill/>
                </a:ln>
                <a:solidFill>
                  <a:sysClr val="windowText" lastClr="000000"/>
                </a:solidFill>
                <a:effectLst/>
                <a:uLnTx/>
                <a:uFillTx/>
                <a:latin typeface="+mj-lt"/>
              </a:rPr>
              <a:t>los indicadores a una escala </a:t>
            </a:r>
            <a:r>
              <a:rPr kumimoji="0" lang="es-MX" sz="1600" b="0" i="0" u="none" strike="noStrike" kern="0" cap="none" spc="0" normalizeH="0" baseline="0" noProof="0" dirty="0" smtClean="0">
                <a:ln>
                  <a:noFill/>
                </a:ln>
                <a:solidFill>
                  <a:sysClr val="windowText" lastClr="000000"/>
                </a:solidFill>
                <a:effectLst/>
                <a:uLnTx/>
                <a:uFillTx/>
                <a:latin typeface="+mj-lt"/>
              </a:rPr>
              <a:t>municipal.</a:t>
            </a:r>
            <a:endParaRPr kumimoji="0" lang="es-MX" sz="1600" b="0" i="0" u="none" strike="noStrike" kern="0" cap="none" spc="0" normalizeH="0" baseline="0" noProof="0" dirty="0">
              <a:ln>
                <a:noFill/>
              </a:ln>
              <a:solidFill>
                <a:sysClr val="windowText" lastClr="000000"/>
              </a:solidFill>
              <a:effectLst/>
              <a:uLnTx/>
              <a:uFillTx/>
              <a:latin typeface="+mj-lt"/>
            </a:endParaRPr>
          </a:p>
        </p:txBody>
      </p:sp>
      <p:sp>
        <p:nvSpPr>
          <p:cNvPr id="31" name="30 CuadroTexto"/>
          <p:cNvSpPr txBox="1"/>
          <p:nvPr/>
        </p:nvSpPr>
        <p:spPr>
          <a:xfrm>
            <a:off x="707139" y="2216563"/>
            <a:ext cx="1776629" cy="1815882"/>
          </a:xfrm>
          <a:prstGeom prst="rect">
            <a:avLst/>
          </a:prstGeom>
          <a:solidFill>
            <a:schemeClr val="accent1">
              <a:lumMod val="60000"/>
              <a:lumOff val="40000"/>
            </a:schemeClr>
          </a:solidFill>
          <a:ln w="9525" cap="flat" cmpd="sng" algn="ctr">
            <a:noFill/>
            <a:prstDash val="solid"/>
          </a:ln>
          <a:effectLst>
            <a:outerShdw blurRad="63500" dist="25400" dir="5400000" rotWithShape="0">
              <a:srgbClr val="000000">
                <a:alpha val="43137"/>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smtClean="0">
                <a:ln>
                  <a:noFill/>
                </a:ln>
                <a:solidFill>
                  <a:sysClr val="windowText" lastClr="000000"/>
                </a:solidFill>
                <a:effectLst/>
                <a:uLnTx/>
                <a:uFillTx/>
                <a:latin typeface="Gill Sans MT"/>
                <a:ea typeface="+mn-ea"/>
                <a:cs typeface="+mn-cs"/>
              </a:rPr>
              <a:t>Planteamiento en el CEIEG de la necesidad de construir la línea basal para los municipios.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32" name="31 CuadroTexto"/>
          <p:cNvSpPr txBox="1"/>
          <p:nvPr/>
        </p:nvSpPr>
        <p:spPr>
          <a:xfrm>
            <a:off x="2651355" y="2216562"/>
            <a:ext cx="1776629" cy="1815882"/>
          </a:xfrm>
          <a:prstGeom prst="rect">
            <a:avLst/>
          </a:prstGeom>
          <a:solidFill>
            <a:schemeClr val="accent1">
              <a:lumMod val="60000"/>
              <a:lumOff val="40000"/>
            </a:schemeClr>
          </a:solidFill>
          <a:ln w="9525" cap="flat" cmpd="sng" algn="ctr">
            <a:noFill/>
            <a:prstDash val="solid"/>
          </a:ln>
          <a:effectLst>
            <a:outerShdw blurRad="63500" dist="25400" dir="5400000" rotWithShape="0">
              <a:srgbClr val="000000">
                <a:alpha val="43137"/>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smtClean="0">
                <a:ln>
                  <a:noFill/>
                </a:ln>
                <a:solidFill>
                  <a:sysClr val="windowText" lastClr="000000"/>
                </a:solidFill>
                <a:effectLst/>
                <a:uLnTx/>
                <a:uFillTx/>
                <a:latin typeface="Gill Sans MT"/>
                <a:ea typeface="+mn-ea"/>
                <a:cs typeface="+mn-cs"/>
              </a:rPr>
              <a:t>Revisión de la información disponible y construcción de los indicadores en los grupos de trabajo del CEIEG.</a:t>
            </a:r>
            <a:endParaRPr kumimoji="0" lang="es-MX"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33" name="32 CuadroTexto"/>
          <p:cNvSpPr txBox="1"/>
          <p:nvPr/>
        </p:nvSpPr>
        <p:spPr>
          <a:xfrm>
            <a:off x="4644008" y="2216562"/>
            <a:ext cx="1728192" cy="1815882"/>
          </a:xfrm>
          <a:prstGeom prst="rect">
            <a:avLst/>
          </a:prstGeom>
          <a:solidFill>
            <a:schemeClr val="accent1">
              <a:lumMod val="60000"/>
              <a:lumOff val="40000"/>
            </a:schemeClr>
          </a:solidFill>
          <a:ln w="9525" cap="flat" cmpd="sng" algn="ctr">
            <a:noFill/>
            <a:prstDash val="solid"/>
          </a:ln>
          <a:effectLst>
            <a:outerShdw blurRad="63500" dist="25400" dir="5400000" rotWithShape="0">
              <a:srgbClr val="000000">
                <a:alpha val="43137"/>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smtClean="0">
                <a:ln>
                  <a:noFill/>
                </a:ln>
                <a:solidFill>
                  <a:sysClr val="windowText" lastClr="000000"/>
                </a:solidFill>
                <a:effectLst/>
                <a:uLnTx/>
                <a:uFillTx/>
                <a:latin typeface="Gill Sans MT"/>
                <a:ea typeface="+mn-ea"/>
                <a:cs typeface="+mn-cs"/>
              </a:rPr>
              <a:t>Construcción de fichas técnicas por indicador y validación de los datos incluidos en los indicadores de la línea basal.</a:t>
            </a:r>
            <a:endParaRPr kumimoji="0" lang="es-MX"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34" name="33 CuadroTexto"/>
          <p:cNvSpPr txBox="1"/>
          <p:nvPr/>
        </p:nvSpPr>
        <p:spPr>
          <a:xfrm>
            <a:off x="6516216" y="2204864"/>
            <a:ext cx="1882552" cy="1815882"/>
          </a:xfrm>
          <a:prstGeom prst="rect">
            <a:avLst/>
          </a:prstGeom>
          <a:solidFill>
            <a:srgbClr val="FF7C19"/>
          </a:solidFill>
          <a:ln w="9525" cap="flat" cmpd="sng" algn="ctr">
            <a:solidFill>
              <a:srgbClr val="FA8C32"/>
            </a:solidFill>
            <a:prstDash val="solid"/>
          </a:ln>
          <a:effectLst>
            <a:outerShdw blurRad="63500" dist="25400" dir="5400000" rotWithShape="0">
              <a:srgbClr val="000000">
                <a:alpha val="43137"/>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smtClean="0">
                <a:ln>
                  <a:noFill/>
                </a:ln>
                <a:solidFill>
                  <a:sysClr val="windowText" lastClr="000000"/>
                </a:solidFill>
                <a:effectLst/>
                <a:uLnTx/>
                <a:uFillTx/>
                <a:latin typeface="Gill Sans MT"/>
                <a:ea typeface="+mn-ea"/>
                <a:cs typeface="+mn-cs"/>
              </a:rPr>
              <a:t>Presentación oficial de la Línea Basal de los Objetivos de Desarrollo del Milenio para los municipios de Chiapas.</a:t>
            </a:r>
            <a:endParaRPr kumimoji="0" lang="es-MX" sz="16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35" name="34 CuadroTexto"/>
          <p:cNvSpPr txBox="1"/>
          <p:nvPr/>
        </p:nvSpPr>
        <p:spPr>
          <a:xfrm>
            <a:off x="827584" y="4437112"/>
            <a:ext cx="7571184" cy="1184940"/>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
              <a:tabLst/>
              <a:defRPr/>
            </a:pPr>
            <a:r>
              <a:rPr kumimoji="0" lang="es-MX" sz="1600" b="0" i="0" u="none" strike="noStrike" kern="0" cap="none" spc="0" normalizeH="0" baseline="0" noProof="0" dirty="0" smtClean="0">
                <a:ln>
                  <a:noFill/>
                </a:ln>
                <a:solidFill>
                  <a:sysClr val="windowText" lastClr="000000"/>
                </a:solidFill>
                <a:effectLst/>
                <a:uLnTx/>
                <a:uFillTx/>
                <a:latin typeface="+mj-lt"/>
              </a:rPr>
              <a:t>Asesoría y apoyo</a:t>
            </a:r>
            <a:r>
              <a:rPr kumimoji="0" lang="es-MX" sz="1600" b="0" i="0" u="none" strike="noStrike" kern="0" cap="none" spc="0" normalizeH="0" noProof="0" dirty="0" smtClean="0">
                <a:ln>
                  <a:noFill/>
                </a:ln>
                <a:solidFill>
                  <a:sysClr val="windowText" lastClr="000000"/>
                </a:solidFill>
                <a:effectLst/>
                <a:uLnTx/>
                <a:uFillTx/>
                <a:latin typeface="+mj-lt"/>
              </a:rPr>
              <a:t> técnico</a:t>
            </a:r>
            <a:r>
              <a:rPr kumimoji="0" lang="es-MX" sz="1600" b="0" i="0" u="none" strike="noStrike" kern="0" cap="none" spc="0" normalizeH="0" baseline="0" noProof="0" dirty="0" smtClean="0">
                <a:ln>
                  <a:noFill/>
                </a:ln>
                <a:solidFill>
                  <a:sysClr val="windowText" lastClr="000000"/>
                </a:solidFill>
                <a:effectLst/>
                <a:uLnTx/>
                <a:uFillTx/>
                <a:latin typeface="+mj-lt"/>
              </a:rPr>
              <a:t> del </a:t>
            </a:r>
            <a:r>
              <a:rPr kumimoji="0" lang="es-MX" sz="1600" b="0" i="0" u="none" strike="noStrike" kern="0" cap="none" spc="0" normalizeH="0" baseline="0" noProof="0" dirty="0">
                <a:ln>
                  <a:noFill/>
                </a:ln>
                <a:solidFill>
                  <a:sysClr val="windowText" lastClr="000000"/>
                </a:solidFill>
                <a:effectLst/>
                <a:uLnTx/>
                <a:uFillTx/>
                <a:latin typeface="+mj-lt"/>
              </a:rPr>
              <a:t>Programa de las Naciones Unidas para el </a:t>
            </a:r>
            <a:r>
              <a:rPr kumimoji="0" lang="es-MX" sz="1600" b="0" i="0" u="none" strike="noStrike" kern="0" cap="none" spc="0" normalizeH="0" baseline="0" noProof="0" dirty="0" smtClean="0">
                <a:ln>
                  <a:noFill/>
                </a:ln>
                <a:solidFill>
                  <a:sysClr val="windowText" lastClr="000000"/>
                </a:solidFill>
                <a:effectLst/>
                <a:uLnTx/>
                <a:uFillTx/>
                <a:latin typeface="+mj-lt"/>
              </a:rPr>
              <a:t>Desarrollo (PNUD</a:t>
            </a:r>
            <a:r>
              <a:rPr lang="es-MX" sz="1600" kern="0" dirty="0" smtClean="0">
                <a:solidFill>
                  <a:sysClr val="windowText" lastClr="000000"/>
                </a:solidFill>
                <a:latin typeface="+mj-lt"/>
              </a:rPr>
              <a:t>).</a:t>
            </a:r>
          </a:p>
          <a:p>
            <a:pPr marL="171450" marR="0" lvl="0" indent="-171450" algn="just" defTabSz="914400" eaLnBrk="1" fontAlgn="auto" latinLnBrk="0" hangingPunct="1">
              <a:lnSpc>
                <a:spcPct val="100000"/>
              </a:lnSpc>
              <a:spcBef>
                <a:spcPts val="0"/>
              </a:spcBef>
              <a:spcAft>
                <a:spcPts val="0"/>
              </a:spcAft>
              <a:buClrTx/>
              <a:buSzTx/>
              <a:buFont typeface="Wingdings" pitchFamily="2" charset="2"/>
              <a:buChar char="§"/>
              <a:tabLst/>
              <a:defRPr/>
            </a:pPr>
            <a:r>
              <a:rPr lang="es-MX" sz="700" kern="0" dirty="0" smtClean="0">
                <a:solidFill>
                  <a:schemeClr val="bg1"/>
                </a:solidFill>
                <a:latin typeface="+mj-lt"/>
              </a:rPr>
              <a:t>.</a:t>
            </a:r>
            <a:endParaRPr kumimoji="0" lang="es-MX" sz="1400" b="0" i="0" u="none" strike="noStrike" kern="0" cap="none" spc="0" normalizeH="0" baseline="0" noProof="0" dirty="0" smtClean="0">
              <a:ln>
                <a:noFill/>
              </a:ln>
              <a:solidFill>
                <a:schemeClr val="bg1"/>
              </a:solidFill>
              <a:effectLst/>
              <a:uLnTx/>
              <a:uFillTx/>
              <a:latin typeface="+mj-lt"/>
            </a:endParaRP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
              <a:tabLst/>
              <a:defRPr/>
            </a:pPr>
            <a:r>
              <a:rPr kumimoji="0" lang="es-MX" sz="1600" b="1" i="0" u="none" strike="noStrike" kern="0" cap="none" spc="0" normalizeH="0" baseline="0" noProof="0" dirty="0" smtClean="0">
                <a:ln>
                  <a:noFill/>
                </a:ln>
                <a:solidFill>
                  <a:sysClr val="windowText" lastClr="000000"/>
                </a:solidFill>
                <a:effectLst/>
                <a:uLnTx/>
                <a:uFillTx/>
                <a:latin typeface="+mj-lt"/>
              </a:rPr>
              <a:t>En proceso la construcción </a:t>
            </a:r>
            <a:r>
              <a:rPr kumimoji="0" lang="es-MX" sz="1600" b="1" i="0" u="none" strike="noStrike" kern="0" cap="none" spc="0" normalizeH="0" baseline="0" noProof="0" dirty="0" smtClean="0">
                <a:ln>
                  <a:noFill/>
                </a:ln>
                <a:solidFill>
                  <a:sysClr val="windowText" lastClr="000000"/>
                </a:solidFill>
                <a:effectLst/>
                <a:uLnTx/>
                <a:uFillTx/>
                <a:latin typeface="+mj-lt"/>
              </a:rPr>
              <a:t>de una línea basal de los ODM a nivel localidad.</a:t>
            </a:r>
            <a:endParaRPr kumimoji="0" lang="es-MX" sz="1600" b="1"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12925420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3000" dirty="0" smtClean="0">
                <a:solidFill>
                  <a:schemeClr val="bg1"/>
                </a:solidFill>
              </a:rPr>
              <a:t>Indicadores</a:t>
            </a:r>
            <a:endParaRPr lang="es-MX" sz="3000" dirty="0">
              <a:solidFill>
                <a:schemeClr val="bg1"/>
              </a:solidFill>
            </a:endParaRPr>
          </a:p>
        </p:txBody>
      </p:sp>
      <p:sp>
        <p:nvSpPr>
          <p:cNvPr id="4" name="3 Rectángulo"/>
          <p:cNvSpPr/>
          <p:nvPr/>
        </p:nvSpPr>
        <p:spPr>
          <a:xfrm>
            <a:off x="1223628" y="1628800"/>
            <a:ext cx="6696744" cy="923330"/>
          </a:xfrm>
          <a:prstGeom prst="rect">
            <a:avLst/>
          </a:prstGeom>
        </p:spPr>
        <p:txBody>
          <a:bodyPr wrap="square">
            <a:spAutoFit/>
          </a:bodyPr>
          <a:lstStyle/>
          <a:p>
            <a:pPr algn="ctr"/>
            <a:r>
              <a:rPr lang="es-MX" b="1" dirty="0">
                <a:solidFill>
                  <a:srgbClr val="FF7C19"/>
                </a:solidFill>
                <a:latin typeface="+mj-lt"/>
              </a:rPr>
              <a:t>LÍNEA BASAL PARA EL SEGUIMIENTO Y EVALUACIÓN DE LAS METAS DE LOS OBJETIVOS DE DESARROLLO DEL MILENIO PARA </a:t>
            </a:r>
            <a:r>
              <a:rPr lang="es-MX" b="1" dirty="0" smtClean="0">
                <a:solidFill>
                  <a:srgbClr val="FF7C19"/>
                </a:solidFill>
                <a:latin typeface="+mj-lt"/>
              </a:rPr>
              <a:t>CHIAPAS (LBE)</a:t>
            </a:r>
            <a:endParaRPr lang="es-MX" dirty="0">
              <a:solidFill>
                <a:srgbClr val="FF7C19"/>
              </a:solidFill>
              <a:latin typeface="+mj-lt"/>
            </a:endParaRPr>
          </a:p>
        </p:txBody>
      </p:sp>
      <p:graphicFrame>
        <p:nvGraphicFramePr>
          <p:cNvPr id="5" name="4 Tabla"/>
          <p:cNvGraphicFramePr>
            <a:graphicFrameLocks noGrp="1"/>
          </p:cNvGraphicFramePr>
          <p:nvPr>
            <p:extLst>
              <p:ext uri="{D42A27DB-BD31-4B8C-83A1-F6EECF244321}">
                <p14:modId xmlns:p14="http://schemas.microsoft.com/office/powerpoint/2010/main" val="627459298"/>
              </p:ext>
            </p:extLst>
          </p:nvPr>
        </p:nvGraphicFramePr>
        <p:xfrm>
          <a:off x="1043608" y="3509708"/>
          <a:ext cx="6984777" cy="2151540"/>
        </p:xfrm>
        <a:graphic>
          <a:graphicData uri="http://schemas.openxmlformats.org/drawingml/2006/table">
            <a:tbl>
              <a:tblPr>
                <a:effectLst>
                  <a:outerShdw blurRad="50800" dist="38100" dir="5400000" algn="t" rotWithShape="0">
                    <a:prstClr val="black">
                      <a:alpha val="40000"/>
                    </a:prstClr>
                  </a:outerShdw>
                </a:effectLst>
                <a:tableStyleId>{D113A9D2-9D6B-4929-AA2D-F23B5EE8CBE7}</a:tableStyleId>
              </a:tblPr>
              <a:tblGrid>
                <a:gridCol w="2328259"/>
                <a:gridCol w="2064229"/>
                <a:gridCol w="2592289"/>
              </a:tblGrid>
              <a:tr h="444942">
                <a:tc>
                  <a:txBody>
                    <a:bodyPr/>
                    <a:lstStyle/>
                    <a:p>
                      <a:pPr algn="ctr" fontAlgn="ctr">
                        <a:lnSpc>
                          <a:spcPct val="120000"/>
                        </a:lnSpc>
                        <a:spcAft>
                          <a:spcPts val="0"/>
                        </a:spcAft>
                      </a:pPr>
                      <a:r>
                        <a:rPr lang="en-US" sz="1800" b="1" dirty="0" err="1">
                          <a:effectLst/>
                        </a:rPr>
                        <a:t>Concepto</a:t>
                      </a:r>
                      <a:endParaRPr lang="es-MX" sz="3600" b="1" dirty="0">
                        <a:effectLst/>
                        <a:latin typeface="Calibri"/>
                        <a:ea typeface="Times New Roman"/>
                        <a:cs typeface="Times New Roman"/>
                      </a:endParaRPr>
                    </a:p>
                  </a:txBody>
                  <a:tcPr marL="36195" marR="36195" marT="36195" marB="36195"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800" b="1" dirty="0">
                          <a:effectLst/>
                        </a:rPr>
                        <a:t>PNUD</a:t>
                      </a:r>
                      <a:endParaRPr lang="es-MX" sz="3600" b="1" dirty="0">
                        <a:effectLst/>
                        <a:latin typeface="Calibri"/>
                        <a:ea typeface="Times New Roman"/>
                        <a:cs typeface="Times New Roman"/>
                      </a:endParaRPr>
                    </a:p>
                  </a:txBody>
                  <a:tcPr marL="36195" marR="36195" marT="36195" marB="36195"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800" b="1" dirty="0">
                          <a:effectLst/>
                        </a:rPr>
                        <a:t>Linea Basal </a:t>
                      </a:r>
                      <a:r>
                        <a:rPr lang="en-US" sz="1800" b="1" dirty="0" err="1">
                          <a:effectLst/>
                        </a:rPr>
                        <a:t>Estatal</a:t>
                      </a:r>
                      <a:endParaRPr lang="es-MX" sz="3600" b="1" dirty="0">
                        <a:effectLst/>
                        <a:latin typeface="Calibri"/>
                        <a:ea typeface="Times New Roman"/>
                        <a:cs typeface="Times New Roman"/>
                      </a:endParaRPr>
                    </a:p>
                  </a:txBody>
                  <a:tcPr marL="36195" marR="36195" marT="36195" marB="36195"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36781">
                <a:tc>
                  <a:txBody>
                    <a:bodyPr/>
                    <a:lstStyle/>
                    <a:p>
                      <a:pPr algn="just" fontAlgn="ctr">
                        <a:lnSpc>
                          <a:spcPct val="120000"/>
                        </a:lnSpc>
                        <a:spcAft>
                          <a:spcPts val="0"/>
                        </a:spcAft>
                      </a:pPr>
                      <a:r>
                        <a:rPr lang="en-US" sz="1600" b="1" dirty="0" err="1">
                          <a:effectLst/>
                        </a:rPr>
                        <a:t>Objetivos</a:t>
                      </a:r>
                      <a:endParaRPr lang="es-MX" sz="2800" b="1" dirty="0">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600" b="1" dirty="0">
                          <a:effectLst/>
                        </a:rPr>
                        <a:t>8</a:t>
                      </a:r>
                      <a:endParaRPr lang="es-MX" sz="2800" b="1" dirty="0">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600" b="1">
                          <a:effectLst/>
                        </a:rPr>
                        <a:t>8</a:t>
                      </a:r>
                      <a:endParaRPr lang="es-MX" sz="2800" b="1">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36781">
                <a:tc>
                  <a:txBody>
                    <a:bodyPr/>
                    <a:lstStyle/>
                    <a:p>
                      <a:pPr algn="just" fontAlgn="ctr">
                        <a:lnSpc>
                          <a:spcPct val="120000"/>
                        </a:lnSpc>
                        <a:spcAft>
                          <a:spcPts val="0"/>
                        </a:spcAft>
                      </a:pPr>
                      <a:r>
                        <a:rPr lang="en-US" sz="1600" b="1">
                          <a:effectLst/>
                        </a:rPr>
                        <a:t>Metas</a:t>
                      </a:r>
                      <a:endParaRPr lang="es-MX" sz="2800" b="1">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600" b="1" dirty="0">
                          <a:effectLst/>
                        </a:rPr>
                        <a:t>21</a:t>
                      </a:r>
                      <a:endParaRPr lang="es-MX" sz="2800" b="1" dirty="0">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600" b="1" dirty="0">
                          <a:effectLst/>
                        </a:rPr>
                        <a:t>16*</a:t>
                      </a:r>
                      <a:endParaRPr lang="es-MX" sz="2800" b="1" dirty="0">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436781">
                <a:tc>
                  <a:txBody>
                    <a:bodyPr/>
                    <a:lstStyle/>
                    <a:p>
                      <a:pPr algn="just" fontAlgn="ctr">
                        <a:lnSpc>
                          <a:spcPct val="120000"/>
                        </a:lnSpc>
                        <a:spcAft>
                          <a:spcPts val="0"/>
                        </a:spcAft>
                      </a:pPr>
                      <a:r>
                        <a:rPr lang="en-US" sz="1600" b="1">
                          <a:effectLst/>
                        </a:rPr>
                        <a:t>Indicadores</a:t>
                      </a:r>
                      <a:endParaRPr lang="es-MX" sz="2800" b="1">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600" b="1">
                          <a:effectLst/>
                        </a:rPr>
                        <a:t>60</a:t>
                      </a:r>
                      <a:endParaRPr lang="es-MX" sz="2800" b="1">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lnSpc>
                          <a:spcPct val="120000"/>
                        </a:lnSpc>
                        <a:spcAft>
                          <a:spcPts val="0"/>
                        </a:spcAft>
                      </a:pPr>
                      <a:r>
                        <a:rPr lang="en-US" sz="1600" b="1" dirty="0">
                          <a:effectLst/>
                        </a:rPr>
                        <a:t>64</a:t>
                      </a:r>
                      <a:endParaRPr lang="es-MX" sz="2800" b="1" dirty="0">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396255">
                <a:tc gridSpan="3">
                  <a:txBody>
                    <a:bodyPr/>
                    <a:lstStyle/>
                    <a:p>
                      <a:pPr algn="just" fontAlgn="ctr">
                        <a:lnSpc>
                          <a:spcPct val="120000"/>
                        </a:lnSpc>
                        <a:spcAft>
                          <a:spcPts val="0"/>
                        </a:spcAft>
                      </a:pPr>
                      <a:r>
                        <a:rPr lang="es-MX" sz="1400" dirty="0">
                          <a:effectLst/>
                        </a:rPr>
                        <a:t>*Las cinco metas que no se alinean, pertenecen al Objetivo 8.</a:t>
                      </a:r>
                      <a:endParaRPr lang="es-MX" sz="3600" b="1" dirty="0">
                        <a:solidFill>
                          <a:srgbClr val="FA8C32"/>
                        </a:solidFill>
                        <a:effectLst/>
                        <a:latin typeface="Calibri"/>
                        <a:ea typeface="Times New Roman"/>
                        <a:cs typeface="Times New Roman"/>
                      </a:endParaRPr>
                    </a:p>
                  </a:txBody>
                  <a:tcPr marL="50800" marR="50800" marT="50800" marB="5080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
        <p:nvSpPr>
          <p:cNvPr id="6" name="Rectangle 1"/>
          <p:cNvSpPr>
            <a:spLocks noChangeArrowheads="1"/>
          </p:cNvSpPr>
          <p:nvPr/>
        </p:nvSpPr>
        <p:spPr bwMode="auto">
          <a:xfrm>
            <a:off x="1115616" y="2780928"/>
            <a:ext cx="69127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lumMod val="75000"/>
                    <a:lumOff val="25000"/>
                  </a:schemeClr>
                </a:solidFill>
                <a:effectLst/>
                <a:latin typeface="+mj-lt"/>
                <a:ea typeface="Times New Roman" pitchFamily="18" charset="0"/>
                <a:cs typeface="Times New Roman" pitchFamily="18" charset="0"/>
              </a:rPr>
              <a:t>Alineación de los indicadores de los ODM para Chiapas</a:t>
            </a:r>
            <a:endParaRPr kumimoji="0" lang="es-MX" sz="3200" b="0" i="0" u="none" strike="noStrike" cap="none" normalizeH="0" baseline="0" dirty="0" smtClean="0">
              <a:ln>
                <a:noFill/>
              </a:ln>
              <a:solidFill>
                <a:schemeClr val="tx1">
                  <a:lumMod val="75000"/>
                  <a:lumOff val="25000"/>
                </a:schemeClr>
              </a:solidFill>
              <a:effectLst/>
              <a:latin typeface="+mj-lt"/>
              <a:cs typeface="Arial" pitchFamily="34" charset="0"/>
            </a:endParaRPr>
          </a:p>
        </p:txBody>
      </p:sp>
    </p:spTree>
    <p:extLst>
      <p:ext uri="{BB962C8B-B14F-4D97-AF65-F5344CB8AC3E}">
        <p14:creationId xmlns:p14="http://schemas.microsoft.com/office/powerpoint/2010/main" val="188321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64088" y="1687448"/>
            <a:ext cx="3096344" cy="2677656"/>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3"/>
              </a:buBlip>
              <a:tabLst/>
              <a:defRPr/>
            </a:pPr>
            <a:r>
              <a:rPr kumimoji="0" lang="es-MX" sz="1400" b="0" i="0" u="none" strike="noStrike" kern="0" cap="none" spc="0" normalizeH="0" baseline="0" noProof="0" dirty="0" smtClean="0">
                <a:ln>
                  <a:noFill/>
                </a:ln>
                <a:solidFill>
                  <a:sysClr val="windowText" lastClr="000000"/>
                </a:solidFill>
                <a:effectLst/>
                <a:uLnTx/>
                <a:uFillTx/>
              </a:rPr>
              <a:t>Instituto Nacional de Estadística y Geografía</a:t>
            </a:r>
            <a:r>
              <a:rPr kumimoji="0" lang="es-MX" sz="1400" b="1" i="0" u="none" strike="noStrike" kern="0" cap="none" spc="0" normalizeH="0" baseline="0" noProof="0" dirty="0" smtClean="0">
                <a:ln>
                  <a:noFill/>
                </a:ln>
                <a:solidFill>
                  <a:sysClr val="windowText" lastClr="000000"/>
                </a:solidFill>
                <a:effectLst/>
                <a:uLnTx/>
                <a:uFillTx/>
              </a:rPr>
              <a:t> (INEGI)</a:t>
            </a:r>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r>
              <a:rPr kumimoji="0" lang="es-MX" sz="1400" b="0" i="0" u="none" strike="noStrike" kern="0" cap="none" spc="0" normalizeH="0" baseline="0" noProof="0" dirty="0" smtClean="0">
                <a:ln>
                  <a:noFill/>
                </a:ln>
                <a:solidFill>
                  <a:sysClr val="windowText" lastClr="000000"/>
                </a:solidFill>
                <a:effectLst/>
                <a:uLnTx/>
                <a:uFillTx/>
              </a:rPr>
              <a:t>Consejo Nacional de Evaluación de la Política de </a:t>
            </a:r>
            <a:r>
              <a:rPr kumimoji="0" lang="es-MX" sz="1400" b="0" i="0" u="none" strike="noStrike" kern="0" cap="none" spc="0" normalizeH="0" baseline="0" noProof="0" dirty="0">
                <a:ln>
                  <a:noFill/>
                </a:ln>
                <a:solidFill>
                  <a:sysClr val="windowText" lastClr="000000"/>
                </a:solidFill>
                <a:effectLst/>
                <a:uLnTx/>
                <a:uFillTx/>
              </a:rPr>
              <a:t>D</a:t>
            </a:r>
            <a:r>
              <a:rPr kumimoji="0" lang="es-MX" sz="1400" b="0" i="0" u="none" strike="noStrike" kern="0" cap="none" spc="0" normalizeH="0" baseline="0" noProof="0" dirty="0" smtClean="0">
                <a:ln>
                  <a:noFill/>
                </a:ln>
                <a:solidFill>
                  <a:sysClr val="windowText" lastClr="000000"/>
                </a:solidFill>
                <a:effectLst/>
                <a:uLnTx/>
                <a:uFillTx/>
              </a:rPr>
              <a:t>esarrollo Social (</a:t>
            </a:r>
            <a:r>
              <a:rPr kumimoji="0" lang="es-MX" sz="1400" b="1" i="0" u="none" strike="noStrike" kern="0" cap="none" spc="0" normalizeH="0" baseline="0" noProof="0" dirty="0" smtClean="0">
                <a:ln>
                  <a:noFill/>
                </a:ln>
                <a:solidFill>
                  <a:sysClr val="windowText" lastClr="000000"/>
                </a:solidFill>
                <a:effectLst/>
                <a:uLnTx/>
                <a:uFillTx/>
              </a:rPr>
              <a:t>CONEVAL)</a:t>
            </a:r>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r>
              <a:rPr kumimoji="0" lang="es-MX" sz="1400" b="0" i="0" u="none" strike="noStrike" kern="0" cap="none" spc="0" normalizeH="0" baseline="0" noProof="0" dirty="0" smtClean="0">
                <a:ln>
                  <a:noFill/>
                </a:ln>
                <a:solidFill>
                  <a:sysClr val="windowText" lastClr="000000"/>
                </a:solidFill>
                <a:effectLst/>
                <a:uLnTx/>
                <a:uFillTx/>
              </a:rPr>
              <a:t>Consejo Nacional de Población (</a:t>
            </a:r>
            <a:r>
              <a:rPr kumimoji="0" lang="es-MX" sz="1400" b="1" i="0" u="none" strike="noStrike" kern="0" cap="none" spc="0" normalizeH="0" baseline="0" noProof="0" dirty="0" smtClean="0">
                <a:ln>
                  <a:noFill/>
                </a:ln>
                <a:solidFill>
                  <a:sysClr val="windowText" lastClr="000000"/>
                </a:solidFill>
                <a:effectLst/>
                <a:uLnTx/>
                <a:uFillTx/>
              </a:rPr>
              <a:t>CONAPO)</a:t>
            </a:r>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del Trabajo y Previsión Social (</a:t>
            </a:r>
            <a:r>
              <a:rPr kumimoji="0" lang="es-MX" sz="1400" b="1" i="0" u="none" strike="noStrike" kern="0" cap="none" spc="0" normalizeH="0" baseline="0" noProof="0" dirty="0" smtClean="0">
                <a:ln>
                  <a:noFill/>
                </a:ln>
                <a:solidFill>
                  <a:sysClr val="windowText" lastClr="000000"/>
                </a:solidFill>
                <a:effectLst/>
                <a:uLnTx/>
                <a:uFillTx/>
              </a:rPr>
              <a:t>STPS)</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1" name="10 Tabla"/>
          <p:cNvGraphicFramePr>
            <a:graphicFrameLocks noGrp="1"/>
          </p:cNvGraphicFramePr>
          <p:nvPr>
            <p:extLst>
              <p:ext uri="{D42A27DB-BD31-4B8C-83A1-F6EECF244321}">
                <p14:modId xmlns:p14="http://schemas.microsoft.com/office/powerpoint/2010/main" val="2294985674"/>
              </p:ext>
            </p:extLst>
          </p:nvPr>
        </p:nvGraphicFramePr>
        <p:xfrm>
          <a:off x="755576" y="764704"/>
          <a:ext cx="4392488" cy="5311469"/>
        </p:xfrm>
        <a:graphic>
          <a:graphicData uri="http://schemas.openxmlformats.org/drawingml/2006/table">
            <a:tbl>
              <a:tblPr/>
              <a:tblGrid>
                <a:gridCol w="965725"/>
                <a:gridCol w="3426763"/>
              </a:tblGrid>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1A1-1</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Porcentaje de la población en situación de pobreza multidimensional extrema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1A1-2</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Porcentaje de la población en situación de pobreza alimentaria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1A3-3</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del gasto correspondiente a la quinta parte más pobre de los hogares</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267427">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1B4-4</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crecimiento del PIB por persona empleada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592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1B5-5</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Relación empleo-población </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592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1B5-5A</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Relación empleo-población femenina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592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1B5-5B</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Relación empleo-población masculina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1B6-6</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Porcentaje de la población ocupada que gana hasta 1 salario mínimo</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592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1B6-7</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condiciones críticas de ocupación</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1B6-7A</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condiciones críticas de ocupación femenina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1B6-7B</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condiciones críticas de ocupación masculina</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01141">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1B7-8</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la población ocupada total que trabaja por cuenta propia o en un negocio familiar</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562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1C8-9</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Porcentaje de niños menores de 5 años con peso bajo para la edad</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7532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1C8-10</a:t>
                      </a:r>
                      <a:endParaRPr lang="es-MX" sz="1300" b="0" i="0" u="none" strike="noStrike">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casos  con algún grado de desnutrición en población menor de 5 años diagnosticada con algún </a:t>
                      </a:r>
                      <a:r>
                        <a:rPr lang="es-MX" sz="1300" u="none" strike="noStrike" dirty="0" smtClean="0">
                          <a:effectLst/>
                          <a:latin typeface="Calibri" pitchFamily="34" charset="0"/>
                          <a:cs typeface="Calibri" pitchFamily="34" charset="0"/>
                        </a:rPr>
                        <a:t>padecimiento</a:t>
                      </a:r>
                      <a:endParaRPr lang="es-MX" sz="1300" b="0" i="0" u="none" strike="noStrike" dirty="0">
                        <a:solidFill>
                          <a:srgbClr val="000000"/>
                        </a:solidFill>
                        <a:effectLst/>
                        <a:latin typeface="Calibri" pitchFamily="34" charset="0"/>
                        <a:cs typeface="Calibri" pitchFamily="34" charset="0"/>
                      </a:endParaRPr>
                    </a:p>
                  </a:txBody>
                  <a:tcPr marL="6503" marR="6503" marT="650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12" name="11 CuadroTexto"/>
          <p:cNvSpPr txBox="1"/>
          <p:nvPr/>
        </p:nvSpPr>
        <p:spPr>
          <a:xfrm>
            <a:off x="5364088" y="1203786"/>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sp>
        <p:nvSpPr>
          <p:cNvPr id="2" name="1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10</a:t>
            </a:r>
            <a:endParaRPr lang="es-MX" dirty="0"/>
          </a:p>
        </p:txBody>
      </p:sp>
      <p:sp>
        <p:nvSpPr>
          <p:cNvPr id="7"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1 </a:t>
            </a:r>
            <a:r>
              <a:rPr lang="es-MX" sz="1600" dirty="0">
                <a:solidFill>
                  <a:prstClr val="white"/>
                </a:solidFill>
              </a:rPr>
              <a:t>Erradicar la Pobreza Extrema y el Hambre</a:t>
            </a:r>
            <a:br>
              <a:rPr lang="es-MX" sz="1600" dirty="0">
                <a:solidFill>
                  <a:prstClr val="white"/>
                </a:solidFill>
              </a:rPr>
            </a:br>
            <a:endParaRPr lang="es-MX" sz="1600" dirty="0">
              <a:solidFill>
                <a:prstClr val="white"/>
              </a:solidFill>
            </a:endParaRPr>
          </a:p>
        </p:txBody>
      </p:sp>
      <p:pic>
        <p:nvPicPr>
          <p:cNvPr id="1026" name="Picture 2" descr="C:\Users\Public\Documents\__TODO 2010\Diseños_2010\PDCHS 2.0\Documento\Elementos Graficos\ICONOS ODMS\odm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432" y="5103256"/>
            <a:ext cx="126000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65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436096" y="1637219"/>
            <a:ext cx="3096344" cy="1215717"/>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Educación del Estado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a:t>
            </a:r>
            <a:r>
              <a:rPr kumimoji="0" lang="es-MX" sz="1400" b="0" i="0" u="none" strike="noStrike" kern="0" cap="none" spc="0" normalizeH="0" baseline="0" noProof="0" dirty="0" smtClean="0">
                <a:ln>
                  <a:noFill/>
                </a:ln>
                <a:solidFill>
                  <a:sysClr val="windowText" lastClr="000000"/>
                </a:solidFill>
                <a:effectLst/>
                <a:uLnTx/>
                <a:uFillTx/>
              </a:rPr>
              <a:t>Geografía</a:t>
            </a:r>
            <a:r>
              <a:rPr kumimoji="0" lang="es-MX" sz="1400" b="1" i="0" u="none" strike="noStrike" kern="0" cap="none" spc="0" normalizeH="0" baseline="0" noProof="0" dirty="0" smtClean="0">
                <a:ln>
                  <a:noFill/>
                </a:ln>
                <a:solidFill>
                  <a:sysClr val="windowText" lastClr="000000"/>
                </a:solidFill>
                <a:effectLst/>
                <a:uLnTx/>
                <a:uFillTx/>
              </a:rPr>
              <a:t> </a:t>
            </a:r>
            <a:r>
              <a:rPr kumimoji="0" lang="es-MX" sz="1400" b="1" i="0" u="none" strike="noStrike" kern="0" cap="none" spc="0" normalizeH="0" baseline="0" noProof="0" dirty="0">
                <a:ln>
                  <a:noFill/>
                </a:ln>
                <a:solidFill>
                  <a:sysClr val="windowText" lastClr="000000"/>
                </a:solidFill>
                <a:effectLst/>
                <a:uLnTx/>
                <a:uFillTx/>
              </a:rPr>
              <a:t>(INEGI</a:t>
            </a:r>
            <a:r>
              <a:rPr kumimoji="0" lang="es-MX" sz="1400" b="1" i="0" u="none" strike="noStrike" kern="0" cap="none" spc="0" normalizeH="0" baseline="0" noProof="0" dirty="0" smtClean="0">
                <a:ln>
                  <a:noFill/>
                </a:ln>
                <a:solidFill>
                  <a:sysClr val="windowText" lastClr="000000"/>
                </a:solidFill>
                <a:effectLst/>
                <a:uLnTx/>
                <a:uFillTx/>
              </a:rPr>
              <a:t>)</a:t>
            </a:r>
          </a:p>
          <a:p>
            <a:pPr marR="0" lvl="0" defTabSz="914400" eaLnBrk="1" fontAlgn="auto" latinLnBrk="0" hangingPunct="1">
              <a:lnSpc>
                <a:spcPct val="100000"/>
              </a:lnSpc>
              <a:spcBef>
                <a:spcPts val="0"/>
              </a:spcBef>
              <a:spcAft>
                <a:spcPts val="0"/>
              </a:spcAft>
              <a:buClrTx/>
              <a:buSzTx/>
              <a:tabLst/>
              <a:defRPr/>
            </a:pPr>
            <a:r>
              <a:rPr lang="es-MX" sz="300" b="1" kern="0" dirty="0">
                <a:solidFill>
                  <a:schemeClr val="bg1">
                    <a:lumMod val="85000"/>
                  </a:schemeClr>
                </a:solidFill>
              </a:rPr>
              <a:t>.</a:t>
            </a:r>
            <a:endParaRPr kumimoji="0" lang="es-MX" sz="1200" b="1" i="0" u="none" strike="noStrike" kern="0" cap="none" spc="0" normalizeH="0" baseline="0" noProof="0" dirty="0">
              <a:ln>
                <a:noFill/>
              </a:ln>
              <a:solidFill>
                <a:schemeClr val="bg1">
                  <a:lumMod val="85000"/>
                </a:schemeClr>
              </a:solidFill>
              <a:effectLst/>
              <a:uLnTx/>
              <a:uFillTx/>
            </a:endParaRPr>
          </a:p>
        </p:txBody>
      </p:sp>
      <p:sp>
        <p:nvSpPr>
          <p:cNvPr id="9" name="8 CuadroTexto"/>
          <p:cNvSpPr txBox="1"/>
          <p:nvPr/>
        </p:nvSpPr>
        <p:spPr>
          <a:xfrm>
            <a:off x="5436096" y="1153557"/>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1" name="10 Tabla"/>
          <p:cNvGraphicFramePr>
            <a:graphicFrameLocks noGrp="1"/>
          </p:cNvGraphicFramePr>
          <p:nvPr>
            <p:extLst>
              <p:ext uri="{D42A27DB-BD31-4B8C-83A1-F6EECF244321}">
                <p14:modId xmlns:p14="http://schemas.microsoft.com/office/powerpoint/2010/main" val="3323996669"/>
              </p:ext>
            </p:extLst>
          </p:nvPr>
        </p:nvGraphicFramePr>
        <p:xfrm>
          <a:off x="827584" y="764704"/>
          <a:ext cx="4392488" cy="5036820"/>
        </p:xfrm>
        <a:graphic>
          <a:graphicData uri="http://schemas.openxmlformats.org/drawingml/2006/table">
            <a:tbl>
              <a:tblPr/>
              <a:tblGrid>
                <a:gridCol w="961859"/>
                <a:gridCol w="3430629"/>
              </a:tblGrid>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2A1-11</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neta de matriculación en preescolar </a:t>
                      </a:r>
                      <a:endParaRPr lang="es-MX" sz="1300" u="none" strike="noStrike" dirty="0" smtClean="0">
                        <a:effectLst/>
                        <a:latin typeface="Calibri" pitchFamily="34" charset="0"/>
                        <a:cs typeface="Calibri" pitchFamily="34" charset="0"/>
                      </a:endParaRPr>
                    </a:p>
                    <a:p>
                      <a:pPr algn="l" fontAlgn="b"/>
                      <a:r>
                        <a:rPr lang="es-MX" sz="1300" u="none" strike="noStrike" dirty="0" smtClean="0">
                          <a:effectLst/>
                          <a:latin typeface="Calibri" pitchFamily="34" charset="0"/>
                          <a:cs typeface="Calibri" pitchFamily="34" charset="0"/>
                        </a:rPr>
                        <a:t>(</a:t>
                      </a:r>
                      <a:r>
                        <a:rPr lang="es-MX" sz="1300" u="none" strike="noStrike" dirty="0">
                          <a:effectLst/>
                          <a:latin typeface="Calibri" pitchFamily="34" charset="0"/>
                          <a:cs typeface="Calibri" pitchFamily="34" charset="0"/>
                        </a:rPr>
                        <a:t>3 - 5 años de edad)</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2A1-12</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neta de matriculación en primaria </a:t>
                      </a:r>
                      <a:endParaRPr lang="es-MX" sz="1300" u="none" strike="noStrike" dirty="0" smtClean="0">
                        <a:effectLst/>
                        <a:latin typeface="Calibri" pitchFamily="34" charset="0"/>
                        <a:cs typeface="Calibri" pitchFamily="34" charset="0"/>
                      </a:endParaRPr>
                    </a:p>
                    <a:p>
                      <a:pPr algn="l" fontAlgn="b"/>
                      <a:r>
                        <a:rPr lang="es-MX" sz="1300" u="none" strike="noStrike" dirty="0" smtClean="0">
                          <a:effectLst/>
                          <a:latin typeface="Calibri" pitchFamily="34" charset="0"/>
                          <a:cs typeface="Calibri" pitchFamily="34" charset="0"/>
                        </a:rPr>
                        <a:t>(</a:t>
                      </a:r>
                      <a:r>
                        <a:rPr lang="es-MX" sz="1300" u="none" strike="noStrike" dirty="0">
                          <a:effectLst/>
                          <a:latin typeface="Calibri" pitchFamily="34" charset="0"/>
                          <a:cs typeface="Calibri" pitchFamily="34" charset="0"/>
                        </a:rPr>
                        <a:t>6 - 11 años de edad)</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2A1-13</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a:t>
                      </a:r>
                      <a:r>
                        <a:rPr lang="es-MX" sz="1300" u="none" strike="noStrike" dirty="0" smtClean="0">
                          <a:effectLst/>
                          <a:latin typeface="Calibri" pitchFamily="34" charset="0"/>
                          <a:cs typeface="Calibri" pitchFamily="34" charset="0"/>
                        </a:rPr>
                        <a:t>neta </a:t>
                      </a:r>
                      <a:r>
                        <a:rPr lang="es-MX" sz="1300" u="none" strike="noStrike" dirty="0">
                          <a:effectLst/>
                          <a:latin typeface="Calibri" pitchFamily="34" charset="0"/>
                          <a:cs typeface="Calibri" pitchFamily="34" charset="0"/>
                        </a:rPr>
                        <a:t>de matriculación en secundaria </a:t>
                      </a:r>
                      <a:endParaRPr lang="es-MX" sz="1300" u="none" strike="noStrike" dirty="0" smtClean="0">
                        <a:effectLst/>
                        <a:latin typeface="Calibri" pitchFamily="34" charset="0"/>
                        <a:cs typeface="Calibri" pitchFamily="34" charset="0"/>
                      </a:endParaRPr>
                    </a:p>
                    <a:p>
                      <a:pPr algn="l" fontAlgn="b"/>
                      <a:r>
                        <a:rPr lang="es-MX" sz="1300" u="none" strike="noStrike" dirty="0" smtClean="0">
                          <a:effectLst/>
                          <a:latin typeface="Calibri" pitchFamily="34" charset="0"/>
                          <a:cs typeface="Calibri" pitchFamily="34" charset="0"/>
                        </a:rPr>
                        <a:t>(</a:t>
                      </a:r>
                      <a:r>
                        <a:rPr lang="es-MX" sz="1300" u="none" strike="noStrike" dirty="0">
                          <a:effectLst/>
                          <a:latin typeface="Calibri" pitchFamily="34" charset="0"/>
                          <a:cs typeface="Calibri" pitchFamily="34" charset="0"/>
                        </a:rPr>
                        <a:t>12 </a:t>
                      </a:r>
                      <a:r>
                        <a:rPr lang="es-MX" sz="1300" u="none" strike="noStrike" dirty="0" smtClean="0">
                          <a:effectLst/>
                          <a:latin typeface="Calibri" pitchFamily="34" charset="0"/>
                          <a:cs typeface="Calibri" pitchFamily="34" charset="0"/>
                        </a:rPr>
                        <a:t>- </a:t>
                      </a:r>
                      <a:r>
                        <a:rPr lang="es-MX" sz="1300" u="none" strike="noStrike" dirty="0">
                          <a:effectLst/>
                          <a:latin typeface="Calibri" pitchFamily="34" charset="0"/>
                          <a:cs typeface="Calibri" pitchFamily="34" charset="0"/>
                        </a:rPr>
                        <a:t>14 años de edad)</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2A1-14</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neta de matriculación en educación media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2A1-15</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bruta de matriculación en educación superior</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05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2A2-16</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Eficiencia terminal en educación primaria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05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2A2-17</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Eficiencia terminal en educación secundaria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1905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2A2-18</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Eficiencia terminal en educación media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2A2-19</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insuficiencia en la prueba ENLACE en primaria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2A2-20</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insuficiencia en la prueba ENLACE en secundaria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2A3-21</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general de alfabetización entre la población de </a:t>
                      </a:r>
                      <a:r>
                        <a:rPr lang="es-MX" sz="1300" u="none" strike="noStrike" dirty="0" smtClean="0">
                          <a:effectLst/>
                          <a:latin typeface="Calibri" pitchFamily="34" charset="0"/>
                          <a:cs typeface="Calibri" pitchFamily="34" charset="0"/>
                        </a:rPr>
                        <a:t>(15 </a:t>
                      </a:r>
                      <a:r>
                        <a:rPr lang="es-MX" sz="1300" u="none" strike="noStrike" dirty="0">
                          <a:effectLst/>
                          <a:latin typeface="Calibri" pitchFamily="34" charset="0"/>
                          <a:cs typeface="Calibri" pitchFamily="34" charset="0"/>
                        </a:rPr>
                        <a:t>- 24 </a:t>
                      </a:r>
                      <a:r>
                        <a:rPr lang="es-MX" sz="1300" u="none" strike="noStrike" dirty="0" smtClean="0">
                          <a:effectLst/>
                          <a:latin typeface="Calibri" pitchFamily="34" charset="0"/>
                          <a:cs typeface="Calibri" pitchFamily="34" charset="0"/>
                        </a:rPr>
                        <a:t>años)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2A3-21A</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a:t>
                      </a:r>
                      <a:r>
                        <a:rPr lang="es-MX" sz="1300" u="none" strike="noStrike" dirty="0" smtClean="0">
                          <a:effectLst/>
                          <a:latin typeface="Calibri" pitchFamily="34" charset="0"/>
                          <a:cs typeface="Calibri" pitchFamily="34" charset="0"/>
                        </a:rPr>
                        <a:t>alfabetización </a:t>
                      </a:r>
                      <a:r>
                        <a:rPr lang="es-MX" sz="1300" u="none" strike="noStrike" dirty="0">
                          <a:effectLst/>
                          <a:latin typeface="Calibri" pitchFamily="34" charset="0"/>
                          <a:cs typeface="Calibri" pitchFamily="34" charset="0"/>
                        </a:rPr>
                        <a:t>entre la población femenina de </a:t>
                      </a:r>
                      <a:r>
                        <a:rPr lang="es-MX" sz="1300" u="none" strike="noStrike" dirty="0" smtClean="0">
                          <a:effectLst/>
                          <a:latin typeface="Calibri" pitchFamily="34" charset="0"/>
                          <a:cs typeface="Calibri" pitchFamily="34" charset="0"/>
                        </a:rPr>
                        <a:t>(15 </a:t>
                      </a:r>
                      <a:r>
                        <a:rPr lang="es-MX" sz="1300" u="none" strike="noStrike" dirty="0">
                          <a:effectLst/>
                          <a:latin typeface="Calibri" pitchFamily="34" charset="0"/>
                          <a:cs typeface="Calibri" pitchFamily="34" charset="0"/>
                        </a:rPr>
                        <a:t>- 24 </a:t>
                      </a:r>
                      <a:r>
                        <a:rPr lang="es-MX" sz="1300" u="none" strike="noStrike" dirty="0" smtClean="0">
                          <a:effectLst/>
                          <a:latin typeface="Calibri" pitchFamily="34" charset="0"/>
                          <a:cs typeface="Calibri" pitchFamily="34" charset="0"/>
                        </a:rPr>
                        <a:t>años) </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38100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2A3-21B</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a:t>
                      </a:r>
                      <a:r>
                        <a:rPr lang="es-MX" sz="1300" u="none" strike="noStrike" dirty="0" smtClean="0">
                          <a:effectLst/>
                          <a:latin typeface="Calibri" pitchFamily="34" charset="0"/>
                          <a:cs typeface="Calibri" pitchFamily="34" charset="0"/>
                        </a:rPr>
                        <a:t>alfabetización </a:t>
                      </a:r>
                      <a:r>
                        <a:rPr lang="es-MX" sz="1300" u="none" strike="noStrike" dirty="0">
                          <a:effectLst/>
                          <a:latin typeface="Calibri" pitchFamily="34" charset="0"/>
                          <a:cs typeface="Calibri" pitchFamily="34" charset="0"/>
                        </a:rPr>
                        <a:t>entre la población masculina de </a:t>
                      </a:r>
                      <a:r>
                        <a:rPr lang="es-MX" sz="1300" u="none" strike="noStrike" dirty="0" smtClean="0">
                          <a:effectLst/>
                          <a:latin typeface="Calibri" pitchFamily="34" charset="0"/>
                          <a:cs typeface="Calibri" pitchFamily="34" charset="0"/>
                        </a:rPr>
                        <a:t>(15 </a:t>
                      </a:r>
                      <a:r>
                        <a:rPr lang="es-MX" sz="1300" u="none" strike="noStrike" dirty="0">
                          <a:effectLst/>
                          <a:latin typeface="Calibri" pitchFamily="34" charset="0"/>
                          <a:cs typeface="Calibri" pitchFamily="34" charset="0"/>
                        </a:rPr>
                        <a:t>- 24 </a:t>
                      </a:r>
                      <a:r>
                        <a:rPr lang="es-MX" sz="1300" u="none" strike="noStrike" dirty="0" smtClean="0">
                          <a:effectLst/>
                          <a:latin typeface="Calibri" pitchFamily="34" charset="0"/>
                          <a:cs typeface="Calibri" pitchFamily="34" charset="0"/>
                        </a:rPr>
                        <a:t>años)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6" name="5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12</a:t>
            </a:r>
            <a:endParaRPr lang="es-MX" dirty="0"/>
          </a:p>
        </p:txBody>
      </p:sp>
      <p:sp>
        <p:nvSpPr>
          <p:cNvPr id="7" name="9 Subtítulo"/>
          <p:cNvSpPr txBox="1">
            <a:spLocks/>
          </p:cNvSpPr>
          <p:nvPr/>
        </p:nvSpPr>
        <p:spPr>
          <a:xfrm>
            <a:off x="4572000" y="0"/>
            <a:ext cx="3595555"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2 </a:t>
            </a:r>
            <a:r>
              <a:rPr lang="es-MX" sz="1600" dirty="0">
                <a:solidFill>
                  <a:prstClr val="white"/>
                </a:solidFill>
              </a:rPr>
              <a:t>Lograr la Enseñanza Primaria Universal</a:t>
            </a:r>
          </a:p>
        </p:txBody>
      </p:sp>
      <p:pic>
        <p:nvPicPr>
          <p:cNvPr id="2050" name="Picture 2" descr="C:\Users\Public\Documents\__TODO 2010\Diseños_2010\PDCHS 2.0\Documento\Elementos Graficos\ICONOS ODMS\od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129" y="4935146"/>
            <a:ext cx="125131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3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425706" y="1844826"/>
            <a:ext cx="3096344" cy="2893100"/>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Educación del Estado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a:t>
            </a:r>
            <a:r>
              <a:rPr kumimoji="0" lang="es-MX" sz="1400" b="0" i="0" u="none" strike="noStrike" kern="0" cap="none" spc="0" normalizeH="0" baseline="0" noProof="0" dirty="0" smtClean="0">
                <a:ln>
                  <a:noFill/>
                </a:ln>
                <a:solidFill>
                  <a:sysClr val="windowText" lastClr="000000"/>
                </a:solidFill>
                <a:effectLst/>
                <a:uLnTx/>
                <a:uFillTx/>
              </a:rPr>
              <a:t>Geografía</a:t>
            </a:r>
            <a:r>
              <a:rPr kumimoji="0" lang="es-MX" sz="1400" b="1" i="0" u="none" strike="noStrike" kern="0" cap="none" spc="0" normalizeH="0" baseline="0" noProof="0" dirty="0" smtClean="0">
                <a:ln>
                  <a:noFill/>
                </a:ln>
                <a:solidFill>
                  <a:sysClr val="windowText" lastClr="000000"/>
                </a:solidFill>
                <a:effectLst/>
                <a:uLnTx/>
                <a:uFillTx/>
              </a:rPr>
              <a:t> </a:t>
            </a:r>
            <a:r>
              <a:rPr kumimoji="0" lang="es-MX" sz="1400" b="1" i="0" u="none" strike="noStrike" kern="0" cap="none" spc="0" normalizeH="0" baseline="0" noProof="0" dirty="0">
                <a:ln>
                  <a:noFill/>
                </a:ln>
                <a:solidFill>
                  <a:sysClr val="windowText" lastClr="000000"/>
                </a:solidFill>
                <a:effectLst/>
                <a:uLnTx/>
                <a:uFillTx/>
              </a:rPr>
              <a:t>(INEGI)</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Página web de la H. Cámara de Diputados LVII Legislatura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H. Congreso del Estado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Directorio de servidores públicos del Gobierno del Estado</a:t>
            </a:r>
          </a:p>
        </p:txBody>
      </p:sp>
      <p:sp>
        <p:nvSpPr>
          <p:cNvPr id="9" name="8 CuadroTexto"/>
          <p:cNvSpPr txBox="1"/>
          <p:nvPr/>
        </p:nvSpPr>
        <p:spPr>
          <a:xfrm>
            <a:off x="5425706" y="1361164"/>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0" name="9 Tabla"/>
          <p:cNvGraphicFramePr>
            <a:graphicFrameLocks noGrp="1"/>
          </p:cNvGraphicFramePr>
          <p:nvPr>
            <p:extLst>
              <p:ext uri="{D42A27DB-BD31-4B8C-83A1-F6EECF244321}">
                <p14:modId xmlns:p14="http://schemas.microsoft.com/office/powerpoint/2010/main" val="3497914196"/>
              </p:ext>
            </p:extLst>
          </p:nvPr>
        </p:nvGraphicFramePr>
        <p:xfrm>
          <a:off x="827584" y="1124746"/>
          <a:ext cx="4310089" cy="4536502"/>
        </p:xfrm>
        <a:graphic>
          <a:graphicData uri="http://schemas.openxmlformats.org/drawingml/2006/table">
            <a:tbl>
              <a:tblPr/>
              <a:tblGrid>
                <a:gridCol w="943815"/>
                <a:gridCol w="3366274"/>
              </a:tblGrid>
              <a:tr h="476614">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3A1-22</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Razón entre niñas y niños matriculados en la educación primaria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3A1-23</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Razón entre niñas y niños matriculados en la educación secundaria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3A1-24</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Razón entre mujeres y hombres matriculados en la educación media</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3A1-25</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Razón entre mujeres y hombres matriculados en la educación superior</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3A2-26</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mujeres asalariadas en el sector no agropecuario</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3A3-27</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escaños en la legislatura </a:t>
                      </a:r>
                      <a:r>
                        <a:rPr lang="es-MX" sz="1300" u="none" strike="noStrike" dirty="0" smtClean="0">
                          <a:effectLst/>
                          <a:latin typeface="Calibri" pitchFamily="34" charset="0"/>
                          <a:cs typeface="Calibri" pitchFamily="34" charset="0"/>
                        </a:rPr>
                        <a:t>estatal ocupados </a:t>
                      </a:r>
                      <a:r>
                        <a:rPr lang="es-MX" sz="1300" u="none" strike="noStrike" dirty="0">
                          <a:effectLst/>
                          <a:latin typeface="Calibri" pitchFamily="34" charset="0"/>
                          <a:cs typeface="Calibri" pitchFamily="34" charset="0"/>
                        </a:rPr>
                        <a:t>por mujeres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3A3-28</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puestos directivos ocupados por mujeres en el Poder Ejecutivo Estatal</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507486">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3A3-29</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puestos directivos ocupados por mujeres en el Poder Judicial Estatal</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7" name="6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8</a:t>
            </a:r>
            <a:endParaRPr lang="es-MX" dirty="0"/>
          </a:p>
        </p:txBody>
      </p:sp>
      <p:sp>
        <p:nvSpPr>
          <p:cNvPr id="11"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400" dirty="0">
                <a:solidFill>
                  <a:prstClr val="white"/>
                </a:solidFill>
              </a:rPr>
              <a:t>Objetivo </a:t>
            </a:r>
            <a:r>
              <a:rPr lang="es-MX" sz="1400" dirty="0" smtClean="0">
                <a:solidFill>
                  <a:prstClr val="white"/>
                </a:solidFill>
              </a:rPr>
              <a:t>3 Promover </a:t>
            </a:r>
            <a:r>
              <a:rPr lang="es-MX" sz="1400" dirty="0">
                <a:solidFill>
                  <a:prstClr val="white"/>
                </a:solidFill>
              </a:rPr>
              <a:t>la Equidad de </a:t>
            </a:r>
            <a:r>
              <a:rPr lang="es-MX" sz="1400" dirty="0" smtClean="0">
                <a:solidFill>
                  <a:prstClr val="white"/>
                </a:solidFill>
              </a:rPr>
              <a:t>Género </a:t>
            </a:r>
            <a:r>
              <a:rPr lang="es-MX" sz="1400" dirty="0">
                <a:solidFill>
                  <a:prstClr val="white"/>
                </a:solidFill>
              </a:rPr>
              <a:t>y la Autonomía de las Mujeres</a:t>
            </a:r>
          </a:p>
          <a:p>
            <a:pPr algn="ctr">
              <a:buClr>
                <a:srgbClr val="FDA023"/>
              </a:buClr>
            </a:pPr>
            <a:endParaRPr lang="es-MX" sz="1600" dirty="0">
              <a:solidFill>
                <a:prstClr val="white"/>
              </a:solidFill>
            </a:endParaRPr>
          </a:p>
        </p:txBody>
      </p:sp>
      <p:pic>
        <p:nvPicPr>
          <p:cNvPr id="3074" name="Picture 2" descr="C:\Users\Public\Documents\__TODO 2010\Diseños_2010\PDCHS 2.0\Documento\Elementos Graficos\ICONOS ODMS\odm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129" y="5013176"/>
            <a:ext cx="1251310"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64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64088" y="1702186"/>
            <a:ext cx="3096344" cy="3754874"/>
          </a:xfrm>
          <a:prstGeom prst="rect">
            <a:avLst/>
          </a:prstGeom>
          <a:solidFill>
            <a:sysClr val="window" lastClr="FFFFFF">
              <a:lumMod val="95000"/>
            </a:sysClr>
          </a:solidFill>
          <a:ln>
            <a:solidFill>
              <a:srgbClr val="E7DEC9">
                <a:lumMod val="50000"/>
              </a:srgbClr>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Secretaría de Salud del Estado</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a:ln>
                  <a:noFill/>
                </a:ln>
                <a:solidFill>
                  <a:sysClr val="windowText" lastClr="000000"/>
                </a:solidFill>
                <a:effectLst/>
                <a:uLnTx/>
                <a:uFillTx/>
              </a:rPr>
              <a:t>Instituto Nacional de Estadística y Geografía</a:t>
            </a:r>
            <a:r>
              <a:rPr kumimoji="0" lang="es-MX" sz="1400" b="1" i="0" u="none" strike="noStrike" kern="0" cap="none" spc="0" normalizeH="0" baseline="0" noProof="0" dirty="0">
                <a:ln>
                  <a:noFill/>
                </a:ln>
                <a:solidFill>
                  <a:sysClr val="windowText" lastClr="000000"/>
                </a:solidFill>
                <a:effectLst/>
                <a:uLnTx/>
                <a:uFillTx/>
              </a:rPr>
              <a:t> (INEGI</a:t>
            </a:r>
            <a:r>
              <a:rPr kumimoji="0" lang="es-MX" sz="1400" b="1"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Consejo Nacional de Población </a:t>
            </a:r>
            <a:r>
              <a:rPr kumimoji="0" lang="es-MX" sz="1400" b="1" i="0" u="none" strike="noStrike" kern="0" cap="none" spc="0" normalizeH="0" baseline="0" noProof="0" dirty="0" smtClean="0">
                <a:ln>
                  <a:noFill/>
                </a:ln>
                <a:solidFill>
                  <a:sysClr val="windowText" lastClr="000000"/>
                </a:solidFill>
                <a:effectLst/>
                <a:uLnTx/>
                <a:uFillTx/>
              </a:rPr>
              <a:t>(CONAPO)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Colegio de México A.C.</a:t>
            </a:r>
            <a:r>
              <a:rPr kumimoji="0" lang="es-MX" sz="1400" b="0" i="0" u="none" strike="noStrike" kern="0" cap="none" spc="0" normalizeH="0" baseline="0" noProof="0" dirty="0">
                <a:ln>
                  <a:noFill/>
                </a:ln>
                <a:solidFill>
                  <a:sysClr val="windowText" lastClr="000000"/>
                </a:solidFill>
                <a:effectLst/>
                <a:uLnTx/>
                <a:uFillTx/>
              </a:rPr>
              <a:t> </a:t>
            </a:r>
            <a:r>
              <a:rPr kumimoji="0" lang="es-MX" sz="1400" b="1" i="0" u="none" strike="noStrike" kern="0" cap="none" spc="0" normalizeH="0" baseline="0" noProof="0" dirty="0" smtClean="0">
                <a:ln>
                  <a:noFill/>
                </a:ln>
                <a:solidFill>
                  <a:sysClr val="windowText" lastClr="000000"/>
                </a:solidFill>
                <a:effectLst/>
                <a:uLnTx/>
                <a:uFillTx/>
              </a:rPr>
              <a:t>(</a:t>
            </a:r>
            <a:r>
              <a:rPr kumimoji="0" lang="es-MX" sz="1400" b="1" i="0" u="none" strike="noStrike" kern="0" cap="none" spc="0" normalizeH="0" baseline="0" noProof="0" dirty="0" err="1" smtClean="0">
                <a:ln>
                  <a:noFill/>
                </a:ln>
                <a:solidFill>
                  <a:sysClr val="windowText" lastClr="000000"/>
                </a:solidFill>
                <a:effectLst/>
                <a:uLnTx/>
                <a:uFillTx/>
              </a:rPr>
              <a:t>Colmex</a:t>
            </a:r>
            <a:r>
              <a:rPr kumimoji="0" lang="es-MX" sz="1400" b="1"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Programa de Vacunación Universal y Vigilancia Nutricional </a:t>
            </a:r>
            <a:r>
              <a:rPr kumimoji="0" lang="es-MX" sz="1400" b="1" i="0" u="none" strike="noStrike" kern="0" cap="none" spc="0" normalizeH="0" baseline="0" noProof="0" dirty="0" smtClean="0">
                <a:ln>
                  <a:noFill/>
                </a:ln>
                <a:solidFill>
                  <a:sysClr val="windowText" lastClr="000000"/>
                </a:solidFill>
                <a:effectLst/>
                <a:uLnTx/>
                <a:uFillTx/>
              </a:rPr>
              <a:t>(PROVAC)</a:t>
            </a: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kumimoji="0" lang="es-MX" sz="1400" b="1"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r>
              <a:rPr kumimoji="0" lang="es-MX" sz="1400" b="0" i="0" u="none" strike="noStrike" kern="0" cap="none" spc="0" normalizeH="0" baseline="0" noProof="0" dirty="0" smtClean="0">
                <a:ln>
                  <a:noFill/>
                </a:ln>
                <a:solidFill>
                  <a:sysClr val="windowText" lastClr="000000"/>
                </a:solidFill>
                <a:effectLst/>
                <a:uLnTx/>
                <a:uFillTx/>
              </a:rPr>
              <a:t>Encuesta Nacional de Cobertura de Vacunación </a:t>
            </a:r>
            <a:r>
              <a:rPr kumimoji="0" lang="es-MX" sz="1400" b="1" i="0" u="none" strike="noStrike" kern="0" cap="none" spc="0" normalizeH="0" baseline="0" noProof="0" dirty="0" smtClean="0">
                <a:ln>
                  <a:noFill/>
                </a:ln>
                <a:solidFill>
                  <a:sysClr val="windowText" lastClr="000000"/>
                </a:solidFill>
                <a:effectLst/>
                <a:uLnTx/>
                <a:uFillTx/>
              </a:rPr>
              <a:t>(ENCOVA)</a:t>
            </a:r>
          </a:p>
        </p:txBody>
      </p:sp>
      <p:sp>
        <p:nvSpPr>
          <p:cNvPr id="12" name="11 CuadroTexto"/>
          <p:cNvSpPr txBox="1"/>
          <p:nvPr/>
        </p:nvSpPr>
        <p:spPr>
          <a:xfrm>
            <a:off x="5364088" y="1218524"/>
            <a:ext cx="929742" cy="307777"/>
          </a:xfrm>
          <a:prstGeom prst="rect">
            <a:avLst/>
          </a:prstGeom>
          <a:solidFill>
            <a:sysClr val="window" lastClr="FFFFFF">
              <a:lumMod val="95000"/>
            </a:sysClr>
          </a:solidFill>
          <a:ln>
            <a:solidFill>
              <a:srgbClr val="E7DEC9">
                <a:lumMod val="5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rPr>
              <a:t>Fuentes: </a:t>
            </a:r>
            <a:endParaRPr kumimoji="0" lang="es-MX" sz="1400" b="1" i="0" u="none" strike="noStrike" kern="0" cap="none" spc="0" normalizeH="0" baseline="0" noProof="0" dirty="0">
              <a:ln>
                <a:noFill/>
              </a:ln>
              <a:solidFill>
                <a:sysClr val="windowText" lastClr="000000"/>
              </a:solidFill>
              <a:effectLst/>
              <a:uLnTx/>
              <a:uFillTx/>
            </a:endParaRPr>
          </a:p>
        </p:txBody>
      </p:sp>
      <p:graphicFrame>
        <p:nvGraphicFramePr>
          <p:cNvPr id="13" name="12 Tabla"/>
          <p:cNvGraphicFramePr>
            <a:graphicFrameLocks noGrp="1"/>
          </p:cNvGraphicFramePr>
          <p:nvPr>
            <p:extLst>
              <p:ext uri="{D42A27DB-BD31-4B8C-83A1-F6EECF244321}">
                <p14:modId xmlns:p14="http://schemas.microsoft.com/office/powerpoint/2010/main" val="3165074213"/>
              </p:ext>
            </p:extLst>
          </p:nvPr>
        </p:nvGraphicFramePr>
        <p:xfrm>
          <a:off x="827584" y="1196752"/>
          <a:ext cx="4248472" cy="3613179"/>
        </p:xfrm>
        <a:graphic>
          <a:graphicData uri="http://schemas.openxmlformats.org/drawingml/2006/table">
            <a:tbl>
              <a:tblPr/>
              <a:tblGrid>
                <a:gridCol w="930322"/>
                <a:gridCol w="3318150"/>
              </a:tblGrid>
              <a:tr h="45891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Clave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b="1" u="none" strike="noStrike" dirty="0">
                          <a:effectLst/>
                          <a:latin typeface="Calibri" pitchFamily="34" charset="0"/>
                          <a:cs typeface="Calibri" pitchFamily="34" charset="0"/>
                        </a:rPr>
                        <a:t>Nombre del Indicador</a:t>
                      </a:r>
                      <a:endParaRPr lang="es-MX" sz="1300" b="1"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C9">
                        <a:lumMod val="90000"/>
                      </a:srgbClr>
                    </a:solidFill>
                  </a:tcPr>
                </a:tc>
              </a:tr>
              <a:tr h="68299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dirty="0">
                          <a:effectLst/>
                          <a:latin typeface="Calibri" pitchFamily="34" charset="0"/>
                          <a:cs typeface="Calibri" pitchFamily="34" charset="0"/>
                        </a:rPr>
                        <a:t>4A1-30</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mortalidad de menores de cinco años (defunciones por cada 1000 nacidos vivos estimados)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4636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4A2-31</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mortalidad de Infantil (defunciones de menores de un año por cada mil nacimientos)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45891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4A3-32</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Proporción de niños de un año vacunados contra el sarampión</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8299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4A2-33</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mortalidad por infecciones respiratorias agudas (</a:t>
                      </a:r>
                      <a:r>
                        <a:rPr lang="es-MX" sz="1300" u="none" strike="noStrike" dirty="0" err="1">
                          <a:effectLst/>
                          <a:latin typeface="Calibri" pitchFamily="34" charset="0"/>
                          <a:cs typeface="Calibri" pitchFamily="34" charset="0"/>
                        </a:rPr>
                        <a:t>IRAs</a:t>
                      </a:r>
                      <a:r>
                        <a:rPr lang="es-MX" sz="1300" u="none" strike="noStrike" dirty="0">
                          <a:effectLst/>
                          <a:latin typeface="Calibri" pitchFamily="34" charset="0"/>
                          <a:cs typeface="Calibri" pitchFamily="34" charset="0"/>
                        </a:rPr>
                        <a:t>) en menores de 5 años (por mil niños)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r h="68299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fontAlgn="ctr"/>
                      <a:r>
                        <a:rPr lang="es-MX" sz="1300" u="none" strike="noStrike">
                          <a:effectLst/>
                          <a:latin typeface="Calibri" pitchFamily="34" charset="0"/>
                          <a:cs typeface="Calibri" pitchFamily="34" charset="0"/>
                        </a:rPr>
                        <a:t>4A2-34</a:t>
                      </a:r>
                      <a:endParaRPr lang="es-MX" sz="1300" b="0" i="0" u="none" strike="noStrike">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l" fontAlgn="b"/>
                      <a:r>
                        <a:rPr lang="es-MX" sz="1300" u="none" strike="noStrike" dirty="0">
                          <a:effectLst/>
                          <a:latin typeface="Calibri" pitchFamily="34" charset="0"/>
                          <a:cs typeface="Calibri" pitchFamily="34" charset="0"/>
                        </a:rPr>
                        <a:t>Tasa de mortalidad por enfermedades diarreicas agudas (</a:t>
                      </a:r>
                      <a:r>
                        <a:rPr lang="es-MX" sz="1300" u="none" strike="noStrike" dirty="0" err="1">
                          <a:effectLst/>
                          <a:latin typeface="Calibri" pitchFamily="34" charset="0"/>
                          <a:cs typeface="Calibri" pitchFamily="34" charset="0"/>
                        </a:rPr>
                        <a:t>EDAs</a:t>
                      </a:r>
                      <a:r>
                        <a:rPr lang="es-MX" sz="1300" u="none" strike="noStrike" dirty="0">
                          <a:effectLst/>
                          <a:latin typeface="Calibri" pitchFamily="34" charset="0"/>
                          <a:cs typeface="Calibri" pitchFamily="34" charset="0"/>
                        </a:rPr>
                        <a:t>) en menores de 5 años (por mil niños)</a:t>
                      </a:r>
                      <a:endParaRPr lang="es-MX" sz="1300" b="0" i="0" u="none" strike="noStrike" dirty="0">
                        <a:solidFill>
                          <a:srgbClr val="000000"/>
                        </a:solidFill>
                        <a:effectLst/>
                        <a:latin typeface="Calibri" pitchFamily="34" charset="0"/>
                        <a:cs typeface="Calibri"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r>
            </a:tbl>
          </a:graphicData>
        </a:graphic>
      </p:graphicFrame>
      <p:sp>
        <p:nvSpPr>
          <p:cNvPr id="6" name="5 CuadroTexto"/>
          <p:cNvSpPr txBox="1"/>
          <p:nvPr/>
        </p:nvSpPr>
        <p:spPr>
          <a:xfrm>
            <a:off x="5337110" y="727883"/>
            <a:ext cx="3195329" cy="369332"/>
          </a:xfrm>
          <a:prstGeom prst="rect">
            <a:avLst/>
          </a:prstGeom>
          <a:noFill/>
        </p:spPr>
        <p:txBody>
          <a:bodyPr wrap="square" rtlCol="0">
            <a:spAutoFit/>
          </a:bodyPr>
          <a:lstStyle/>
          <a:p>
            <a:r>
              <a:rPr lang="es-MX" dirty="0" smtClean="0"/>
              <a:t>Numero de indicadores: 5</a:t>
            </a:r>
            <a:endParaRPr lang="es-MX" dirty="0"/>
          </a:p>
        </p:txBody>
      </p:sp>
      <p:sp>
        <p:nvSpPr>
          <p:cNvPr id="7" name="9 Subtítulo"/>
          <p:cNvSpPr txBox="1">
            <a:spLocks/>
          </p:cNvSpPr>
          <p:nvPr/>
        </p:nvSpPr>
        <p:spPr>
          <a:xfrm>
            <a:off x="4489106" y="0"/>
            <a:ext cx="381642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FDA023"/>
              </a:buClr>
            </a:pPr>
            <a:r>
              <a:rPr lang="es-MX" sz="1600" dirty="0">
                <a:solidFill>
                  <a:prstClr val="white"/>
                </a:solidFill>
              </a:rPr>
              <a:t>Objetivo </a:t>
            </a:r>
            <a:r>
              <a:rPr lang="es-MX" sz="1600" dirty="0" smtClean="0">
                <a:solidFill>
                  <a:prstClr val="white"/>
                </a:solidFill>
              </a:rPr>
              <a:t>4 </a:t>
            </a:r>
            <a:r>
              <a:rPr lang="es-MX" sz="1600" dirty="0">
                <a:solidFill>
                  <a:prstClr val="white"/>
                </a:solidFill>
              </a:rPr>
              <a:t>Reducir la Mortalidad </a:t>
            </a:r>
            <a:endParaRPr lang="es-MX" sz="1600" dirty="0" smtClean="0">
              <a:solidFill>
                <a:prstClr val="white"/>
              </a:solidFill>
            </a:endParaRPr>
          </a:p>
          <a:p>
            <a:pPr algn="ctr">
              <a:buClr>
                <a:srgbClr val="FDA023"/>
              </a:buClr>
            </a:pPr>
            <a:r>
              <a:rPr lang="es-MX" sz="1600" dirty="0" smtClean="0">
                <a:solidFill>
                  <a:prstClr val="white"/>
                </a:solidFill>
              </a:rPr>
              <a:t>Infantil</a:t>
            </a:r>
            <a:endParaRPr lang="es-MX" sz="1600" dirty="0">
              <a:solidFill>
                <a:prstClr val="white"/>
              </a:solidFill>
            </a:endParaRPr>
          </a:p>
          <a:p>
            <a:pPr algn="ctr">
              <a:buClr>
                <a:srgbClr val="FDA023"/>
              </a:buClr>
            </a:pPr>
            <a:endParaRPr lang="es-MX" sz="1600" dirty="0">
              <a:solidFill>
                <a:prstClr val="white"/>
              </a:solidFill>
            </a:endParaRPr>
          </a:p>
        </p:txBody>
      </p:sp>
      <p:pic>
        <p:nvPicPr>
          <p:cNvPr id="4098" name="Picture 2" descr="C:\Users\Public\Documents\__TODO 2010\Diseños_2010\PDCHS 2.0\Documento\Elementos Graficos\ICONOS ODMS\odm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157192"/>
            <a:ext cx="1242740" cy="126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14462</TotalTime>
  <Words>3788</Words>
  <Application>Microsoft Office PowerPoint</Application>
  <PresentationFormat>Presentación en pantalla (4:3)</PresentationFormat>
  <Paragraphs>540</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Austin</vt:lpstr>
      <vt:lpstr>Comité Estatal de Información Estadística y Geográfica de Chiapas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Dirección de Geografía, Estadística e Información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gcarbonell</dc:creator>
  <cp:lastModifiedBy>Gilberto Carbonell</cp:lastModifiedBy>
  <cp:revision>1246</cp:revision>
  <cp:lastPrinted>2011-02-23T15:01:08Z</cp:lastPrinted>
  <dcterms:created xsi:type="dcterms:W3CDTF">2008-07-23T17:55:32Z</dcterms:created>
  <dcterms:modified xsi:type="dcterms:W3CDTF">2012-05-22T01:03:18Z</dcterms:modified>
</cp:coreProperties>
</file>