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theme/themeOverride5.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23" r:id="rId1"/>
  </p:sldMasterIdLst>
  <p:notesMasterIdLst>
    <p:notesMasterId r:id="rId17"/>
  </p:notesMasterIdLst>
  <p:handoutMasterIdLst>
    <p:handoutMasterId r:id="rId18"/>
  </p:handoutMasterIdLst>
  <p:sldIdLst>
    <p:sldId id="288" r:id="rId2"/>
    <p:sldId id="267" r:id="rId3"/>
    <p:sldId id="277" r:id="rId4"/>
    <p:sldId id="293" r:id="rId5"/>
    <p:sldId id="279" r:id="rId6"/>
    <p:sldId id="278" r:id="rId7"/>
    <p:sldId id="289" r:id="rId8"/>
    <p:sldId id="280" r:id="rId9"/>
    <p:sldId id="281" r:id="rId10"/>
    <p:sldId id="282" r:id="rId11"/>
    <p:sldId id="284" r:id="rId12"/>
    <p:sldId id="285" r:id="rId13"/>
    <p:sldId id="290" r:id="rId14"/>
    <p:sldId id="283" r:id="rId15"/>
    <p:sldId id="286" r:id="rId16"/>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C11"/>
    <a:srgbClr val="814BC9"/>
    <a:srgbClr val="FFFFCC"/>
    <a:srgbClr val="FFFFFF"/>
    <a:srgbClr val="2953A7"/>
    <a:srgbClr val="204184"/>
    <a:srgbClr val="66FF33"/>
    <a:srgbClr val="FFCC00"/>
    <a:srgbClr val="00B050"/>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733" autoAdjust="0"/>
    <p:restoredTop sz="98098" autoAdjust="0"/>
  </p:normalViewPr>
  <p:slideViewPr>
    <p:cSldViewPr>
      <p:cViewPr>
        <p:scale>
          <a:sx n="75" d="100"/>
          <a:sy n="75" d="100"/>
        </p:scale>
        <p:origin x="-2238" y="-82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81" d="100"/>
          <a:sy n="81" d="100"/>
        </p:scale>
        <p:origin x="-3114" y="-90"/>
      </p:cViewPr>
      <p:guideLst>
        <p:guide orient="horz" pos="2928"/>
        <p:guide pos="2208"/>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oleObject" Target="file:///\\dgei-files\files\estadistica\Servicios%20Estad&#237;sticos\2012\Estad&#237;sticas%20Econ&#243;micas%20y%20de%20Empleo\IMSS%202012\04%20Abril\IMSS%20Abril%202012.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dgei-files\files\estadistica\Servicios%20Estad&#237;sticos\2012\Estad&#237;sticas%20Econ&#243;micas%20y%20de%20Empleo\IMSS%202012\04%20Abril\IMSS%20Abril%202012.xlsx"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oleObject" Target="file:///\\dgei-files\files\estadistica\Servicios%20Estad&#237;sticos\2012\Estad&#237;sticas%20Econ&#243;micas%20y%20de%20Empleo\IMSS%202012\04%20Abril\IMSS%20Abril%202012.xlsx"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oleObject" Target="file:///\\dgei-files\files\estadistica\Servicios%20Estad&#237;sticos\2012\Estad&#237;sticas%20Econ&#243;micas%20y%20de%20Empleo\IMSS%202012\04%20Abril\IMSS%20Abril%202012.xlsx" TargetMode="External"/><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1" Type="http://schemas.openxmlformats.org/officeDocument/2006/relationships/oleObject" Target="file:///\\dgei-files\files\estadistica\Servicios%20Estad&#237;sticos\2012\Estad&#237;sticas%20Econ&#243;micas%20y%20de%20Empleo\IMSS%202012\04%20Abril\IMSS%20Abril%202012.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dgei-files\files\estadistica\Servicios%20Estad&#237;sticos\2012\Estad&#237;sticas%20Econ&#243;micas%20y%20de%20Empleo\IMSS%202012\04%20Abril\IMSS%20Abril%202012.xlsx" TargetMode="External"/></Relationships>
</file>

<file path=ppt/charts/_rels/chart7.xml.rels><?xml version="1.0" encoding="UTF-8" standalone="yes"?>
<Relationships xmlns="http://schemas.openxmlformats.org/package/2006/relationships"><Relationship Id="rId2" Type="http://schemas.openxmlformats.org/officeDocument/2006/relationships/oleObject" Target="file:///\\dgei-files\files\estadistica\Servicios%20Estad&#237;sticos\2012\Estad&#237;sticas%20Econ&#243;micas%20y%20de%20Empleo\IMSS%202012\04%20Abril\IMSS%20Abril%202012.xlsx" TargetMode="External"/><Relationship Id="rId1" Type="http://schemas.openxmlformats.org/officeDocument/2006/relationships/themeOverride" Target="../theme/themeOverride5.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26"/>
    </mc:Choice>
    <mc:Fallback>
      <c:style val="26"/>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8068656048949923E-2"/>
          <c:y val="0.11134779216450698"/>
          <c:w val="0.91612778995403132"/>
          <c:h val="0.77874933088242726"/>
        </c:manualLayout>
      </c:layout>
      <c:ofPieChart>
        <c:ofPieType val="bar"/>
        <c:varyColors val="1"/>
        <c:ser>
          <c:idx val="0"/>
          <c:order val="0"/>
          <c:tx>
            <c:v>Trabajadores Urbanos</c:v>
          </c:tx>
          <c:dPt>
            <c:idx val="0"/>
            <c:bubble3D val="0"/>
          </c:dPt>
          <c:dPt>
            <c:idx val="3"/>
            <c:bubble3D val="0"/>
          </c:dPt>
          <c:dPt>
            <c:idx val="4"/>
            <c:bubble3D val="0"/>
          </c:dPt>
          <c:dPt>
            <c:idx val="5"/>
            <c:bubble3D val="0"/>
          </c:dPt>
          <c:dLbls>
            <c:dLbl>
              <c:idx val="0"/>
              <c:layout>
                <c:manualLayout>
                  <c:x val="-3.8542737311268262E-2"/>
                  <c:y val="-9.5046257486541899E-3"/>
                </c:manualLayout>
              </c:layout>
              <c:tx>
                <c:rich>
                  <a:bodyPr/>
                  <a:lstStyle/>
                  <a:p>
                    <a:pPr>
                      <a:defRPr sz="1100" b="0">
                        <a:solidFill>
                          <a:schemeClr val="accent5">
                            <a:lumMod val="50000"/>
                          </a:schemeClr>
                        </a:solidFill>
                        <a:effectLst/>
                        <a:latin typeface="Arial" pitchFamily="34" charset="0"/>
                        <a:cs typeface="Arial" pitchFamily="34" charset="0"/>
                      </a:defRPr>
                    </a:pPr>
                    <a:r>
                      <a:rPr lang="es-MX" dirty="0" smtClean="0"/>
                      <a:t>5,849</a:t>
                    </a:r>
                  </a:p>
                  <a:p>
                    <a:pPr>
                      <a:defRPr sz="1100" b="0">
                        <a:solidFill>
                          <a:schemeClr val="accent5">
                            <a:lumMod val="50000"/>
                          </a:schemeClr>
                        </a:solidFill>
                        <a:effectLst/>
                        <a:latin typeface="Arial" pitchFamily="34" charset="0"/>
                        <a:cs typeface="Arial" pitchFamily="34" charset="0"/>
                      </a:defRPr>
                    </a:pPr>
                    <a:r>
                      <a:rPr lang="es-MX" dirty="0" smtClean="0"/>
                      <a:t>Trabajadores del</a:t>
                    </a:r>
                    <a:r>
                      <a:rPr lang="es-MX" baseline="0" dirty="0" smtClean="0"/>
                      <a:t> Campo</a:t>
                    </a:r>
                  </a:p>
                  <a:p>
                    <a:pPr>
                      <a:defRPr sz="1100" b="0">
                        <a:solidFill>
                          <a:schemeClr val="accent5">
                            <a:lumMod val="50000"/>
                          </a:schemeClr>
                        </a:solidFill>
                        <a:effectLst/>
                        <a:latin typeface="Arial" pitchFamily="34" charset="0"/>
                        <a:cs typeface="Arial" pitchFamily="34" charset="0"/>
                      </a:defRPr>
                    </a:pPr>
                    <a:r>
                      <a:rPr lang="es-MX" baseline="0" dirty="0" smtClean="0"/>
                      <a:t>2.81%</a:t>
                    </a:r>
                    <a:endParaRPr lang="es-MX" dirty="0"/>
                  </a:p>
                </c:rich>
              </c:tx>
              <c:numFmt formatCode="0.00%" sourceLinked="0"/>
              <c:spPr/>
              <c:showLegendKey val="0"/>
              <c:showVal val="1"/>
              <c:showCatName val="1"/>
              <c:showSerName val="0"/>
              <c:showPercent val="1"/>
              <c:showBubbleSize val="0"/>
            </c:dLbl>
            <c:dLbl>
              <c:idx val="1"/>
              <c:delete val="1"/>
            </c:dLbl>
            <c:dLbl>
              <c:idx val="2"/>
              <c:delete val="1"/>
            </c:dLbl>
            <c:dLbl>
              <c:idx val="3"/>
              <c:layout>
                <c:manualLayout>
                  <c:x val="6.0482206396884185E-3"/>
                  <c:y val="-8.0593002292674548E-2"/>
                </c:manualLayout>
              </c:layout>
              <c:tx>
                <c:rich>
                  <a:bodyPr/>
                  <a:lstStyle/>
                  <a:p>
                    <a:pPr>
                      <a:defRPr sz="1050" b="0">
                        <a:effectLst/>
                        <a:latin typeface="Arial" pitchFamily="34" charset="0"/>
                        <a:cs typeface="Arial" pitchFamily="34" charset="0"/>
                      </a:defRPr>
                    </a:pPr>
                    <a:r>
                      <a:rPr lang="es-MX" dirty="0" smtClean="0"/>
                      <a:t>21,141</a:t>
                    </a:r>
                  </a:p>
                  <a:p>
                    <a:pPr>
                      <a:defRPr sz="1050" b="0">
                        <a:effectLst/>
                        <a:latin typeface="Arial" pitchFamily="34" charset="0"/>
                        <a:cs typeface="Arial" pitchFamily="34" charset="0"/>
                      </a:defRPr>
                    </a:pPr>
                    <a:r>
                      <a:rPr lang="es-MX" dirty="0" smtClean="0"/>
                      <a:t>Trabajadores Urbanos Eventuales</a:t>
                    </a:r>
                  </a:p>
                  <a:p>
                    <a:pPr>
                      <a:defRPr sz="1050" b="0">
                        <a:effectLst/>
                        <a:latin typeface="Arial" pitchFamily="34" charset="0"/>
                        <a:cs typeface="Arial" pitchFamily="34" charset="0"/>
                      </a:defRPr>
                    </a:pPr>
                    <a:r>
                      <a:rPr lang="es-MX" dirty="0" smtClean="0"/>
                      <a:t>10.15%</a:t>
                    </a:r>
                    <a:endParaRPr lang="es-MX" dirty="0"/>
                  </a:p>
                </c:rich>
              </c:tx>
              <c:numFmt formatCode="0.00%" sourceLinked="0"/>
              <c:spPr>
                <a:solidFill>
                  <a:schemeClr val="accent4"/>
                </a:solidFill>
              </c:spPr>
              <c:showLegendKey val="0"/>
              <c:showVal val="1"/>
              <c:showCatName val="1"/>
              <c:showSerName val="0"/>
              <c:showPercent val="1"/>
              <c:showBubbleSize val="0"/>
            </c:dLbl>
            <c:dLbl>
              <c:idx val="4"/>
              <c:layout>
                <c:manualLayout>
                  <c:x val="7.9669674206457909E-3"/>
                  <c:y val="0.15226938168486329"/>
                </c:manualLayout>
              </c:layout>
              <c:tx>
                <c:rich>
                  <a:bodyPr/>
                  <a:lstStyle/>
                  <a:p>
                    <a:pPr>
                      <a:defRPr sz="1100" b="0">
                        <a:solidFill>
                          <a:schemeClr val="accent4">
                            <a:lumMod val="20000"/>
                            <a:lumOff val="80000"/>
                          </a:schemeClr>
                        </a:solidFill>
                        <a:effectLst/>
                        <a:latin typeface="Arial" pitchFamily="34" charset="0"/>
                        <a:cs typeface="Arial" pitchFamily="34" charset="0"/>
                      </a:defRPr>
                    </a:pPr>
                    <a:r>
                      <a:rPr lang="es-MX" dirty="0" smtClean="0"/>
                      <a:t>181,395</a:t>
                    </a:r>
                  </a:p>
                  <a:p>
                    <a:pPr>
                      <a:defRPr sz="1100" b="0">
                        <a:solidFill>
                          <a:schemeClr val="accent4">
                            <a:lumMod val="20000"/>
                            <a:lumOff val="80000"/>
                          </a:schemeClr>
                        </a:solidFill>
                        <a:effectLst/>
                        <a:latin typeface="Arial" pitchFamily="34" charset="0"/>
                        <a:cs typeface="Arial" pitchFamily="34" charset="0"/>
                      </a:defRPr>
                    </a:pPr>
                    <a:r>
                      <a:rPr lang="es-MX" dirty="0" smtClean="0"/>
                      <a:t>Trabajadores</a:t>
                    </a:r>
                    <a:r>
                      <a:rPr lang="es-MX" baseline="0" dirty="0" smtClean="0"/>
                      <a:t> Urbanos Permanentes</a:t>
                    </a:r>
                  </a:p>
                  <a:p>
                    <a:pPr>
                      <a:defRPr sz="1100" b="0">
                        <a:solidFill>
                          <a:schemeClr val="accent4">
                            <a:lumMod val="20000"/>
                            <a:lumOff val="80000"/>
                          </a:schemeClr>
                        </a:solidFill>
                        <a:effectLst/>
                        <a:latin typeface="Arial" pitchFamily="34" charset="0"/>
                        <a:cs typeface="Arial" pitchFamily="34" charset="0"/>
                      </a:defRPr>
                    </a:pPr>
                    <a:r>
                      <a:rPr lang="es-MX" baseline="0" dirty="0" smtClean="0"/>
                      <a:t>87.05%</a:t>
                    </a:r>
                    <a:endParaRPr lang="es-MX" dirty="0"/>
                  </a:p>
                </c:rich>
              </c:tx>
              <c:numFmt formatCode="0.00%" sourceLinked="0"/>
              <c:spPr>
                <a:solidFill>
                  <a:schemeClr val="accent5"/>
                </a:solidFill>
              </c:spPr>
              <c:showLegendKey val="0"/>
              <c:showVal val="1"/>
              <c:showCatName val="1"/>
              <c:showSerName val="0"/>
              <c:showPercent val="1"/>
              <c:showBubbleSize val="0"/>
            </c:dLbl>
            <c:dLbl>
              <c:idx val="5"/>
              <c:layout>
                <c:manualLayout>
                  <c:x val="-0.25386817022692171"/>
                  <c:y val="-0.16562900839300679"/>
                </c:manualLayout>
              </c:layout>
              <c:tx>
                <c:rich>
                  <a:bodyPr/>
                  <a:lstStyle/>
                  <a:p>
                    <a:pPr>
                      <a:defRPr sz="1100" b="0">
                        <a:solidFill>
                          <a:schemeClr val="accent1">
                            <a:lumMod val="20000"/>
                            <a:lumOff val="80000"/>
                          </a:schemeClr>
                        </a:solidFill>
                        <a:effectLst/>
                        <a:latin typeface="Arial" pitchFamily="34" charset="0"/>
                        <a:cs typeface="Arial" pitchFamily="34" charset="0"/>
                      </a:defRPr>
                    </a:pPr>
                    <a:r>
                      <a:rPr lang="es-MX" dirty="0" smtClean="0"/>
                      <a:t>202,536</a:t>
                    </a:r>
                  </a:p>
                  <a:p>
                    <a:pPr>
                      <a:defRPr sz="1100" b="0">
                        <a:solidFill>
                          <a:schemeClr val="accent1">
                            <a:lumMod val="20000"/>
                            <a:lumOff val="80000"/>
                          </a:schemeClr>
                        </a:solidFill>
                        <a:effectLst/>
                        <a:latin typeface="Arial" pitchFamily="34" charset="0"/>
                        <a:cs typeface="Arial" pitchFamily="34" charset="0"/>
                      </a:defRPr>
                    </a:pPr>
                    <a:r>
                      <a:rPr lang="es-MX" dirty="0" smtClean="0"/>
                      <a:t>Trabajadores</a:t>
                    </a:r>
                    <a:r>
                      <a:rPr lang="es-MX" baseline="0" dirty="0" smtClean="0"/>
                      <a:t> Urbanos</a:t>
                    </a:r>
                  </a:p>
                  <a:p>
                    <a:pPr>
                      <a:defRPr sz="1100" b="0">
                        <a:solidFill>
                          <a:schemeClr val="accent1">
                            <a:lumMod val="20000"/>
                            <a:lumOff val="80000"/>
                          </a:schemeClr>
                        </a:solidFill>
                        <a:effectLst/>
                        <a:latin typeface="Arial" pitchFamily="34" charset="0"/>
                        <a:cs typeface="Arial" pitchFamily="34" charset="0"/>
                      </a:defRPr>
                    </a:pPr>
                    <a:r>
                      <a:rPr lang="es-MX" baseline="0" dirty="0" smtClean="0"/>
                      <a:t>97.19%</a:t>
                    </a:r>
                    <a:endParaRPr lang="es-MX" dirty="0"/>
                  </a:p>
                </c:rich>
              </c:tx>
              <c:numFmt formatCode="0.00%" sourceLinked="0"/>
              <c:spPr/>
              <c:dLblPos val="bestFit"/>
              <c:showLegendKey val="0"/>
              <c:showVal val="1"/>
              <c:showCatName val="1"/>
              <c:showSerName val="1"/>
              <c:showPercent val="1"/>
              <c:showBubbleSize val="0"/>
            </c:dLbl>
            <c:numFmt formatCode="0.00%" sourceLinked="0"/>
            <c:txPr>
              <a:bodyPr/>
              <a:lstStyle/>
              <a:p>
                <a:pPr>
                  <a:defRPr sz="1100" b="0">
                    <a:effectLst/>
                    <a:latin typeface="Arial" pitchFamily="34" charset="0"/>
                    <a:cs typeface="Arial" pitchFamily="34" charset="0"/>
                  </a:defRPr>
                </a:pPr>
                <a:endParaRPr lang="es-MX"/>
              </a:p>
            </c:txPr>
            <c:showLegendKey val="0"/>
            <c:showVal val="1"/>
            <c:showCatName val="1"/>
            <c:showSerName val="0"/>
            <c:showPercent val="1"/>
            <c:showBubbleSize val="0"/>
            <c:showLeaderLines val="1"/>
          </c:dLbls>
          <c:cat>
            <c:strRef>
              <c:f>'Trab asegurados totales'!$I$5:$I$9</c:f>
              <c:strCache>
                <c:ptCount val="5"/>
                <c:pt idx="0">
                  <c:v>Trabajadores del Campo</c:v>
                </c:pt>
                <c:pt idx="3">
                  <c:v>Trabajadores Urbanos Eventuales</c:v>
                </c:pt>
                <c:pt idx="4">
                  <c:v>Trabajadores Urbanos Permanentes</c:v>
                </c:pt>
              </c:strCache>
            </c:strRef>
          </c:cat>
          <c:val>
            <c:numRef>
              <c:f>'Trab asegurados totales'!$J$5:$J$9</c:f>
              <c:numCache>
                <c:formatCode>General</c:formatCode>
                <c:ptCount val="5"/>
                <c:pt idx="0" formatCode="#,##0">
                  <c:v>5849</c:v>
                </c:pt>
                <c:pt idx="3" formatCode="#,##0">
                  <c:v>21141</c:v>
                </c:pt>
                <c:pt idx="4" formatCode="#,##0">
                  <c:v>181395</c:v>
                </c:pt>
              </c:numCache>
            </c:numRef>
          </c:val>
        </c:ser>
        <c:dLbls>
          <c:showLegendKey val="0"/>
          <c:showVal val="1"/>
          <c:showCatName val="0"/>
          <c:showSerName val="0"/>
          <c:showPercent val="0"/>
          <c:showBubbleSize val="0"/>
          <c:showLeaderLines val="1"/>
        </c:dLbls>
        <c:gapWidth val="100"/>
        <c:secondPieSize val="75"/>
        <c:serLines/>
      </c:ofPieChart>
    </c:plotArea>
    <c:plotVisOnly val="1"/>
    <c:dispBlanksAs val="zero"/>
    <c:showDLblsOverMax val="0"/>
  </c:chart>
  <c:txPr>
    <a:bodyPr/>
    <a:lstStyle/>
    <a:p>
      <a:pPr>
        <a:defRPr sz="1800"/>
      </a:pPr>
      <a:endParaRPr lang="es-MX"/>
    </a:p>
  </c:txPr>
  <c:externalData r:id="rId2">
    <c:autoUpdate val="1"/>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26"/>
    </mc:Choice>
    <mc:Fallback>
      <c:style val="26"/>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8134590675493584E-4"/>
          <c:y val="7.9933334340367465E-2"/>
          <c:w val="0.98255458517150729"/>
          <c:h val="0.72149400982308443"/>
        </c:manualLayout>
      </c:layout>
      <c:lineChart>
        <c:grouping val="standard"/>
        <c:varyColors val="0"/>
        <c:ser>
          <c:idx val="0"/>
          <c:order val="0"/>
          <c:tx>
            <c:strRef>
              <c:f>'Trab Urb Perm y Event'!$C$3</c:f>
              <c:strCache>
                <c:ptCount val="1"/>
                <c:pt idx="0">
                  <c:v>Trabajadores Permanentes Urbanos</c:v>
                </c:pt>
              </c:strCache>
            </c:strRef>
          </c:tx>
          <c:spPr>
            <a:ln w="28575"/>
          </c:spPr>
          <c:marker>
            <c:spPr>
              <a:ln w="28575"/>
            </c:spPr>
          </c:marker>
          <c:dLbls>
            <c:txPr>
              <a:bodyPr/>
              <a:lstStyle/>
              <a:p>
                <a:pPr>
                  <a:defRPr sz="1000">
                    <a:latin typeface="Arial" pitchFamily="34" charset="0"/>
                    <a:cs typeface="Arial" pitchFamily="34" charset="0"/>
                  </a:defRPr>
                </a:pPr>
                <a:endParaRPr lang="es-MX"/>
              </a:p>
            </c:txPr>
            <c:dLblPos val="b"/>
            <c:showLegendKey val="0"/>
            <c:showVal val="1"/>
            <c:showCatName val="0"/>
            <c:showSerName val="0"/>
            <c:showPercent val="0"/>
            <c:showBubbleSize val="0"/>
            <c:showLeaderLines val="0"/>
          </c:dLbls>
          <c:cat>
            <c:numRef>
              <c:f>'Trab Urb Perm y Event'!$A$32:$A$44</c:f>
              <c:numCache>
                <c:formatCode>mmm\-yy</c:formatCode>
                <c:ptCount val="13"/>
                <c:pt idx="0">
                  <c:v>40634</c:v>
                </c:pt>
                <c:pt idx="1">
                  <c:v>40664</c:v>
                </c:pt>
                <c:pt idx="2">
                  <c:v>40695</c:v>
                </c:pt>
                <c:pt idx="3">
                  <c:v>40725</c:v>
                </c:pt>
                <c:pt idx="4">
                  <c:v>40756</c:v>
                </c:pt>
                <c:pt idx="5">
                  <c:v>40787</c:v>
                </c:pt>
                <c:pt idx="6">
                  <c:v>40817</c:v>
                </c:pt>
                <c:pt idx="7">
                  <c:v>40848</c:v>
                </c:pt>
                <c:pt idx="8">
                  <c:v>40878</c:v>
                </c:pt>
                <c:pt idx="9">
                  <c:v>40909</c:v>
                </c:pt>
                <c:pt idx="10">
                  <c:v>40940</c:v>
                </c:pt>
                <c:pt idx="11">
                  <c:v>40969</c:v>
                </c:pt>
                <c:pt idx="12">
                  <c:v>41000</c:v>
                </c:pt>
              </c:numCache>
            </c:numRef>
          </c:cat>
          <c:val>
            <c:numRef>
              <c:f>'Trab Urb Perm y Event'!$C$32:$C$44</c:f>
              <c:numCache>
                <c:formatCode>#,##0</c:formatCode>
                <c:ptCount val="13"/>
                <c:pt idx="0">
                  <c:v>175955</c:v>
                </c:pt>
                <c:pt idx="1">
                  <c:v>176071</c:v>
                </c:pt>
                <c:pt idx="2">
                  <c:v>177184</c:v>
                </c:pt>
                <c:pt idx="3">
                  <c:v>176671</c:v>
                </c:pt>
                <c:pt idx="4">
                  <c:v>178870</c:v>
                </c:pt>
                <c:pt idx="5">
                  <c:v>179565</c:v>
                </c:pt>
                <c:pt idx="6">
                  <c:v>180743</c:v>
                </c:pt>
                <c:pt idx="7">
                  <c:v>182538</c:v>
                </c:pt>
                <c:pt idx="8">
                  <c:v>181230</c:v>
                </c:pt>
                <c:pt idx="9">
                  <c:v>179240</c:v>
                </c:pt>
                <c:pt idx="10">
                  <c:v>180517</c:v>
                </c:pt>
                <c:pt idx="11">
                  <c:v>181331</c:v>
                </c:pt>
                <c:pt idx="12">
                  <c:v>181395</c:v>
                </c:pt>
              </c:numCache>
            </c:numRef>
          </c:val>
          <c:smooth val="0"/>
        </c:ser>
        <c:ser>
          <c:idx val="1"/>
          <c:order val="1"/>
          <c:tx>
            <c:strRef>
              <c:f>'Trab Urb Perm y Event'!$D$3</c:f>
              <c:strCache>
                <c:ptCount val="1"/>
                <c:pt idx="0">
                  <c:v>Trabajadores Eventuales Urbanos</c:v>
                </c:pt>
              </c:strCache>
            </c:strRef>
          </c:tx>
          <c:spPr>
            <a:ln w="28575"/>
          </c:spPr>
          <c:marker>
            <c:spPr>
              <a:ln w="28575"/>
            </c:spPr>
          </c:marker>
          <c:dLbls>
            <c:txPr>
              <a:bodyPr/>
              <a:lstStyle/>
              <a:p>
                <a:pPr>
                  <a:defRPr sz="1000">
                    <a:solidFill>
                      <a:schemeClr val="accent5">
                        <a:lumMod val="50000"/>
                      </a:schemeClr>
                    </a:solidFill>
                    <a:latin typeface="Arial" pitchFamily="34" charset="0"/>
                    <a:cs typeface="Arial" pitchFamily="34" charset="0"/>
                  </a:defRPr>
                </a:pPr>
                <a:endParaRPr lang="es-MX"/>
              </a:p>
            </c:txPr>
            <c:dLblPos val="t"/>
            <c:showLegendKey val="0"/>
            <c:showVal val="1"/>
            <c:showCatName val="0"/>
            <c:showSerName val="0"/>
            <c:showPercent val="0"/>
            <c:showBubbleSize val="0"/>
            <c:showLeaderLines val="0"/>
          </c:dLbls>
          <c:cat>
            <c:numRef>
              <c:f>'Trab Urb Perm y Event'!$A$32:$A$44</c:f>
              <c:numCache>
                <c:formatCode>mmm\-yy</c:formatCode>
                <c:ptCount val="13"/>
                <c:pt idx="0">
                  <c:v>40634</c:v>
                </c:pt>
                <c:pt idx="1">
                  <c:v>40664</c:v>
                </c:pt>
                <c:pt idx="2">
                  <c:v>40695</c:v>
                </c:pt>
                <c:pt idx="3">
                  <c:v>40725</c:v>
                </c:pt>
                <c:pt idx="4">
                  <c:v>40756</c:v>
                </c:pt>
                <c:pt idx="5">
                  <c:v>40787</c:v>
                </c:pt>
                <c:pt idx="6">
                  <c:v>40817</c:v>
                </c:pt>
                <c:pt idx="7">
                  <c:v>40848</c:v>
                </c:pt>
                <c:pt idx="8">
                  <c:v>40878</c:v>
                </c:pt>
                <c:pt idx="9">
                  <c:v>40909</c:v>
                </c:pt>
                <c:pt idx="10">
                  <c:v>40940</c:v>
                </c:pt>
                <c:pt idx="11">
                  <c:v>40969</c:v>
                </c:pt>
                <c:pt idx="12">
                  <c:v>41000</c:v>
                </c:pt>
              </c:numCache>
            </c:numRef>
          </c:cat>
          <c:val>
            <c:numRef>
              <c:f>'Trab Urb Perm y Event'!$D$32:$D$44</c:f>
              <c:numCache>
                <c:formatCode>#,##0</c:formatCode>
                <c:ptCount val="13"/>
                <c:pt idx="0">
                  <c:v>18824</c:v>
                </c:pt>
                <c:pt idx="1">
                  <c:v>20057</c:v>
                </c:pt>
                <c:pt idx="2">
                  <c:v>19267</c:v>
                </c:pt>
                <c:pt idx="3">
                  <c:v>19756</c:v>
                </c:pt>
                <c:pt idx="4">
                  <c:v>19510</c:v>
                </c:pt>
                <c:pt idx="5">
                  <c:v>20080</c:v>
                </c:pt>
                <c:pt idx="6">
                  <c:v>20235</c:v>
                </c:pt>
                <c:pt idx="7">
                  <c:v>20858</c:v>
                </c:pt>
                <c:pt idx="8">
                  <c:v>20592</c:v>
                </c:pt>
                <c:pt idx="9">
                  <c:v>19554</c:v>
                </c:pt>
                <c:pt idx="10">
                  <c:v>20512</c:v>
                </c:pt>
                <c:pt idx="11">
                  <c:v>21321</c:v>
                </c:pt>
                <c:pt idx="12">
                  <c:v>21141</c:v>
                </c:pt>
              </c:numCache>
            </c:numRef>
          </c:val>
          <c:smooth val="0"/>
        </c:ser>
        <c:ser>
          <c:idx val="2"/>
          <c:order val="2"/>
          <c:tx>
            <c:strRef>
              <c:f>'Trab Urb Perm y Event'!$E$3</c:f>
              <c:strCache>
                <c:ptCount val="1"/>
                <c:pt idx="0">
                  <c:v>Total Trabajadores Urbanos</c:v>
                </c:pt>
              </c:strCache>
            </c:strRef>
          </c:tx>
          <c:spPr>
            <a:ln w="28575"/>
          </c:spPr>
          <c:marker>
            <c:spPr>
              <a:ln w="28575"/>
            </c:spPr>
          </c:marker>
          <c:dLbls>
            <c:txPr>
              <a:bodyPr/>
              <a:lstStyle/>
              <a:p>
                <a:pPr>
                  <a:defRPr sz="1000">
                    <a:solidFill>
                      <a:schemeClr val="accent5">
                        <a:lumMod val="50000"/>
                      </a:schemeClr>
                    </a:solidFill>
                    <a:latin typeface="Arial" pitchFamily="34" charset="0"/>
                    <a:cs typeface="Arial" pitchFamily="34" charset="0"/>
                  </a:defRPr>
                </a:pPr>
                <a:endParaRPr lang="es-MX"/>
              </a:p>
            </c:txPr>
            <c:dLblPos val="t"/>
            <c:showLegendKey val="0"/>
            <c:showVal val="1"/>
            <c:showCatName val="0"/>
            <c:showSerName val="0"/>
            <c:showPercent val="0"/>
            <c:showBubbleSize val="0"/>
            <c:showLeaderLines val="0"/>
          </c:dLbls>
          <c:cat>
            <c:numRef>
              <c:f>'Trab Urb Perm y Event'!$A$32:$A$44</c:f>
              <c:numCache>
                <c:formatCode>mmm\-yy</c:formatCode>
                <c:ptCount val="13"/>
                <c:pt idx="0">
                  <c:v>40634</c:v>
                </c:pt>
                <c:pt idx="1">
                  <c:v>40664</c:v>
                </c:pt>
                <c:pt idx="2">
                  <c:v>40695</c:v>
                </c:pt>
                <c:pt idx="3">
                  <c:v>40725</c:v>
                </c:pt>
                <c:pt idx="4">
                  <c:v>40756</c:v>
                </c:pt>
                <c:pt idx="5">
                  <c:v>40787</c:v>
                </c:pt>
                <c:pt idx="6">
                  <c:v>40817</c:v>
                </c:pt>
                <c:pt idx="7">
                  <c:v>40848</c:v>
                </c:pt>
                <c:pt idx="8">
                  <c:v>40878</c:v>
                </c:pt>
                <c:pt idx="9">
                  <c:v>40909</c:v>
                </c:pt>
                <c:pt idx="10">
                  <c:v>40940</c:v>
                </c:pt>
                <c:pt idx="11">
                  <c:v>40969</c:v>
                </c:pt>
                <c:pt idx="12">
                  <c:v>41000</c:v>
                </c:pt>
              </c:numCache>
            </c:numRef>
          </c:cat>
          <c:val>
            <c:numRef>
              <c:f>'Trab Urb Perm y Event'!$E$32:$E$44</c:f>
              <c:numCache>
                <c:formatCode>#,##0</c:formatCode>
                <c:ptCount val="13"/>
                <c:pt idx="0">
                  <c:v>194779</c:v>
                </c:pt>
                <c:pt idx="1">
                  <c:v>196128</c:v>
                </c:pt>
                <c:pt idx="2">
                  <c:v>196451</c:v>
                </c:pt>
                <c:pt idx="3">
                  <c:v>196427</c:v>
                </c:pt>
                <c:pt idx="4">
                  <c:v>198380</c:v>
                </c:pt>
                <c:pt idx="5">
                  <c:v>199645</c:v>
                </c:pt>
                <c:pt idx="6">
                  <c:v>200978</c:v>
                </c:pt>
                <c:pt idx="7">
                  <c:v>203396</c:v>
                </c:pt>
                <c:pt idx="8">
                  <c:v>201822</c:v>
                </c:pt>
                <c:pt idx="9">
                  <c:v>198794</c:v>
                </c:pt>
                <c:pt idx="10">
                  <c:v>201029</c:v>
                </c:pt>
                <c:pt idx="11">
                  <c:v>202652</c:v>
                </c:pt>
                <c:pt idx="12">
                  <c:v>202536</c:v>
                </c:pt>
              </c:numCache>
            </c:numRef>
          </c:val>
          <c:smooth val="0"/>
        </c:ser>
        <c:dLbls>
          <c:showLegendKey val="0"/>
          <c:showVal val="0"/>
          <c:showCatName val="0"/>
          <c:showSerName val="0"/>
          <c:showPercent val="0"/>
          <c:showBubbleSize val="0"/>
        </c:dLbls>
        <c:marker val="1"/>
        <c:smooth val="0"/>
        <c:axId val="33795072"/>
        <c:axId val="33800960"/>
      </c:lineChart>
      <c:dateAx>
        <c:axId val="33795072"/>
        <c:scaling>
          <c:orientation val="minMax"/>
        </c:scaling>
        <c:delete val="0"/>
        <c:axPos val="b"/>
        <c:majorGridlines/>
        <c:numFmt formatCode="mmm\-yy" sourceLinked="1"/>
        <c:majorTickMark val="out"/>
        <c:minorTickMark val="none"/>
        <c:tickLblPos val="nextTo"/>
        <c:txPr>
          <a:bodyPr/>
          <a:lstStyle/>
          <a:p>
            <a:pPr>
              <a:defRPr sz="1000">
                <a:solidFill>
                  <a:schemeClr val="accent5">
                    <a:lumMod val="50000"/>
                  </a:schemeClr>
                </a:solidFill>
                <a:latin typeface="Arial" pitchFamily="34" charset="0"/>
                <a:cs typeface="Arial" pitchFamily="34" charset="0"/>
              </a:defRPr>
            </a:pPr>
            <a:endParaRPr lang="es-MX"/>
          </a:p>
        </c:txPr>
        <c:crossAx val="33800960"/>
        <c:crosses val="autoZero"/>
        <c:auto val="1"/>
        <c:lblOffset val="100"/>
        <c:baseTimeUnit val="months"/>
      </c:dateAx>
      <c:valAx>
        <c:axId val="33800960"/>
        <c:scaling>
          <c:orientation val="minMax"/>
          <c:max val="210000"/>
          <c:min val="0"/>
        </c:scaling>
        <c:delete val="1"/>
        <c:axPos val="l"/>
        <c:numFmt formatCode="#,##0" sourceLinked="1"/>
        <c:majorTickMark val="out"/>
        <c:minorTickMark val="none"/>
        <c:tickLblPos val="nextTo"/>
        <c:crossAx val="33795072"/>
        <c:crosses val="autoZero"/>
        <c:crossBetween val="between"/>
      </c:valAx>
    </c:plotArea>
    <c:legend>
      <c:legendPos val="b"/>
      <c:layout>
        <c:manualLayout>
          <c:xMode val="edge"/>
          <c:yMode val="edge"/>
          <c:x val="4.7133049004296254E-2"/>
          <c:y val="0.93168341490750117"/>
          <c:w val="0.89999991449643346"/>
          <c:h val="6.8196036817167918E-2"/>
        </c:manualLayout>
      </c:layout>
      <c:overlay val="0"/>
      <c:txPr>
        <a:bodyPr/>
        <a:lstStyle/>
        <a:p>
          <a:pPr>
            <a:defRPr sz="1000">
              <a:solidFill>
                <a:schemeClr val="accent5">
                  <a:lumMod val="50000"/>
                </a:schemeClr>
              </a:solidFill>
              <a:latin typeface="Arial" pitchFamily="34" charset="0"/>
              <a:cs typeface="Arial" pitchFamily="34" charset="0"/>
            </a:defRPr>
          </a:pPr>
          <a:endParaRPr lang="es-MX"/>
        </a:p>
      </c:txPr>
    </c:legend>
    <c:plotVisOnly val="1"/>
    <c:dispBlanksAs val="gap"/>
    <c:showDLblsOverMax val="0"/>
  </c:chart>
  <c:txPr>
    <a:bodyPr/>
    <a:lstStyle/>
    <a:p>
      <a:pPr>
        <a:defRPr sz="1800"/>
      </a:pPr>
      <a:endParaRPr lang="es-MX"/>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26"/>
    </mc:Choice>
    <mc:Fallback>
      <c:style val="26"/>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
          <c:y val="4.2575562480476045E-2"/>
          <c:w val="0.9834097745777628"/>
          <c:h val="0.7144535958369207"/>
        </c:manualLayout>
      </c:layout>
      <c:lineChart>
        <c:grouping val="standard"/>
        <c:varyColors val="0"/>
        <c:ser>
          <c:idx val="0"/>
          <c:order val="0"/>
          <c:tx>
            <c:strRef>
              <c:f>'Trab Urb Perm y Event'!$F$3</c:f>
              <c:strCache>
                <c:ptCount val="1"/>
                <c:pt idx="0">
                  <c:v>Trabajadores Permanentes del Campo</c:v>
                </c:pt>
              </c:strCache>
            </c:strRef>
          </c:tx>
          <c:spPr>
            <a:ln w="28575"/>
          </c:spPr>
          <c:marker>
            <c:spPr>
              <a:ln w="28575"/>
            </c:spPr>
          </c:marker>
          <c:dLbls>
            <c:dLblPos val="b"/>
            <c:showLegendKey val="0"/>
            <c:showVal val="1"/>
            <c:showCatName val="0"/>
            <c:showSerName val="0"/>
            <c:showPercent val="0"/>
            <c:showBubbleSize val="0"/>
            <c:showLeaderLines val="0"/>
          </c:dLbls>
          <c:cat>
            <c:numRef>
              <c:f>'Trab Urb Perm y Event'!$A$32:$A$44</c:f>
              <c:numCache>
                <c:formatCode>mmm\-yy</c:formatCode>
                <c:ptCount val="13"/>
                <c:pt idx="0">
                  <c:v>40634</c:v>
                </c:pt>
                <c:pt idx="1">
                  <c:v>40664</c:v>
                </c:pt>
                <c:pt idx="2">
                  <c:v>40695</c:v>
                </c:pt>
                <c:pt idx="3">
                  <c:v>40725</c:v>
                </c:pt>
                <c:pt idx="4">
                  <c:v>40756</c:v>
                </c:pt>
                <c:pt idx="5">
                  <c:v>40787</c:v>
                </c:pt>
                <c:pt idx="6">
                  <c:v>40817</c:v>
                </c:pt>
                <c:pt idx="7">
                  <c:v>40848</c:v>
                </c:pt>
                <c:pt idx="8">
                  <c:v>40878</c:v>
                </c:pt>
                <c:pt idx="9">
                  <c:v>40909</c:v>
                </c:pt>
                <c:pt idx="10">
                  <c:v>40940</c:v>
                </c:pt>
                <c:pt idx="11">
                  <c:v>40969</c:v>
                </c:pt>
                <c:pt idx="12">
                  <c:v>41000</c:v>
                </c:pt>
              </c:numCache>
            </c:numRef>
          </c:cat>
          <c:val>
            <c:numRef>
              <c:f>'Trab Urb Perm y Event'!$F$32:$F$44</c:f>
              <c:numCache>
                <c:formatCode>#,##0</c:formatCode>
                <c:ptCount val="13"/>
                <c:pt idx="0">
                  <c:v>1347</c:v>
                </c:pt>
                <c:pt idx="1">
                  <c:v>1298</c:v>
                </c:pt>
                <c:pt idx="2">
                  <c:v>1300</c:v>
                </c:pt>
                <c:pt idx="3">
                  <c:v>1310</c:v>
                </c:pt>
                <c:pt idx="4">
                  <c:v>1316</c:v>
                </c:pt>
                <c:pt idx="5">
                  <c:v>1317</c:v>
                </c:pt>
                <c:pt idx="6">
                  <c:v>1325</c:v>
                </c:pt>
                <c:pt idx="7">
                  <c:v>1326</c:v>
                </c:pt>
                <c:pt idx="8">
                  <c:v>2120</c:v>
                </c:pt>
                <c:pt idx="9">
                  <c:v>2157</c:v>
                </c:pt>
                <c:pt idx="10">
                  <c:v>2167</c:v>
                </c:pt>
                <c:pt idx="11">
                  <c:v>2180</c:v>
                </c:pt>
                <c:pt idx="12">
                  <c:v>2172</c:v>
                </c:pt>
              </c:numCache>
            </c:numRef>
          </c:val>
          <c:smooth val="0"/>
        </c:ser>
        <c:ser>
          <c:idx val="1"/>
          <c:order val="1"/>
          <c:tx>
            <c:strRef>
              <c:f>'Trab Urb Perm y Event'!$G$3</c:f>
              <c:strCache>
                <c:ptCount val="1"/>
                <c:pt idx="0">
                  <c:v>Trabajadores Eventuales del Campo</c:v>
                </c:pt>
              </c:strCache>
            </c:strRef>
          </c:tx>
          <c:spPr>
            <a:ln w="28575"/>
          </c:spPr>
          <c:marker>
            <c:spPr>
              <a:ln w="28575"/>
            </c:spPr>
          </c:marker>
          <c:dLbls>
            <c:dLblPos val="t"/>
            <c:showLegendKey val="0"/>
            <c:showVal val="1"/>
            <c:showCatName val="0"/>
            <c:showSerName val="0"/>
            <c:showPercent val="0"/>
            <c:showBubbleSize val="0"/>
            <c:showLeaderLines val="0"/>
          </c:dLbls>
          <c:cat>
            <c:numRef>
              <c:f>'Trab Urb Perm y Event'!$A$32:$A$44</c:f>
              <c:numCache>
                <c:formatCode>mmm\-yy</c:formatCode>
                <c:ptCount val="13"/>
                <c:pt idx="0">
                  <c:v>40634</c:v>
                </c:pt>
                <c:pt idx="1">
                  <c:v>40664</c:v>
                </c:pt>
                <c:pt idx="2">
                  <c:v>40695</c:v>
                </c:pt>
                <c:pt idx="3">
                  <c:v>40725</c:v>
                </c:pt>
                <c:pt idx="4">
                  <c:v>40756</c:v>
                </c:pt>
                <c:pt idx="5">
                  <c:v>40787</c:v>
                </c:pt>
                <c:pt idx="6">
                  <c:v>40817</c:v>
                </c:pt>
                <c:pt idx="7">
                  <c:v>40848</c:v>
                </c:pt>
                <c:pt idx="8">
                  <c:v>40878</c:v>
                </c:pt>
                <c:pt idx="9">
                  <c:v>40909</c:v>
                </c:pt>
                <c:pt idx="10">
                  <c:v>40940</c:v>
                </c:pt>
                <c:pt idx="11">
                  <c:v>40969</c:v>
                </c:pt>
                <c:pt idx="12">
                  <c:v>41000</c:v>
                </c:pt>
              </c:numCache>
            </c:numRef>
          </c:cat>
          <c:val>
            <c:numRef>
              <c:f>'Trab Urb Perm y Event'!$G$32:$G$44</c:f>
              <c:numCache>
                <c:formatCode>#,##0</c:formatCode>
                <c:ptCount val="13"/>
                <c:pt idx="0">
                  <c:v>2944</c:v>
                </c:pt>
                <c:pt idx="1">
                  <c:v>1686</c:v>
                </c:pt>
                <c:pt idx="2">
                  <c:v>1725</c:v>
                </c:pt>
                <c:pt idx="3">
                  <c:v>1696</c:v>
                </c:pt>
                <c:pt idx="4">
                  <c:v>1814</c:v>
                </c:pt>
                <c:pt idx="5">
                  <c:v>1824</c:v>
                </c:pt>
                <c:pt idx="6">
                  <c:v>1880</c:v>
                </c:pt>
                <c:pt idx="7">
                  <c:v>2563</c:v>
                </c:pt>
                <c:pt idx="8">
                  <c:v>3235</c:v>
                </c:pt>
                <c:pt idx="9">
                  <c:v>3406</c:v>
                </c:pt>
                <c:pt idx="10">
                  <c:v>3773</c:v>
                </c:pt>
                <c:pt idx="11">
                  <c:v>3488</c:v>
                </c:pt>
                <c:pt idx="12">
                  <c:v>3677</c:v>
                </c:pt>
              </c:numCache>
            </c:numRef>
          </c:val>
          <c:smooth val="0"/>
        </c:ser>
        <c:ser>
          <c:idx val="2"/>
          <c:order val="2"/>
          <c:tx>
            <c:strRef>
              <c:f>'Trab Urb Perm y Event'!$H$3</c:f>
              <c:strCache>
                <c:ptCount val="1"/>
                <c:pt idx="0">
                  <c:v>Total Trabajadores del Campo</c:v>
                </c:pt>
              </c:strCache>
            </c:strRef>
          </c:tx>
          <c:spPr>
            <a:ln w="28575"/>
          </c:spPr>
          <c:marker>
            <c:spPr>
              <a:ln w="28575"/>
            </c:spPr>
          </c:marker>
          <c:dLbls>
            <c:dLblPos val="t"/>
            <c:showLegendKey val="0"/>
            <c:showVal val="1"/>
            <c:showCatName val="0"/>
            <c:showSerName val="0"/>
            <c:showPercent val="0"/>
            <c:showBubbleSize val="0"/>
            <c:showLeaderLines val="0"/>
          </c:dLbls>
          <c:cat>
            <c:numRef>
              <c:f>'Trab Urb Perm y Event'!$A$32:$A$44</c:f>
              <c:numCache>
                <c:formatCode>mmm\-yy</c:formatCode>
                <c:ptCount val="13"/>
                <c:pt idx="0">
                  <c:v>40634</c:v>
                </c:pt>
                <c:pt idx="1">
                  <c:v>40664</c:v>
                </c:pt>
                <c:pt idx="2">
                  <c:v>40695</c:v>
                </c:pt>
                <c:pt idx="3">
                  <c:v>40725</c:v>
                </c:pt>
                <c:pt idx="4">
                  <c:v>40756</c:v>
                </c:pt>
                <c:pt idx="5">
                  <c:v>40787</c:v>
                </c:pt>
                <c:pt idx="6">
                  <c:v>40817</c:v>
                </c:pt>
                <c:pt idx="7">
                  <c:v>40848</c:v>
                </c:pt>
                <c:pt idx="8">
                  <c:v>40878</c:v>
                </c:pt>
                <c:pt idx="9">
                  <c:v>40909</c:v>
                </c:pt>
                <c:pt idx="10">
                  <c:v>40940</c:v>
                </c:pt>
                <c:pt idx="11">
                  <c:v>40969</c:v>
                </c:pt>
                <c:pt idx="12">
                  <c:v>41000</c:v>
                </c:pt>
              </c:numCache>
            </c:numRef>
          </c:cat>
          <c:val>
            <c:numRef>
              <c:f>'Trab Urb Perm y Event'!$H$32:$H$44</c:f>
              <c:numCache>
                <c:formatCode>#,##0</c:formatCode>
                <c:ptCount val="13"/>
                <c:pt idx="0">
                  <c:v>4291</c:v>
                </c:pt>
                <c:pt idx="1">
                  <c:v>2984</c:v>
                </c:pt>
                <c:pt idx="2">
                  <c:v>3025</c:v>
                </c:pt>
                <c:pt idx="3">
                  <c:v>3006</c:v>
                </c:pt>
                <c:pt idx="4">
                  <c:v>3130</c:v>
                </c:pt>
                <c:pt idx="5">
                  <c:v>3141</c:v>
                </c:pt>
                <c:pt idx="6">
                  <c:v>3205</c:v>
                </c:pt>
                <c:pt idx="7">
                  <c:v>3889</c:v>
                </c:pt>
                <c:pt idx="8">
                  <c:v>5355</c:v>
                </c:pt>
                <c:pt idx="9">
                  <c:v>5563</c:v>
                </c:pt>
                <c:pt idx="10">
                  <c:v>5940</c:v>
                </c:pt>
                <c:pt idx="11">
                  <c:v>5668</c:v>
                </c:pt>
                <c:pt idx="12">
                  <c:v>5849</c:v>
                </c:pt>
              </c:numCache>
            </c:numRef>
          </c:val>
          <c:smooth val="0"/>
        </c:ser>
        <c:dLbls>
          <c:showLegendKey val="0"/>
          <c:showVal val="0"/>
          <c:showCatName val="0"/>
          <c:showSerName val="0"/>
          <c:showPercent val="0"/>
          <c:showBubbleSize val="0"/>
        </c:dLbls>
        <c:marker val="1"/>
        <c:smooth val="0"/>
        <c:axId val="33862784"/>
        <c:axId val="33864320"/>
      </c:lineChart>
      <c:dateAx>
        <c:axId val="33862784"/>
        <c:scaling>
          <c:orientation val="minMax"/>
        </c:scaling>
        <c:delete val="0"/>
        <c:axPos val="b"/>
        <c:majorGridlines/>
        <c:numFmt formatCode="mmm\-yy" sourceLinked="1"/>
        <c:majorTickMark val="out"/>
        <c:minorTickMark val="none"/>
        <c:tickLblPos val="nextTo"/>
        <c:crossAx val="33864320"/>
        <c:crosses val="autoZero"/>
        <c:auto val="1"/>
        <c:lblOffset val="100"/>
        <c:baseTimeUnit val="months"/>
      </c:dateAx>
      <c:valAx>
        <c:axId val="33864320"/>
        <c:scaling>
          <c:orientation val="minMax"/>
        </c:scaling>
        <c:delete val="1"/>
        <c:axPos val="l"/>
        <c:numFmt formatCode="#,##0" sourceLinked="1"/>
        <c:majorTickMark val="out"/>
        <c:minorTickMark val="none"/>
        <c:tickLblPos val="nextTo"/>
        <c:crossAx val="33862784"/>
        <c:crosses val="autoZero"/>
        <c:crossBetween val="between"/>
      </c:valAx>
    </c:plotArea>
    <c:legend>
      <c:legendPos val="b"/>
      <c:layout>
        <c:manualLayout>
          <c:xMode val="edge"/>
          <c:yMode val="edge"/>
          <c:x val="4.9999957135195706E-2"/>
          <c:y val="0.9242693690770194"/>
          <c:w val="0.8999999632587391"/>
          <c:h val="7.1538100691371342E-2"/>
        </c:manualLayout>
      </c:layout>
      <c:overlay val="0"/>
    </c:legend>
    <c:plotVisOnly val="1"/>
    <c:dispBlanksAs val="gap"/>
    <c:showDLblsOverMax val="0"/>
  </c:chart>
  <c:txPr>
    <a:bodyPr/>
    <a:lstStyle/>
    <a:p>
      <a:pPr>
        <a:defRPr sz="1000">
          <a:solidFill>
            <a:schemeClr val="accent5">
              <a:lumMod val="50000"/>
            </a:schemeClr>
          </a:solidFill>
          <a:latin typeface="Arial" pitchFamily="34" charset="0"/>
          <a:cs typeface="Arial" pitchFamily="34" charset="0"/>
        </a:defRPr>
      </a:pPr>
      <a:endParaRPr lang="es-MX"/>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26"/>
    </mc:Choice>
    <mc:Fallback>
      <c:style val="26"/>
    </mc:Fallback>
  </mc:AlternateContent>
  <c:clrMapOvr bg1="lt1" tx1="dk1" bg2="lt2" tx2="dk2" accent1="accent1" accent2="accent2" accent3="accent3" accent4="accent4" accent5="accent5" accent6="accent6" hlink="hlink" folHlink="folHlink"/>
  <c:chart>
    <c:autoTitleDeleted val="1"/>
    <c:view3D>
      <c:rotX val="15"/>
      <c:rotY val="20"/>
      <c:rAngAx val="1"/>
    </c:view3D>
    <c:floor>
      <c:thickness val="0"/>
    </c:floor>
    <c:sideWall>
      <c:thickness val="0"/>
    </c:sideWall>
    <c:backWall>
      <c:thickness val="0"/>
    </c:backWall>
    <c:plotArea>
      <c:layout>
        <c:manualLayout>
          <c:layoutTarget val="inner"/>
          <c:xMode val="edge"/>
          <c:yMode val="edge"/>
          <c:x val="5.1547819512273468E-2"/>
          <c:y val="6.3032491054676232E-2"/>
          <c:w val="0.9484521804877265"/>
          <c:h val="0.68181387858055165"/>
        </c:manualLayout>
      </c:layout>
      <c:bar3DChart>
        <c:barDir val="col"/>
        <c:grouping val="clustered"/>
        <c:varyColors val="0"/>
        <c:ser>
          <c:idx val="0"/>
          <c:order val="0"/>
          <c:invertIfNegative val="0"/>
          <c:dPt>
            <c:idx val="4"/>
            <c:invertIfNegative val="0"/>
            <c:bubble3D val="0"/>
          </c:dPt>
          <c:dPt>
            <c:idx val="5"/>
            <c:invertIfNegative val="0"/>
            <c:bubble3D val="0"/>
          </c:dPt>
          <c:dPt>
            <c:idx val="6"/>
            <c:invertIfNegative val="0"/>
            <c:bubble3D val="0"/>
          </c:dPt>
          <c:dPt>
            <c:idx val="13"/>
            <c:invertIfNegative val="0"/>
            <c:bubble3D val="0"/>
          </c:dPt>
          <c:dLbls>
            <c:txPr>
              <a:bodyPr rot="-2700000"/>
              <a:lstStyle/>
              <a:p>
                <a:pPr>
                  <a:defRPr/>
                </a:pPr>
                <a:endParaRPr lang="es-MX"/>
              </a:p>
            </c:txPr>
            <c:showLegendKey val="0"/>
            <c:showVal val="1"/>
            <c:showCatName val="0"/>
            <c:showSerName val="0"/>
            <c:showPercent val="0"/>
            <c:showBubbleSize val="0"/>
            <c:showLeaderLines val="0"/>
          </c:dLbls>
          <c:cat>
            <c:strRef>
              <c:f>'Perman % este mes'!$E$6:$E$19</c:f>
              <c:strCache>
                <c:ptCount val="14"/>
                <c:pt idx="0">
                  <c:v>Chihuahua</c:v>
                </c:pt>
                <c:pt idx="1">
                  <c:v>Yucatán</c:v>
                </c:pt>
                <c:pt idx="2">
                  <c:v>Baja California</c:v>
                </c:pt>
                <c:pt idx="3">
                  <c:v>Aguascalientes</c:v>
                </c:pt>
                <c:pt idx="4">
                  <c:v>Nuevo León</c:v>
                </c:pt>
                <c:pt idx="5">
                  <c:v>Jalisco</c:v>
                </c:pt>
                <c:pt idx="6">
                  <c:v>Chiapas</c:v>
                </c:pt>
                <c:pt idx="7">
                  <c:v>Durango</c:v>
                </c:pt>
                <c:pt idx="8">
                  <c:v>Tamaulipas</c:v>
                </c:pt>
                <c:pt idx="9">
                  <c:v>Guanajuato</c:v>
                </c:pt>
                <c:pt idx="10">
                  <c:v>Coahuila</c:v>
                </c:pt>
                <c:pt idx="11">
                  <c:v>Distrito Federal</c:v>
                </c:pt>
                <c:pt idx="12">
                  <c:v>Oaxaca</c:v>
                </c:pt>
                <c:pt idx="13">
                  <c:v>Nacional</c:v>
                </c:pt>
              </c:strCache>
            </c:strRef>
          </c:cat>
          <c:val>
            <c:numRef>
              <c:f>'Perman % este mes'!$F$6:$F$19</c:f>
              <c:numCache>
                <c:formatCode>#,##0.00_ ;\-#,##0.00\ </c:formatCode>
                <c:ptCount val="14"/>
                <c:pt idx="0">
                  <c:v>91.28599852768572</c:v>
                </c:pt>
                <c:pt idx="1">
                  <c:v>91.208531049603195</c:v>
                </c:pt>
                <c:pt idx="2">
                  <c:v>91.095782709423119</c:v>
                </c:pt>
                <c:pt idx="3">
                  <c:v>89.965144760580401</c:v>
                </c:pt>
                <c:pt idx="4">
                  <c:v>88.703939514524478</c:v>
                </c:pt>
                <c:pt idx="5">
                  <c:v>88.251322230593402</c:v>
                </c:pt>
                <c:pt idx="6">
                  <c:v>88.090313602226644</c:v>
                </c:pt>
                <c:pt idx="7">
                  <c:v>87.459779889696193</c:v>
                </c:pt>
                <c:pt idx="8">
                  <c:v>87.413616912001373</c:v>
                </c:pt>
                <c:pt idx="9">
                  <c:v>87.203835474305393</c:v>
                </c:pt>
                <c:pt idx="10">
                  <c:v>87.062229600974874</c:v>
                </c:pt>
                <c:pt idx="11">
                  <c:v>86.770681603059856</c:v>
                </c:pt>
                <c:pt idx="12">
                  <c:v>86.46408839779005</c:v>
                </c:pt>
                <c:pt idx="13">
                  <c:v>85.902358431491749</c:v>
                </c:pt>
              </c:numCache>
            </c:numRef>
          </c:val>
        </c:ser>
        <c:dLbls>
          <c:showLegendKey val="0"/>
          <c:showVal val="0"/>
          <c:showCatName val="0"/>
          <c:showSerName val="0"/>
          <c:showPercent val="0"/>
          <c:showBubbleSize val="0"/>
        </c:dLbls>
        <c:gapWidth val="150"/>
        <c:shape val="box"/>
        <c:axId val="32793728"/>
        <c:axId val="32795264"/>
        <c:axId val="0"/>
      </c:bar3DChart>
      <c:catAx>
        <c:axId val="32793728"/>
        <c:scaling>
          <c:orientation val="minMax"/>
        </c:scaling>
        <c:delete val="0"/>
        <c:axPos val="b"/>
        <c:numFmt formatCode="General" sourceLinked="1"/>
        <c:majorTickMark val="out"/>
        <c:minorTickMark val="none"/>
        <c:tickLblPos val="nextTo"/>
        <c:crossAx val="32795264"/>
        <c:crosses val="autoZero"/>
        <c:auto val="1"/>
        <c:lblAlgn val="ctr"/>
        <c:lblOffset val="100"/>
        <c:noMultiLvlLbl val="0"/>
      </c:catAx>
      <c:valAx>
        <c:axId val="32795264"/>
        <c:scaling>
          <c:orientation val="minMax"/>
        </c:scaling>
        <c:delete val="1"/>
        <c:axPos val="l"/>
        <c:title>
          <c:tx>
            <c:rich>
              <a:bodyPr rot="-5400000" vert="horz"/>
              <a:lstStyle/>
              <a:p>
                <a:pPr>
                  <a:defRPr/>
                </a:pPr>
                <a:r>
                  <a:rPr lang="es-MX" dirty="0" smtClean="0"/>
                  <a:t>Porcentajes</a:t>
                </a:r>
                <a:endParaRPr lang="es-MX" dirty="0"/>
              </a:p>
            </c:rich>
          </c:tx>
          <c:layout>
            <c:manualLayout>
              <c:xMode val="edge"/>
              <c:yMode val="edge"/>
              <c:x val="1.6990905622645703E-2"/>
              <c:y val="0.28391862783496613"/>
            </c:manualLayout>
          </c:layout>
          <c:overlay val="0"/>
        </c:title>
        <c:numFmt formatCode="#,##0.00_ ;\-#,##0.00\ " sourceLinked="1"/>
        <c:majorTickMark val="out"/>
        <c:minorTickMark val="none"/>
        <c:tickLblPos val="nextTo"/>
        <c:crossAx val="32793728"/>
        <c:crosses val="autoZero"/>
        <c:crossBetween val="between"/>
      </c:valAx>
    </c:plotArea>
    <c:plotVisOnly val="1"/>
    <c:dispBlanksAs val="gap"/>
    <c:showDLblsOverMax val="0"/>
  </c:chart>
  <c:txPr>
    <a:bodyPr/>
    <a:lstStyle/>
    <a:p>
      <a:pPr>
        <a:defRPr sz="1000">
          <a:solidFill>
            <a:schemeClr val="accent5">
              <a:lumMod val="50000"/>
            </a:schemeClr>
          </a:solidFill>
          <a:latin typeface="Arial" pitchFamily="34" charset="0"/>
          <a:cs typeface="Arial" pitchFamily="34" charset="0"/>
        </a:defRPr>
      </a:pPr>
      <a:endParaRPr lang="es-MX"/>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view3D>
      <c:rotX val="40"/>
      <c:rotY val="10"/>
      <c:rAngAx val="0"/>
      <c:perspective val="30"/>
    </c:view3D>
    <c:floor>
      <c:thickness val="0"/>
    </c:floor>
    <c:sideWall>
      <c:thickness val="0"/>
    </c:sideWall>
    <c:backWall>
      <c:thickness val="0"/>
    </c:backWall>
    <c:plotArea>
      <c:layout>
        <c:manualLayout>
          <c:layoutTarget val="inner"/>
          <c:xMode val="edge"/>
          <c:yMode val="edge"/>
          <c:x val="0"/>
          <c:y val="0.21121788420933219"/>
          <c:w val="0.59438143660975107"/>
          <c:h val="0.78669882057606244"/>
        </c:manualLayout>
      </c:layout>
      <c:pie3DChart>
        <c:varyColors val="1"/>
        <c:ser>
          <c:idx val="0"/>
          <c:order val="0"/>
          <c:explosion val="24"/>
          <c:dPt>
            <c:idx val="0"/>
            <c:bubble3D val="0"/>
            <c:explosion val="28"/>
          </c:dPt>
          <c:dPt>
            <c:idx val="1"/>
            <c:bubble3D val="0"/>
          </c:dPt>
          <c:dPt>
            <c:idx val="2"/>
            <c:bubble3D val="0"/>
          </c:dPt>
          <c:dPt>
            <c:idx val="3"/>
            <c:bubble3D val="0"/>
          </c:dPt>
          <c:dPt>
            <c:idx val="4"/>
            <c:bubble3D val="0"/>
          </c:dPt>
          <c:dPt>
            <c:idx val="5"/>
            <c:bubble3D val="0"/>
          </c:dPt>
          <c:dPt>
            <c:idx val="6"/>
            <c:bubble3D val="0"/>
          </c:dPt>
          <c:dPt>
            <c:idx val="7"/>
            <c:bubble3D val="0"/>
          </c:dPt>
          <c:dPt>
            <c:idx val="8"/>
            <c:bubble3D val="0"/>
          </c:dPt>
          <c:dLbls>
            <c:dLbl>
              <c:idx val="0"/>
              <c:layout/>
              <c:tx>
                <c:rich>
                  <a:bodyPr/>
                  <a:lstStyle/>
                  <a:p>
                    <a:pPr>
                      <a:defRPr>
                        <a:solidFill>
                          <a:schemeClr val="accent5">
                            <a:lumMod val="20000"/>
                            <a:lumOff val="80000"/>
                          </a:schemeClr>
                        </a:solidFill>
                      </a:defRPr>
                    </a:pPr>
                    <a:r>
                      <a:rPr lang="en-US" smtClean="0"/>
                      <a:t>54,462</a:t>
                    </a:r>
                  </a:p>
                  <a:p>
                    <a:pPr>
                      <a:defRPr>
                        <a:solidFill>
                          <a:schemeClr val="accent5">
                            <a:lumMod val="20000"/>
                            <a:lumOff val="80000"/>
                          </a:schemeClr>
                        </a:solidFill>
                      </a:defRPr>
                    </a:pPr>
                    <a:r>
                      <a:rPr lang="en-US" sz="900" smtClean="0"/>
                      <a:t>29.67</a:t>
                    </a:r>
                    <a:r>
                      <a:rPr lang="en-US" sz="900"/>
                      <a:t>%</a:t>
                    </a:r>
                  </a:p>
                </c:rich>
              </c:tx>
              <c:numFmt formatCode="0.00%" sourceLinked="0"/>
              <c:spPr/>
              <c:showLegendKey val="0"/>
              <c:showVal val="1"/>
              <c:showCatName val="0"/>
              <c:showSerName val="0"/>
              <c:showPercent val="1"/>
              <c:showBubbleSize val="0"/>
            </c:dLbl>
            <c:dLbl>
              <c:idx val="1"/>
              <c:layout>
                <c:manualLayout>
                  <c:x val="-6.235806903942543E-2"/>
                  <c:y val="-0.21806900892527142"/>
                </c:manualLayout>
              </c:layout>
              <c:tx>
                <c:rich>
                  <a:bodyPr/>
                  <a:lstStyle/>
                  <a:p>
                    <a:pPr>
                      <a:defRPr>
                        <a:solidFill>
                          <a:schemeClr val="accent5">
                            <a:lumMod val="20000"/>
                            <a:lumOff val="80000"/>
                          </a:schemeClr>
                        </a:solidFill>
                      </a:defRPr>
                    </a:pPr>
                    <a:r>
                      <a:rPr lang="en-US" dirty="0" smtClean="0">
                        <a:solidFill>
                          <a:schemeClr val="accent5">
                            <a:lumMod val="20000"/>
                            <a:lumOff val="80000"/>
                          </a:schemeClr>
                        </a:solidFill>
                      </a:rPr>
                      <a:t>49,450</a:t>
                    </a:r>
                  </a:p>
                  <a:p>
                    <a:pPr>
                      <a:defRPr>
                        <a:solidFill>
                          <a:schemeClr val="accent5">
                            <a:lumMod val="20000"/>
                            <a:lumOff val="80000"/>
                          </a:schemeClr>
                        </a:solidFill>
                      </a:defRPr>
                    </a:pPr>
                    <a:r>
                      <a:rPr lang="en-US" sz="900" dirty="0" smtClean="0">
                        <a:solidFill>
                          <a:schemeClr val="accent5">
                            <a:lumMod val="20000"/>
                            <a:lumOff val="80000"/>
                          </a:schemeClr>
                        </a:solidFill>
                      </a:rPr>
                      <a:t>26.94</a:t>
                    </a:r>
                    <a:r>
                      <a:rPr lang="en-US" sz="900" dirty="0">
                        <a:solidFill>
                          <a:schemeClr val="accent5">
                            <a:lumMod val="20000"/>
                            <a:lumOff val="80000"/>
                          </a:schemeClr>
                        </a:solidFill>
                      </a:rPr>
                      <a:t>%</a:t>
                    </a:r>
                  </a:p>
                </c:rich>
              </c:tx>
              <c:numFmt formatCode="0.00%" sourceLinked="0"/>
              <c:spPr/>
              <c:showLegendKey val="0"/>
              <c:showVal val="1"/>
              <c:showCatName val="0"/>
              <c:showSerName val="0"/>
              <c:showPercent val="1"/>
              <c:showBubbleSize val="0"/>
            </c:dLbl>
            <c:dLbl>
              <c:idx val="2"/>
              <c:layout>
                <c:manualLayout>
                  <c:x val="7.5911375645047213E-2"/>
                  <c:y val="-0.10641821794641909"/>
                </c:manualLayout>
              </c:layout>
              <c:tx>
                <c:rich>
                  <a:bodyPr/>
                  <a:lstStyle/>
                  <a:p>
                    <a:r>
                      <a:rPr lang="en-US" smtClean="0"/>
                      <a:t>36,437</a:t>
                    </a:r>
                  </a:p>
                  <a:p>
                    <a:r>
                      <a:rPr lang="en-US" sz="900" smtClean="0"/>
                      <a:t>19.85</a:t>
                    </a:r>
                    <a:r>
                      <a:rPr lang="en-US" sz="900"/>
                      <a:t>%</a:t>
                    </a:r>
                  </a:p>
                </c:rich>
              </c:tx>
              <c:showLegendKey val="0"/>
              <c:showVal val="1"/>
              <c:showCatName val="0"/>
              <c:showSerName val="0"/>
              <c:showPercent val="1"/>
              <c:showBubbleSize val="0"/>
            </c:dLbl>
            <c:dLbl>
              <c:idx val="3"/>
              <c:layout>
                <c:manualLayout>
                  <c:x val="-5.1129892746256358E-2"/>
                  <c:y val="6.3642784216285053E-2"/>
                </c:manualLayout>
              </c:layout>
              <c:tx>
                <c:rich>
                  <a:bodyPr/>
                  <a:lstStyle/>
                  <a:p>
                    <a:r>
                      <a:rPr lang="en-US" dirty="0" smtClean="0"/>
                      <a:t>14,713</a:t>
                    </a:r>
                  </a:p>
                  <a:p>
                    <a:r>
                      <a:rPr lang="en-US" sz="900" dirty="0" smtClean="0"/>
                      <a:t> </a:t>
                    </a:r>
                    <a:r>
                      <a:rPr lang="en-US" sz="900" dirty="0"/>
                      <a:t>8.02%</a:t>
                    </a:r>
                  </a:p>
                </c:rich>
              </c:tx>
              <c:showLegendKey val="0"/>
              <c:showVal val="1"/>
              <c:showCatName val="0"/>
              <c:showSerName val="0"/>
              <c:showPercent val="1"/>
              <c:showBubbleSize val="0"/>
            </c:dLbl>
            <c:dLbl>
              <c:idx val="4"/>
              <c:layout>
                <c:manualLayout>
                  <c:x val="-7.3020693174009471E-2"/>
                  <c:y val="1.798630653312306E-2"/>
                </c:manualLayout>
              </c:layout>
              <c:tx>
                <c:rich>
                  <a:bodyPr/>
                  <a:lstStyle/>
                  <a:p>
                    <a:r>
                      <a:rPr lang="en-US" dirty="0" smtClean="0"/>
                      <a:t>11,011</a:t>
                    </a:r>
                  </a:p>
                  <a:p>
                    <a:r>
                      <a:rPr lang="en-US" sz="900" dirty="0" smtClean="0"/>
                      <a:t>6.00</a:t>
                    </a:r>
                    <a:r>
                      <a:rPr lang="en-US" sz="900" dirty="0"/>
                      <a:t>%</a:t>
                    </a:r>
                  </a:p>
                </c:rich>
              </c:tx>
              <c:showLegendKey val="0"/>
              <c:showVal val="1"/>
              <c:showCatName val="0"/>
              <c:showSerName val="0"/>
              <c:showPercent val="1"/>
              <c:showBubbleSize val="0"/>
            </c:dLbl>
            <c:dLbl>
              <c:idx val="5"/>
              <c:layout>
                <c:manualLayout>
                  <c:x val="-7.3495148915781197E-2"/>
                  <c:y val="-6.5636790122553232E-2"/>
                </c:manualLayout>
              </c:layout>
              <c:tx>
                <c:rich>
                  <a:bodyPr/>
                  <a:lstStyle/>
                  <a:p>
                    <a:r>
                      <a:rPr lang="en-US" dirty="0" smtClean="0"/>
                      <a:t>8,250</a:t>
                    </a:r>
                  </a:p>
                  <a:p>
                    <a:r>
                      <a:rPr lang="en-US" sz="900" dirty="0" smtClean="0"/>
                      <a:t>4.49</a:t>
                    </a:r>
                    <a:r>
                      <a:rPr lang="en-US" sz="900" dirty="0"/>
                      <a:t>%</a:t>
                    </a:r>
                  </a:p>
                </c:rich>
              </c:tx>
              <c:showLegendKey val="0"/>
              <c:showVal val="1"/>
              <c:showCatName val="0"/>
              <c:showSerName val="0"/>
              <c:showPercent val="1"/>
              <c:showBubbleSize val="0"/>
            </c:dLbl>
            <c:dLbl>
              <c:idx val="6"/>
              <c:layout>
                <c:manualLayout>
                  <c:x val="-7.1004227696693969E-2"/>
                  <c:y val="-9.9534890529112338E-2"/>
                </c:manualLayout>
              </c:layout>
              <c:tx>
                <c:rich>
                  <a:bodyPr/>
                  <a:lstStyle/>
                  <a:p>
                    <a:r>
                      <a:rPr lang="en-US" dirty="0" smtClean="0"/>
                      <a:t>6,215</a:t>
                    </a:r>
                  </a:p>
                  <a:p>
                    <a:r>
                      <a:rPr lang="en-US" sz="900" dirty="0" smtClean="0"/>
                      <a:t> </a:t>
                    </a:r>
                    <a:r>
                      <a:rPr lang="en-US" sz="900" dirty="0"/>
                      <a:t>3.39%</a:t>
                    </a:r>
                  </a:p>
                </c:rich>
              </c:tx>
              <c:showLegendKey val="0"/>
              <c:showVal val="1"/>
              <c:showCatName val="0"/>
              <c:showSerName val="0"/>
              <c:showPercent val="1"/>
              <c:showBubbleSize val="0"/>
            </c:dLbl>
            <c:dLbl>
              <c:idx val="7"/>
              <c:layout>
                <c:manualLayout>
                  <c:x val="-3.7455257600550101E-2"/>
                  <c:y val="-0.1088297611511002"/>
                </c:manualLayout>
              </c:layout>
              <c:tx>
                <c:rich>
                  <a:bodyPr/>
                  <a:lstStyle/>
                  <a:p>
                    <a:r>
                      <a:rPr lang="en-US" dirty="0" smtClean="0"/>
                      <a:t>1,942</a:t>
                    </a:r>
                  </a:p>
                  <a:p>
                    <a:r>
                      <a:rPr lang="en-US" sz="900" dirty="0" smtClean="0"/>
                      <a:t> </a:t>
                    </a:r>
                    <a:r>
                      <a:rPr lang="en-US" sz="900" dirty="0"/>
                      <a:t>1.06%</a:t>
                    </a:r>
                  </a:p>
                </c:rich>
              </c:tx>
              <c:showLegendKey val="0"/>
              <c:showVal val="1"/>
              <c:showCatName val="0"/>
              <c:showSerName val="0"/>
              <c:showPercent val="1"/>
              <c:showBubbleSize val="0"/>
            </c:dLbl>
            <c:dLbl>
              <c:idx val="8"/>
              <c:layout>
                <c:manualLayout>
                  <c:x val="1.9796268635903738E-2"/>
                  <c:y val="-8.2388415810062621E-2"/>
                </c:manualLayout>
              </c:layout>
              <c:tx>
                <c:rich>
                  <a:bodyPr/>
                  <a:lstStyle/>
                  <a:p>
                    <a:r>
                      <a:rPr lang="en-US" dirty="0" smtClean="0"/>
                      <a:t>1,087</a:t>
                    </a:r>
                  </a:p>
                  <a:p>
                    <a:r>
                      <a:rPr lang="en-US" sz="900" dirty="0" smtClean="0"/>
                      <a:t>0.59</a:t>
                    </a:r>
                    <a:r>
                      <a:rPr lang="en-US" sz="900" dirty="0"/>
                      <a:t>%</a:t>
                    </a:r>
                  </a:p>
                </c:rich>
              </c:tx>
              <c:showLegendKey val="0"/>
              <c:showVal val="1"/>
              <c:showCatName val="0"/>
              <c:showSerName val="0"/>
              <c:showPercent val="1"/>
              <c:showBubbleSize val="0"/>
            </c:dLbl>
            <c:numFmt formatCode="0.00%" sourceLinked="0"/>
            <c:showLegendKey val="0"/>
            <c:showVal val="1"/>
            <c:showCatName val="0"/>
            <c:showSerName val="0"/>
            <c:showPercent val="1"/>
            <c:showBubbleSize val="0"/>
            <c:showLeaderLines val="1"/>
          </c:dLbls>
          <c:cat>
            <c:strRef>
              <c:f>'TPEU x Sector de Act'!$A$2:$A$10</c:f>
              <c:strCache>
                <c:ptCount val="9"/>
                <c:pt idx="0">
                  <c:v>Servicios sociales y comunales</c:v>
                </c:pt>
                <c:pt idx="1">
                  <c:v>Comercio</c:v>
                </c:pt>
                <c:pt idx="2">
                  <c:v>Servicios para empresas, personas y el hogar</c:v>
                </c:pt>
                <c:pt idx="3">
                  <c:v>Industrias de transformación</c:v>
                </c:pt>
                <c:pt idx="4">
                  <c:v>Agricultura, ganadería, silvicultura, pesca y caza</c:v>
                </c:pt>
                <c:pt idx="5">
                  <c:v>Industria de la construcción</c:v>
                </c:pt>
                <c:pt idx="6">
                  <c:v>Transportes y comunicaciones</c:v>
                </c:pt>
                <c:pt idx="7">
                  <c:v>Industria eléctrica, captación y suministro de agua potable</c:v>
                </c:pt>
                <c:pt idx="8">
                  <c:v>Industrias extractivas</c:v>
                </c:pt>
              </c:strCache>
            </c:strRef>
          </c:cat>
          <c:val>
            <c:numRef>
              <c:f>'TPEU x Sector de Act'!$B$2:$B$10</c:f>
              <c:numCache>
                <c:formatCode>#,##0</c:formatCode>
                <c:ptCount val="9"/>
                <c:pt idx="0">
                  <c:v>54462</c:v>
                </c:pt>
                <c:pt idx="1">
                  <c:v>49450</c:v>
                </c:pt>
                <c:pt idx="2">
                  <c:v>36437</c:v>
                </c:pt>
                <c:pt idx="3">
                  <c:v>14713</c:v>
                </c:pt>
                <c:pt idx="4">
                  <c:v>11011</c:v>
                </c:pt>
                <c:pt idx="5">
                  <c:v>8250</c:v>
                </c:pt>
                <c:pt idx="6">
                  <c:v>6215</c:v>
                </c:pt>
                <c:pt idx="7">
                  <c:v>1942</c:v>
                </c:pt>
                <c:pt idx="8">
                  <c:v>1087</c:v>
                </c:pt>
              </c:numCache>
            </c:numRef>
          </c:val>
        </c:ser>
        <c:dLbls>
          <c:showLegendKey val="0"/>
          <c:showVal val="1"/>
          <c:showCatName val="0"/>
          <c:showSerName val="0"/>
          <c:showPercent val="0"/>
          <c:showBubbleSize val="0"/>
          <c:showLeaderLines val="1"/>
        </c:dLbls>
      </c:pie3DChart>
    </c:plotArea>
    <c:legend>
      <c:legendPos val="r"/>
      <c:layout>
        <c:manualLayout>
          <c:xMode val="edge"/>
          <c:yMode val="edge"/>
          <c:x val="0.50376977254628108"/>
          <c:y val="3.9894389777106083E-2"/>
          <c:w val="0.48733765809401197"/>
          <c:h val="0.8830317379578364"/>
        </c:manualLayout>
      </c:layout>
      <c:overlay val="0"/>
    </c:legend>
    <c:plotVisOnly val="1"/>
    <c:dispBlanksAs val="zero"/>
    <c:showDLblsOverMax val="0"/>
  </c:chart>
  <c:txPr>
    <a:bodyPr/>
    <a:lstStyle/>
    <a:p>
      <a:pPr>
        <a:defRPr sz="1000">
          <a:solidFill>
            <a:schemeClr val="accent5">
              <a:lumMod val="50000"/>
            </a:schemeClr>
          </a:solidFill>
          <a:latin typeface="Arial" pitchFamily="34" charset="0"/>
          <a:cs typeface="Arial" pitchFamily="34" charset="0"/>
        </a:defRPr>
      </a:pPr>
      <a:endParaRPr lang="es-MX"/>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view3D>
      <c:rotX val="40"/>
      <c:rotY val="10"/>
      <c:rAngAx val="0"/>
      <c:perspective val="30"/>
    </c:view3D>
    <c:floor>
      <c:thickness val="0"/>
    </c:floor>
    <c:sideWall>
      <c:thickness val="0"/>
    </c:sideWall>
    <c:backWall>
      <c:thickness val="0"/>
    </c:backWall>
    <c:plotArea>
      <c:layout>
        <c:manualLayout>
          <c:layoutTarget val="inner"/>
          <c:xMode val="edge"/>
          <c:yMode val="edge"/>
          <c:x val="0"/>
          <c:y val="0.22907893893833284"/>
          <c:w val="0.62735993704938164"/>
          <c:h val="0.77092106106166713"/>
        </c:manualLayout>
      </c:layout>
      <c:pie3DChart>
        <c:varyColors val="1"/>
        <c:ser>
          <c:idx val="0"/>
          <c:order val="0"/>
          <c:explosion val="24"/>
          <c:dPt>
            <c:idx val="0"/>
            <c:bubble3D val="0"/>
            <c:explosion val="28"/>
          </c:dPt>
          <c:dPt>
            <c:idx val="1"/>
            <c:bubble3D val="0"/>
          </c:dPt>
          <c:dPt>
            <c:idx val="2"/>
            <c:bubble3D val="0"/>
          </c:dPt>
          <c:dPt>
            <c:idx val="3"/>
            <c:bubble3D val="0"/>
          </c:dPt>
          <c:dPt>
            <c:idx val="4"/>
            <c:bubble3D val="0"/>
          </c:dPt>
          <c:dPt>
            <c:idx val="6"/>
            <c:bubble3D val="0"/>
          </c:dPt>
          <c:dPt>
            <c:idx val="7"/>
            <c:bubble3D val="0"/>
          </c:dPt>
          <c:dPt>
            <c:idx val="8"/>
            <c:bubble3D val="0"/>
          </c:dPt>
          <c:dLbls>
            <c:dLbl>
              <c:idx val="0"/>
              <c:layout>
                <c:manualLayout>
                  <c:x val="-9.8500293284767421E-2"/>
                  <c:y val="1.9736190611872709E-2"/>
                </c:manualLayout>
              </c:layout>
              <c:tx>
                <c:rich>
                  <a:bodyPr/>
                  <a:lstStyle/>
                  <a:p>
                    <a:pPr>
                      <a:defRPr>
                        <a:solidFill>
                          <a:schemeClr val="accent5">
                            <a:lumMod val="20000"/>
                            <a:lumOff val="80000"/>
                          </a:schemeClr>
                        </a:solidFill>
                      </a:defRPr>
                    </a:pPr>
                    <a:r>
                      <a:rPr lang="en-US" smtClean="0"/>
                      <a:t>8,797</a:t>
                    </a:r>
                  </a:p>
                  <a:p>
                    <a:pPr>
                      <a:defRPr>
                        <a:solidFill>
                          <a:schemeClr val="accent5">
                            <a:lumMod val="20000"/>
                            <a:lumOff val="80000"/>
                          </a:schemeClr>
                        </a:solidFill>
                      </a:defRPr>
                    </a:pPr>
                    <a:r>
                      <a:rPr lang="en-US" sz="900" smtClean="0"/>
                      <a:t>41.61</a:t>
                    </a:r>
                    <a:r>
                      <a:rPr lang="en-US" sz="900" dirty="0"/>
                      <a:t>%</a:t>
                    </a:r>
                    <a:endParaRPr lang="en-US" dirty="0"/>
                  </a:p>
                </c:rich>
              </c:tx>
              <c:numFmt formatCode="0.00%" sourceLinked="0"/>
              <c:spPr/>
              <c:showLegendKey val="0"/>
              <c:showVal val="1"/>
              <c:showCatName val="0"/>
              <c:showSerName val="0"/>
              <c:showPercent val="1"/>
              <c:showBubbleSize val="0"/>
            </c:dLbl>
            <c:dLbl>
              <c:idx val="1"/>
              <c:layout>
                <c:manualLayout>
                  <c:x val="4.9966119079718048E-2"/>
                  <c:y val="-0.18839941084459719"/>
                </c:manualLayout>
              </c:layout>
              <c:tx>
                <c:rich>
                  <a:bodyPr/>
                  <a:lstStyle/>
                  <a:p>
                    <a:pPr>
                      <a:defRPr>
                        <a:solidFill>
                          <a:schemeClr val="accent5">
                            <a:lumMod val="20000"/>
                            <a:lumOff val="80000"/>
                          </a:schemeClr>
                        </a:solidFill>
                      </a:defRPr>
                    </a:pPr>
                    <a:r>
                      <a:rPr lang="en-US" smtClean="0"/>
                      <a:t>4,241</a:t>
                    </a:r>
                  </a:p>
                  <a:p>
                    <a:pPr>
                      <a:defRPr>
                        <a:solidFill>
                          <a:schemeClr val="accent5">
                            <a:lumMod val="20000"/>
                            <a:lumOff val="80000"/>
                          </a:schemeClr>
                        </a:solidFill>
                      </a:defRPr>
                    </a:pPr>
                    <a:r>
                      <a:rPr lang="en-US" sz="900" smtClean="0"/>
                      <a:t>20.06</a:t>
                    </a:r>
                    <a:r>
                      <a:rPr lang="en-US" sz="900" dirty="0"/>
                      <a:t>%</a:t>
                    </a:r>
                    <a:endParaRPr lang="en-US" dirty="0"/>
                  </a:p>
                </c:rich>
              </c:tx>
              <c:numFmt formatCode="0.00%" sourceLinked="0"/>
              <c:spPr/>
              <c:showLegendKey val="0"/>
              <c:showVal val="1"/>
              <c:showCatName val="0"/>
              <c:showSerName val="0"/>
              <c:showPercent val="1"/>
              <c:showBubbleSize val="0"/>
            </c:dLbl>
            <c:dLbl>
              <c:idx val="2"/>
              <c:layout>
                <c:manualLayout>
                  <c:x val="7.1474400987526304E-2"/>
                  <c:y val="-0.10166538373328828"/>
                </c:manualLayout>
              </c:layout>
              <c:tx>
                <c:rich>
                  <a:bodyPr/>
                  <a:lstStyle/>
                  <a:p>
                    <a:r>
                      <a:rPr lang="en-US" smtClean="0"/>
                      <a:t>2,597</a:t>
                    </a:r>
                  </a:p>
                  <a:p>
                    <a:r>
                      <a:rPr lang="en-US" sz="900" smtClean="0"/>
                      <a:t>12.28</a:t>
                    </a:r>
                    <a:r>
                      <a:rPr lang="en-US" sz="900" dirty="0"/>
                      <a:t>%</a:t>
                    </a:r>
                    <a:endParaRPr lang="en-US" dirty="0"/>
                  </a:p>
                </c:rich>
              </c:tx>
              <c:showLegendKey val="0"/>
              <c:showVal val="1"/>
              <c:showCatName val="0"/>
              <c:showSerName val="0"/>
              <c:showPercent val="1"/>
              <c:showBubbleSize val="0"/>
            </c:dLbl>
            <c:dLbl>
              <c:idx val="3"/>
              <c:layout>
                <c:manualLayout>
                  <c:x val="-3.6436513184633194E-2"/>
                  <c:y val="6.37093303676773E-2"/>
                </c:manualLayout>
              </c:layout>
              <c:tx>
                <c:rich>
                  <a:bodyPr/>
                  <a:lstStyle/>
                  <a:p>
                    <a:r>
                      <a:rPr lang="en-US" smtClean="0"/>
                      <a:t>2,128</a:t>
                    </a:r>
                  </a:p>
                  <a:p>
                    <a:r>
                      <a:rPr lang="en-US" sz="900" smtClean="0"/>
                      <a:t>10.07</a:t>
                    </a:r>
                    <a:r>
                      <a:rPr lang="en-US" sz="900" dirty="0"/>
                      <a:t>%</a:t>
                    </a:r>
                    <a:endParaRPr lang="en-US" dirty="0"/>
                  </a:p>
                </c:rich>
              </c:tx>
              <c:showLegendKey val="0"/>
              <c:showVal val="1"/>
              <c:showCatName val="0"/>
              <c:showSerName val="0"/>
              <c:showPercent val="1"/>
              <c:showBubbleSize val="0"/>
            </c:dLbl>
            <c:dLbl>
              <c:idx val="4"/>
              <c:layout>
                <c:manualLayout>
                  <c:x val="-5.5412574654581818E-2"/>
                  <c:y val="7.5558701840760913E-3"/>
                </c:manualLayout>
              </c:layout>
              <c:tx>
                <c:rich>
                  <a:bodyPr/>
                  <a:lstStyle/>
                  <a:p>
                    <a:r>
                      <a:rPr lang="en-US" smtClean="0"/>
                      <a:t>1,343</a:t>
                    </a:r>
                  </a:p>
                  <a:p>
                    <a:r>
                      <a:rPr lang="en-US" sz="900" smtClean="0"/>
                      <a:t>6.35</a:t>
                    </a:r>
                    <a:r>
                      <a:rPr lang="en-US" sz="900" dirty="0"/>
                      <a:t>%</a:t>
                    </a:r>
                    <a:endParaRPr lang="en-US" dirty="0"/>
                  </a:p>
                </c:rich>
              </c:tx>
              <c:showLegendKey val="0"/>
              <c:showVal val="1"/>
              <c:showCatName val="0"/>
              <c:showSerName val="0"/>
              <c:showPercent val="1"/>
              <c:showBubbleSize val="0"/>
            </c:dLbl>
            <c:dLbl>
              <c:idx val="5"/>
              <c:layout>
                <c:manualLayout>
                  <c:x val="-5.3346155845886728E-2"/>
                  <c:y val="-3.7471962291698191E-2"/>
                </c:manualLayout>
              </c:layout>
              <c:tx>
                <c:rich>
                  <a:bodyPr/>
                  <a:lstStyle/>
                  <a:p>
                    <a:r>
                      <a:rPr lang="en-US" smtClean="0"/>
                      <a:t>1,252</a:t>
                    </a:r>
                  </a:p>
                  <a:p>
                    <a:r>
                      <a:rPr lang="en-US" sz="900" smtClean="0"/>
                      <a:t>5.92</a:t>
                    </a:r>
                    <a:r>
                      <a:rPr lang="en-US" sz="900" dirty="0"/>
                      <a:t>%</a:t>
                    </a:r>
                    <a:endParaRPr lang="en-US" dirty="0"/>
                  </a:p>
                </c:rich>
              </c:tx>
              <c:showLegendKey val="0"/>
              <c:showVal val="1"/>
              <c:showCatName val="0"/>
              <c:showSerName val="0"/>
              <c:showPercent val="1"/>
              <c:showBubbleSize val="0"/>
            </c:dLbl>
            <c:dLbl>
              <c:idx val="6"/>
              <c:layout>
                <c:manualLayout>
                  <c:x val="-5.4050808199085039E-2"/>
                  <c:y val="-0.11521772502228107"/>
                </c:manualLayout>
              </c:layout>
              <c:tx>
                <c:rich>
                  <a:bodyPr/>
                  <a:lstStyle/>
                  <a:p>
                    <a:r>
                      <a:rPr lang="en-US" smtClean="0"/>
                      <a:t>416</a:t>
                    </a:r>
                  </a:p>
                  <a:p>
                    <a:r>
                      <a:rPr lang="en-US" sz="900" smtClean="0"/>
                      <a:t>1.97</a:t>
                    </a:r>
                    <a:r>
                      <a:rPr lang="en-US" sz="900" dirty="0"/>
                      <a:t>%</a:t>
                    </a:r>
                    <a:endParaRPr lang="en-US" dirty="0"/>
                  </a:p>
                </c:rich>
              </c:tx>
              <c:showLegendKey val="0"/>
              <c:showVal val="1"/>
              <c:showCatName val="0"/>
              <c:showSerName val="0"/>
              <c:showPercent val="1"/>
              <c:showBubbleSize val="0"/>
            </c:dLbl>
            <c:dLbl>
              <c:idx val="7"/>
              <c:layout>
                <c:manualLayout>
                  <c:x val="-1.9789703959356565E-2"/>
                  <c:y val="-0.11989297721900538"/>
                </c:manualLayout>
              </c:layout>
              <c:tx>
                <c:rich>
                  <a:bodyPr/>
                  <a:lstStyle/>
                  <a:p>
                    <a:r>
                      <a:rPr lang="en-US" smtClean="0"/>
                      <a:t>352</a:t>
                    </a:r>
                  </a:p>
                  <a:p>
                    <a:r>
                      <a:rPr lang="en-US" sz="900" smtClean="0"/>
                      <a:t>1.67</a:t>
                    </a:r>
                    <a:r>
                      <a:rPr lang="en-US" sz="900" dirty="0"/>
                      <a:t>%</a:t>
                    </a:r>
                    <a:endParaRPr lang="en-US" dirty="0"/>
                  </a:p>
                </c:rich>
              </c:tx>
              <c:showLegendKey val="0"/>
              <c:showVal val="1"/>
              <c:showCatName val="0"/>
              <c:showSerName val="0"/>
              <c:showPercent val="1"/>
              <c:showBubbleSize val="0"/>
            </c:dLbl>
            <c:dLbl>
              <c:idx val="8"/>
              <c:layout>
                <c:manualLayout>
                  <c:x val="1.3468886306323063E-2"/>
                  <c:y val="-5.1884255480812873E-2"/>
                </c:manualLayout>
              </c:layout>
              <c:tx>
                <c:rich>
                  <a:bodyPr/>
                  <a:lstStyle/>
                  <a:p>
                    <a:r>
                      <a:rPr lang="en-US" smtClean="0"/>
                      <a:t>15</a:t>
                    </a:r>
                  </a:p>
                  <a:p>
                    <a:r>
                      <a:rPr lang="en-US" sz="900" smtClean="0"/>
                      <a:t>0.07</a:t>
                    </a:r>
                    <a:r>
                      <a:rPr lang="en-US" sz="900" dirty="0"/>
                      <a:t>%</a:t>
                    </a:r>
                    <a:endParaRPr lang="en-US" dirty="0"/>
                  </a:p>
                </c:rich>
              </c:tx>
              <c:showLegendKey val="0"/>
              <c:showVal val="1"/>
              <c:showCatName val="0"/>
              <c:showSerName val="0"/>
              <c:showPercent val="1"/>
              <c:showBubbleSize val="0"/>
            </c:dLbl>
            <c:numFmt formatCode="0.00%" sourceLinked="0"/>
            <c:showLegendKey val="0"/>
            <c:showVal val="1"/>
            <c:showCatName val="0"/>
            <c:showSerName val="0"/>
            <c:showPercent val="1"/>
            <c:showBubbleSize val="0"/>
            <c:showLeaderLines val="1"/>
          </c:dLbls>
          <c:cat>
            <c:strRef>
              <c:f>'TPEU x Sector de Act'!$N$2:$N$10</c:f>
              <c:strCache>
                <c:ptCount val="9"/>
                <c:pt idx="0">
                  <c:v>Industria de la construcción</c:v>
                </c:pt>
                <c:pt idx="1">
                  <c:v>Comercio</c:v>
                </c:pt>
                <c:pt idx="2">
                  <c:v>Industrias de transformación</c:v>
                </c:pt>
                <c:pt idx="3">
                  <c:v>Servicios sociales y comunales</c:v>
                </c:pt>
                <c:pt idx="4">
                  <c:v>Servicios para empresas, personas y el hogar</c:v>
                </c:pt>
                <c:pt idx="5">
                  <c:v>Industria eléctrica, captación y suministro de agua potable</c:v>
                </c:pt>
                <c:pt idx="6">
                  <c:v>Transportes y comunicaciones</c:v>
                </c:pt>
                <c:pt idx="7">
                  <c:v>Agricultura, ganadería, silvicultura, pesca y caza</c:v>
                </c:pt>
                <c:pt idx="8">
                  <c:v>Industrias extractivas</c:v>
                </c:pt>
              </c:strCache>
            </c:strRef>
          </c:cat>
          <c:val>
            <c:numRef>
              <c:f>'TPEU x Sector de Act'!$O$2:$O$10</c:f>
              <c:numCache>
                <c:formatCode>#,##0</c:formatCode>
                <c:ptCount val="9"/>
                <c:pt idx="0">
                  <c:v>8797</c:v>
                </c:pt>
                <c:pt idx="1">
                  <c:v>4241</c:v>
                </c:pt>
                <c:pt idx="2">
                  <c:v>2597</c:v>
                </c:pt>
                <c:pt idx="3">
                  <c:v>2128</c:v>
                </c:pt>
                <c:pt idx="4">
                  <c:v>1343</c:v>
                </c:pt>
                <c:pt idx="5">
                  <c:v>1252</c:v>
                </c:pt>
                <c:pt idx="6">
                  <c:v>416</c:v>
                </c:pt>
                <c:pt idx="7">
                  <c:v>352</c:v>
                </c:pt>
                <c:pt idx="8">
                  <c:v>15</c:v>
                </c:pt>
              </c:numCache>
            </c:numRef>
          </c:val>
        </c:ser>
        <c:dLbls>
          <c:showLegendKey val="0"/>
          <c:showVal val="0"/>
          <c:showCatName val="0"/>
          <c:showSerName val="0"/>
          <c:showPercent val="0"/>
          <c:showBubbleSize val="0"/>
          <c:showLeaderLines val="1"/>
        </c:dLbls>
      </c:pie3DChart>
    </c:plotArea>
    <c:legend>
      <c:legendPos val="r"/>
      <c:layout>
        <c:manualLayout>
          <c:xMode val="edge"/>
          <c:yMode val="edge"/>
          <c:x val="0.5501452564993401"/>
          <c:y val="5.2544758302701236E-2"/>
          <c:w val="0.44135453595950325"/>
          <c:h val="0.89491013136893627"/>
        </c:manualLayout>
      </c:layout>
      <c:overlay val="0"/>
    </c:legend>
    <c:plotVisOnly val="1"/>
    <c:dispBlanksAs val="zero"/>
    <c:showDLblsOverMax val="0"/>
  </c:chart>
  <c:txPr>
    <a:bodyPr/>
    <a:lstStyle/>
    <a:p>
      <a:pPr>
        <a:defRPr sz="1000">
          <a:solidFill>
            <a:schemeClr val="accent5">
              <a:lumMod val="50000"/>
            </a:schemeClr>
          </a:solidFill>
          <a:latin typeface="Arial" pitchFamily="34" charset="0"/>
          <a:cs typeface="Arial" pitchFamily="34" charset="0"/>
        </a:defRPr>
      </a:pPr>
      <a:endParaRPr lang="es-MX"/>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26"/>
    </mc:Choice>
    <mc:Fallback>
      <c:style val="26"/>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847073693304768"/>
          <c:y val="6.584219741199461E-2"/>
          <c:w val="0.79211425330970797"/>
          <c:h val="0.64484411370766315"/>
        </c:manualLayout>
      </c:layout>
      <c:barChart>
        <c:barDir val="col"/>
        <c:grouping val="clustered"/>
        <c:varyColors val="0"/>
        <c:ser>
          <c:idx val="0"/>
          <c:order val="0"/>
          <c:tx>
            <c:strRef>
              <c:f>'TPEU '!$E$42</c:f>
              <c:strCache>
                <c:ptCount val="1"/>
                <c:pt idx="0">
                  <c:v>Absolutos</c:v>
                </c:pt>
              </c:strCache>
            </c:strRef>
          </c:tx>
          <c:invertIfNegative val="0"/>
          <c:dPt>
            <c:idx val="17"/>
            <c:invertIfNegative val="0"/>
            <c:bubble3D val="0"/>
          </c:dPt>
          <c:dPt>
            <c:idx val="19"/>
            <c:invertIfNegative val="0"/>
            <c:bubble3D val="0"/>
          </c:dPt>
          <c:dPt>
            <c:idx val="20"/>
            <c:invertIfNegative val="0"/>
            <c:bubble3D val="0"/>
          </c:dPt>
          <c:dPt>
            <c:idx val="21"/>
            <c:invertIfNegative val="0"/>
            <c:bubble3D val="0"/>
          </c:dPt>
          <c:dLbls>
            <c:dLbl>
              <c:idx val="0"/>
              <c:layout>
                <c:manualLayout>
                  <c:x val="-1.9556708677703396E-3"/>
                  <c:y val="0.50224890824812118"/>
                </c:manualLayout>
              </c:layout>
              <c:dLblPos val="outEnd"/>
              <c:showLegendKey val="0"/>
              <c:showVal val="1"/>
              <c:showCatName val="0"/>
              <c:showSerName val="0"/>
              <c:showPercent val="0"/>
              <c:showBubbleSize val="0"/>
            </c:dLbl>
            <c:dLbl>
              <c:idx val="1"/>
              <c:layout>
                <c:manualLayout>
                  <c:x val="1.7083510545867937E-3"/>
                  <c:y val="0.38824049622442797"/>
                </c:manualLayout>
              </c:layout>
              <c:dLblPos val="outEnd"/>
              <c:showLegendKey val="0"/>
              <c:showVal val="1"/>
              <c:showCatName val="0"/>
              <c:showSerName val="0"/>
              <c:showPercent val="0"/>
              <c:showBubbleSize val="0"/>
            </c:dLbl>
            <c:dLbl>
              <c:idx val="2"/>
              <c:layout>
                <c:manualLayout>
                  <c:x val="1.9330054401470497E-3"/>
                  <c:y val="0.26408376694088104"/>
                </c:manualLayout>
              </c:layout>
              <c:dLblPos val="outEnd"/>
              <c:showLegendKey val="0"/>
              <c:showVal val="1"/>
              <c:showCatName val="0"/>
              <c:showSerName val="0"/>
              <c:showPercent val="0"/>
              <c:showBubbleSize val="0"/>
            </c:dLbl>
            <c:dLbl>
              <c:idx val="3"/>
              <c:layout>
                <c:manualLayout>
                  <c:x val="0"/>
                  <c:y val="0.22855375578298678"/>
                </c:manualLayout>
              </c:layout>
              <c:showLegendKey val="0"/>
              <c:showVal val="1"/>
              <c:showCatName val="0"/>
              <c:showSerName val="0"/>
              <c:showPercent val="0"/>
              <c:showBubbleSize val="0"/>
            </c:dLbl>
            <c:dLbl>
              <c:idx val="4"/>
              <c:layout>
                <c:manualLayout>
                  <c:x val="0"/>
                  <c:y val="0.19168546812844783"/>
                </c:manualLayout>
              </c:layout>
              <c:showLegendKey val="0"/>
              <c:showVal val="1"/>
              <c:showCatName val="0"/>
              <c:showSerName val="0"/>
              <c:showPercent val="0"/>
              <c:showBubbleSize val="0"/>
            </c:dLbl>
            <c:dLbl>
              <c:idx val="5"/>
              <c:layout>
                <c:manualLayout>
                  <c:x val="1.411033974587167E-3"/>
                  <c:y val="0.17748654456337751"/>
                </c:manualLayout>
              </c:layout>
              <c:showLegendKey val="0"/>
              <c:showVal val="1"/>
              <c:showCatName val="0"/>
              <c:showSerName val="0"/>
              <c:showPercent val="0"/>
              <c:showBubbleSize val="0"/>
            </c:dLbl>
            <c:dLbl>
              <c:idx val="6"/>
              <c:layout>
                <c:manualLayout>
                  <c:x val="0"/>
                  <c:y val="0.15544159770312846"/>
                </c:manualLayout>
              </c:layout>
              <c:showLegendKey val="0"/>
              <c:showVal val="1"/>
              <c:showCatName val="0"/>
              <c:showSerName val="0"/>
              <c:showPercent val="0"/>
              <c:showBubbleSize val="0"/>
            </c:dLbl>
            <c:dLbl>
              <c:idx val="7"/>
              <c:layout>
                <c:manualLayout>
                  <c:x val="-2.8220679491743339E-3"/>
                  <c:y val="0.15332377794225174"/>
                </c:manualLayout>
              </c:layout>
              <c:showLegendKey val="0"/>
              <c:showVal val="1"/>
              <c:showCatName val="0"/>
              <c:showSerName val="0"/>
              <c:showPercent val="0"/>
              <c:showBubbleSize val="0"/>
            </c:dLbl>
            <c:dLbl>
              <c:idx val="8"/>
              <c:layout>
                <c:manualLayout>
                  <c:x val="-2.2605430903110632E-3"/>
                  <c:y val="0.14124239463168886"/>
                </c:manualLayout>
              </c:layout>
              <c:showLegendKey val="0"/>
              <c:showVal val="1"/>
              <c:showCatName val="0"/>
              <c:showSerName val="0"/>
              <c:showPercent val="0"/>
              <c:showBubbleSize val="0"/>
            </c:dLbl>
            <c:dLbl>
              <c:idx val="9"/>
              <c:layout>
                <c:manualLayout>
                  <c:x val="-2.8220679491742823E-3"/>
                  <c:y val="0.13757051945699739"/>
                </c:manualLayout>
              </c:layout>
              <c:showLegendKey val="0"/>
              <c:showVal val="1"/>
              <c:showCatName val="0"/>
              <c:showSerName val="0"/>
              <c:showPercent val="0"/>
              <c:showBubbleSize val="0"/>
            </c:dLbl>
            <c:dLbl>
              <c:idx val="10"/>
              <c:layout>
                <c:manualLayout>
                  <c:x val="-2.8809536189799403E-4"/>
                  <c:y val="0.12772910019073513"/>
                </c:manualLayout>
              </c:layout>
              <c:showLegendKey val="0"/>
              <c:showVal val="1"/>
              <c:showCatName val="0"/>
              <c:showSerName val="0"/>
              <c:showPercent val="0"/>
              <c:showBubbleSize val="0"/>
            </c:dLbl>
            <c:dLbl>
              <c:idx val="11"/>
              <c:layout>
                <c:manualLayout>
                  <c:x val="-1.9871135933457861E-3"/>
                  <c:y val="0.1099804457343974"/>
                </c:manualLayout>
              </c:layout>
              <c:showLegendKey val="0"/>
              <c:showVal val="1"/>
              <c:showCatName val="0"/>
              <c:showSerName val="0"/>
              <c:showPercent val="0"/>
              <c:showBubbleSize val="0"/>
            </c:dLbl>
            <c:dLbl>
              <c:idx val="12"/>
              <c:layout>
                <c:manualLayout>
                  <c:x val="-6.9164428353276648E-3"/>
                  <c:y val="2.3974877495881071E-3"/>
                </c:manualLayout>
              </c:layout>
              <c:numFmt formatCode="#,##0" sourceLinked="0"/>
              <c:spPr/>
              <c:txPr>
                <a:bodyPr rot="0" vert="horz"/>
                <a:lstStyle/>
                <a:p>
                  <a:pPr>
                    <a:defRPr sz="900">
                      <a:solidFill>
                        <a:schemeClr val="accent5">
                          <a:lumMod val="50000"/>
                        </a:schemeClr>
                      </a:solidFill>
                    </a:defRPr>
                  </a:pPr>
                  <a:endParaRPr lang="es-MX"/>
                </a:p>
              </c:txPr>
              <c:showLegendKey val="0"/>
              <c:showVal val="1"/>
              <c:showCatName val="0"/>
              <c:showSerName val="0"/>
              <c:showPercent val="0"/>
              <c:showBubbleSize val="0"/>
            </c:dLbl>
            <c:dLbl>
              <c:idx val="13"/>
              <c:layout>
                <c:manualLayout>
                  <c:x val="0"/>
                  <c:y val="8.5699697669526079E-2"/>
                </c:manualLayout>
              </c:layout>
              <c:numFmt formatCode="#,##0" sourceLinked="0"/>
              <c:spPr/>
              <c:txPr>
                <a:bodyPr rot="0" vert="horz"/>
                <a:lstStyle/>
                <a:p>
                  <a:pPr>
                    <a:defRPr sz="900">
                      <a:solidFill>
                        <a:schemeClr val="accent5">
                          <a:lumMod val="50000"/>
                        </a:schemeClr>
                      </a:solidFill>
                    </a:defRPr>
                  </a:pPr>
                  <a:endParaRPr lang="es-MX"/>
                </a:p>
              </c:txPr>
              <c:showLegendKey val="0"/>
              <c:showVal val="1"/>
              <c:showCatName val="0"/>
              <c:showSerName val="0"/>
              <c:showPercent val="0"/>
              <c:showBubbleSize val="0"/>
            </c:dLbl>
            <c:dLbl>
              <c:idx val="14"/>
              <c:layout>
                <c:manualLayout>
                  <c:x val="7.3947121343815826E-3"/>
                  <c:y val="1.9915044900447724E-3"/>
                </c:manualLayout>
              </c:layout>
              <c:numFmt formatCode="#,##0" sourceLinked="0"/>
              <c:spPr/>
              <c:txPr>
                <a:bodyPr rot="0" vert="horz"/>
                <a:lstStyle/>
                <a:p>
                  <a:pPr>
                    <a:defRPr sz="900">
                      <a:solidFill>
                        <a:schemeClr val="accent5">
                          <a:lumMod val="50000"/>
                        </a:schemeClr>
                      </a:solidFill>
                    </a:defRPr>
                  </a:pPr>
                  <a:endParaRPr lang="es-MX"/>
                </a:p>
              </c:txPr>
              <c:showLegendKey val="0"/>
              <c:showVal val="1"/>
              <c:showCatName val="0"/>
              <c:showSerName val="0"/>
              <c:showPercent val="0"/>
              <c:showBubbleSize val="0"/>
            </c:dLbl>
            <c:dLbl>
              <c:idx val="15"/>
              <c:layout>
                <c:manualLayout>
                  <c:x val="0"/>
                  <c:y val="7.778922909274856E-2"/>
                </c:manualLayout>
              </c:layout>
              <c:numFmt formatCode="#,##0" sourceLinked="0"/>
              <c:spPr/>
              <c:txPr>
                <a:bodyPr rot="0" vert="horz"/>
                <a:lstStyle/>
                <a:p>
                  <a:pPr>
                    <a:defRPr sz="900">
                      <a:solidFill>
                        <a:schemeClr val="accent5">
                          <a:lumMod val="50000"/>
                        </a:schemeClr>
                      </a:solidFill>
                    </a:defRPr>
                  </a:pPr>
                  <a:endParaRPr lang="es-MX"/>
                </a:p>
              </c:txPr>
              <c:showLegendKey val="0"/>
              <c:showVal val="1"/>
              <c:showCatName val="0"/>
              <c:showSerName val="0"/>
              <c:showPercent val="0"/>
              <c:showBubbleSize val="0"/>
            </c:dLbl>
            <c:dLbl>
              <c:idx val="16"/>
              <c:layout>
                <c:manualLayout>
                  <c:x val="0"/>
                  <c:y val="1.0649192673802651E-2"/>
                </c:manualLayout>
              </c:layout>
              <c:numFmt formatCode="#,##0" sourceLinked="0"/>
              <c:spPr/>
              <c:txPr>
                <a:bodyPr rot="0" vert="horz"/>
                <a:lstStyle/>
                <a:p>
                  <a:pPr>
                    <a:defRPr sz="900">
                      <a:solidFill>
                        <a:schemeClr val="accent5">
                          <a:lumMod val="50000"/>
                        </a:schemeClr>
                      </a:solidFill>
                    </a:defRPr>
                  </a:pPr>
                  <a:endParaRPr lang="es-MX"/>
                </a:p>
              </c:txPr>
              <c:showLegendKey val="0"/>
              <c:showVal val="1"/>
              <c:showCatName val="0"/>
              <c:showSerName val="0"/>
              <c:showPercent val="0"/>
              <c:showBubbleSize val="0"/>
            </c:dLbl>
            <c:dLbl>
              <c:idx val="17"/>
              <c:layout>
                <c:manualLayout>
                  <c:x val="2.7776259342267066E-5"/>
                  <c:y val="6.6734310844894298E-2"/>
                </c:manualLayout>
              </c:layout>
              <c:numFmt formatCode="#,##0" sourceLinked="0"/>
              <c:spPr/>
              <c:txPr>
                <a:bodyPr rot="0" vert="horz"/>
                <a:lstStyle/>
                <a:p>
                  <a:pPr>
                    <a:defRPr sz="900">
                      <a:solidFill>
                        <a:schemeClr val="accent5">
                          <a:lumMod val="50000"/>
                        </a:schemeClr>
                      </a:solidFill>
                    </a:defRPr>
                  </a:pPr>
                  <a:endParaRPr lang="es-MX"/>
                </a:p>
              </c:txPr>
              <c:showLegendKey val="0"/>
              <c:showVal val="1"/>
              <c:showCatName val="0"/>
              <c:showSerName val="0"/>
              <c:showPercent val="0"/>
              <c:showBubbleSize val="0"/>
            </c:dLbl>
            <c:dLbl>
              <c:idx val="18"/>
              <c:layout>
                <c:manualLayout>
                  <c:x val="-1.0143998974138805E-16"/>
                  <c:y val="1.7748654456337751E-2"/>
                </c:manualLayout>
              </c:layout>
              <c:numFmt formatCode="#,##0" sourceLinked="0"/>
              <c:spPr/>
              <c:txPr>
                <a:bodyPr rot="0" vert="horz"/>
                <a:lstStyle/>
                <a:p>
                  <a:pPr>
                    <a:defRPr sz="900">
                      <a:solidFill>
                        <a:schemeClr val="accent5">
                          <a:lumMod val="50000"/>
                        </a:schemeClr>
                      </a:solidFill>
                    </a:defRPr>
                  </a:pPr>
                  <a:endParaRPr lang="es-MX"/>
                </a:p>
              </c:txPr>
              <c:showLegendKey val="0"/>
              <c:showVal val="1"/>
              <c:showCatName val="0"/>
              <c:showSerName val="0"/>
              <c:showPercent val="0"/>
              <c:showBubbleSize val="0"/>
            </c:dLbl>
            <c:dLbl>
              <c:idx val="19"/>
              <c:layout>
                <c:manualLayout>
                  <c:x val="-1.3832885670655331E-3"/>
                  <c:y val="5.9229234576772795E-2"/>
                </c:manualLayout>
              </c:layout>
              <c:numFmt formatCode="#,##0" sourceLinked="0"/>
              <c:spPr/>
              <c:txPr>
                <a:bodyPr rot="0" vert="horz"/>
                <a:lstStyle/>
                <a:p>
                  <a:pPr>
                    <a:defRPr sz="900">
                      <a:solidFill>
                        <a:schemeClr val="accent5">
                          <a:lumMod val="50000"/>
                        </a:schemeClr>
                      </a:solidFill>
                    </a:defRPr>
                  </a:pPr>
                  <a:endParaRPr lang="es-MX"/>
                </a:p>
              </c:txPr>
              <c:showLegendKey val="0"/>
              <c:showVal val="1"/>
              <c:showCatName val="0"/>
              <c:showSerName val="0"/>
              <c:showPercent val="0"/>
              <c:showBubbleSize val="0"/>
            </c:dLbl>
            <c:dLbl>
              <c:idx val="20"/>
              <c:layout>
                <c:manualLayout>
                  <c:x val="0"/>
                  <c:y val="5.547669644271204E-2"/>
                </c:manualLayout>
              </c:layout>
              <c:numFmt formatCode="#,##0" sourceLinked="0"/>
              <c:spPr/>
              <c:txPr>
                <a:bodyPr rot="0" vert="horz"/>
                <a:lstStyle/>
                <a:p>
                  <a:pPr>
                    <a:defRPr sz="900">
                      <a:solidFill>
                        <a:schemeClr val="accent5">
                          <a:lumMod val="50000"/>
                        </a:schemeClr>
                      </a:solidFill>
                    </a:defRPr>
                  </a:pPr>
                  <a:endParaRPr lang="es-MX"/>
                </a:p>
              </c:txPr>
              <c:showLegendKey val="0"/>
              <c:showVal val="1"/>
              <c:showCatName val="0"/>
              <c:showSerName val="0"/>
              <c:showPercent val="0"/>
              <c:showBubbleSize val="0"/>
            </c:dLbl>
            <c:dLbl>
              <c:idx val="21"/>
              <c:layout>
                <c:manualLayout>
                  <c:x val="1.0143998974138805E-16"/>
                  <c:y val="5.6288072010911315E-2"/>
                </c:manualLayout>
              </c:layout>
              <c:numFmt formatCode="#,##0" sourceLinked="0"/>
              <c:spPr/>
              <c:txPr>
                <a:bodyPr rot="0" vert="horz"/>
                <a:lstStyle/>
                <a:p>
                  <a:pPr>
                    <a:defRPr sz="900">
                      <a:solidFill>
                        <a:schemeClr val="accent5">
                          <a:lumMod val="50000"/>
                        </a:schemeClr>
                      </a:solidFill>
                    </a:defRPr>
                  </a:pPr>
                  <a:endParaRPr lang="es-MX"/>
                </a:p>
              </c:txPr>
              <c:showLegendKey val="0"/>
              <c:showVal val="1"/>
              <c:showCatName val="0"/>
              <c:showSerName val="0"/>
              <c:showPercent val="0"/>
              <c:showBubbleSize val="0"/>
            </c:dLbl>
            <c:numFmt formatCode="#,##0" sourceLinked="0"/>
            <c:txPr>
              <a:bodyPr rot="-5400000" vert="horz"/>
              <a:lstStyle/>
              <a:p>
                <a:pPr>
                  <a:defRPr sz="900">
                    <a:solidFill>
                      <a:schemeClr val="accent5">
                        <a:lumMod val="50000"/>
                      </a:schemeClr>
                    </a:solidFill>
                  </a:defRPr>
                </a:pPr>
                <a:endParaRPr lang="es-MX"/>
              </a:p>
            </c:txPr>
            <c:showLegendKey val="0"/>
            <c:showVal val="1"/>
            <c:showCatName val="0"/>
            <c:showSerName val="0"/>
            <c:showPercent val="0"/>
            <c:showBubbleSize val="0"/>
            <c:showLeaderLines val="0"/>
          </c:dLbls>
          <c:cat>
            <c:strRef>
              <c:f>'TPEU '!$G$41:$AC$41</c:f>
              <c:strCache>
                <c:ptCount val="23"/>
                <c:pt idx="0">
                  <c:v>Distrito Federal</c:v>
                </c:pt>
                <c:pt idx="1">
                  <c:v>México</c:v>
                </c:pt>
                <c:pt idx="2">
                  <c:v>Nuevo León</c:v>
                </c:pt>
                <c:pt idx="3">
                  <c:v>Jalisco</c:v>
                </c:pt>
                <c:pt idx="4">
                  <c:v>Guanajuato</c:v>
                </c:pt>
                <c:pt idx="5">
                  <c:v>Coahuila</c:v>
                </c:pt>
                <c:pt idx="6">
                  <c:v>Veracruz</c:v>
                </c:pt>
                <c:pt idx="7">
                  <c:v>Querétaro</c:v>
                </c:pt>
                <c:pt idx="8">
                  <c:v>Puebla</c:v>
                </c:pt>
                <c:pt idx="9">
                  <c:v>Chihuahua</c:v>
                </c:pt>
                <c:pt idx="10">
                  <c:v>Sonora</c:v>
                </c:pt>
                <c:pt idx="11">
                  <c:v>San Luis Potosí</c:v>
                </c:pt>
                <c:pt idx="12">
                  <c:v>Sinaloa</c:v>
                </c:pt>
                <c:pt idx="13">
                  <c:v>Baja California</c:v>
                </c:pt>
                <c:pt idx="14">
                  <c:v>Tabasco</c:v>
                </c:pt>
                <c:pt idx="15">
                  <c:v>Campeche</c:v>
                </c:pt>
                <c:pt idx="16">
                  <c:v>Durango</c:v>
                </c:pt>
                <c:pt idx="17">
                  <c:v>Yucatán</c:v>
                </c:pt>
                <c:pt idx="18">
                  <c:v>Tamaulipas</c:v>
                </c:pt>
                <c:pt idx="19">
                  <c:v>Morelos</c:v>
                </c:pt>
                <c:pt idx="20">
                  <c:v>Aguascalientes</c:v>
                </c:pt>
                <c:pt idx="21">
                  <c:v>Hidalgo</c:v>
                </c:pt>
                <c:pt idx="22">
                  <c:v>Chiapas</c:v>
                </c:pt>
              </c:strCache>
            </c:strRef>
          </c:cat>
          <c:val>
            <c:numRef>
              <c:f>'TPEU '!$G$42:$AC$42</c:f>
              <c:numCache>
                <c:formatCode>#,##0</c:formatCode>
                <c:ptCount val="23"/>
                <c:pt idx="0">
                  <c:v>101322</c:v>
                </c:pt>
                <c:pt idx="1">
                  <c:v>69039</c:v>
                </c:pt>
                <c:pt idx="2">
                  <c:v>49758</c:v>
                </c:pt>
                <c:pt idx="3">
                  <c:v>38287</c:v>
                </c:pt>
                <c:pt idx="4">
                  <c:v>36958</c:v>
                </c:pt>
                <c:pt idx="5">
                  <c:v>34431</c:v>
                </c:pt>
                <c:pt idx="6">
                  <c:v>30326</c:v>
                </c:pt>
                <c:pt idx="7">
                  <c:v>29312</c:v>
                </c:pt>
                <c:pt idx="8">
                  <c:v>28519</c:v>
                </c:pt>
                <c:pt idx="9">
                  <c:v>26732</c:v>
                </c:pt>
                <c:pt idx="10">
                  <c:v>26253</c:v>
                </c:pt>
                <c:pt idx="11">
                  <c:v>17430</c:v>
                </c:pt>
                <c:pt idx="12">
                  <c:v>16384</c:v>
                </c:pt>
                <c:pt idx="13">
                  <c:v>16315</c:v>
                </c:pt>
                <c:pt idx="14">
                  <c:v>15854</c:v>
                </c:pt>
                <c:pt idx="15">
                  <c:v>14314</c:v>
                </c:pt>
                <c:pt idx="16">
                  <c:v>13257</c:v>
                </c:pt>
                <c:pt idx="17">
                  <c:v>12908</c:v>
                </c:pt>
                <c:pt idx="18">
                  <c:v>10305</c:v>
                </c:pt>
                <c:pt idx="19">
                  <c:v>9611</c:v>
                </c:pt>
                <c:pt idx="20">
                  <c:v>9565</c:v>
                </c:pt>
                <c:pt idx="21">
                  <c:v>9560</c:v>
                </c:pt>
                <c:pt idx="22">
                  <c:v>8582</c:v>
                </c:pt>
              </c:numCache>
            </c:numRef>
          </c:val>
        </c:ser>
        <c:dLbls>
          <c:showLegendKey val="0"/>
          <c:showVal val="1"/>
          <c:showCatName val="0"/>
          <c:showSerName val="0"/>
          <c:showPercent val="0"/>
          <c:showBubbleSize val="0"/>
        </c:dLbls>
        <c:gapWidth val="18"/>
        <c:overlap val="-50"/>
        <c:axId val="34338688"/>
        <c:axId val="34353920"/>
      </c:barChart>
      <c:lineChart>
        <c:grouping val="standard"/>
        <c:varyColors val="0"/>
        <c:ser>
          <c:idx val="4"/>
          <c:order val="1"/>
          <c:tx>
            <c:strRef>
              <c:f>'TPEU '!$E$43</c:f>
              <c:strCache>
                <c:ptCount val="1"/>
                <c:pt idx="0">
                  <c:v>Porcentajes</c:v>
                </c:pt>
              </c:strCache>
            </c:strRef>
          </c:tx>
          <c:spPr>
            <a:ln w="28575"/>
          </c:spPr>
          <c:marker>
            <c:spPr>
              <a:ln w="28575"/>
            </c:spPr>
          </c:marker>
          <c:dLbls>
            <c:dLbl>
              <c:idx val="0"/>
              <c:layout>
                <c:manualLayout>
                  <c:x val="-2.9892633699145309E-2"/>
                  <c:y val="-5.0260632682174844E-2"/>
                </c:manualLayout>
              </c:layout>
              <c:dLblPos val="r"/>
              <c:showLegendKey val="0"/>
              <c:showVal val="1"/>
              <c:showCatName val="0"/>
              <c:showSerName val="0"/>
              <c:showPercent val="0"/>
              <c:showBubbleSize val="0"/>
            </c:dLbl>
            <c:dLbl>
              <c:idx val="1"/>
              <c:layout>
                <c:manualLayout>
                  <c:x val="-2.1362231490819821E-2"/>
                  <c:y val="-5.858142410052234E-2"/>
                </c:manualLayout>
              </c:layout>
              <c:dLblPos val="r"/>
              <c:showLegendKey val="0"/>
              <c:showVal val="1"/>
              <c:showCatName val="0"/>
              <c:showSerName val="0"/>
              <c:showPercent val="0"/>
              <c:showBubbleSize val="0"/>
            </c:dLbl>
            <c:dLbl>
              <c:idx val="2"/>
              <c:layout>
                <c:manualLayout>
                  <c:x val="-1.4495230377452614E-2"/>
                  <c:y val="-4.0304818466203207E-2"/>
                </c:manualLayout>
              </c:layout>
              <c:dLblPos val="r"/>
              <c:showLegendKey val="0"/>
              <c:showVal val="1"/>
              <c:showCatName val="0"/>
              <c:showSerName val="0"/>
              <c:showPercent val="0"/>
              <c:showBubbleSize val="0"/>
            </c:dLbl>
            <c:dLbl>
              <c:idx val="3"/>
              <c:layout>
                <c:manualLayout>
                  <c:x val="-1.8367131320920767E-2"/>
                  <c:y val="3.561973270246882E-2"/>
                </c:manualLayout>
              </c:layout>
              <c:showLegendKey val="0"/>
              <c:showVal val="1"/>
              <c:showCatName val="0"/>
              <c:showSerName val="0"/>
              <c:showPercent val="0"/>
              <c:showBubbleSize val="0"/>
            </c:dLbl>
            <c:dLbl>
              <c:idx val="4"/>
              <c:layout>
                <c:manualLayout>
                  <c:x val="-2.6666862723313967E-2"/>
                  <c:y val="-3.1947578021407949E-2"/>
                </c:manualLayout>
              </c:layout>
              <c:showLegendKey val="0"/>
              <c:showVal val="1"/>
              <c:showCatName val="0"/>
              <c:showSerName val="0"/>
              <c:showPercent val="0"/>
              <c:showBubbleSize val="0"/>
            </c:dLbl>
            <c:dLbl>
              <c:idx val="5"/>
              <c:layout>
                <c:manualLayout>
                  <c:x val="-1.3218465922087088E-2"/>
                  <c:y val="-4.2596770695210603E-2"/>
                </c:manualLayout>
              </c:layout>
              <c:showLegendKey val="0"/>
              <c:showVal val="1"/>
              <c:showCatName val="0"/>
              <c:showSerName val="0"/>
              <c:showPercent val="0"/>
              <c:showBubbleSize val="0"/>
            </c:dLbl>
            <c:dLbl>
              <c:idx val="6"/>
              <c:layout>
                <c:manualLayout>
                  <c:x val="-2.2901485891545819E-2"/>
                  <c:y val="3.4065118275915338E-2"/>
                </c:manualLayout>
              </c:layout>
              <c:showLegendKey val="0"/>
              <c:showVal val="1"/>
              <c:showCatName val="0"/>
              <c:showSerName val="0"/>
              <c:showPercent val="0"/>
              <c:showBubbleSize val="0"/>
            </c:dLbl>
            <c:dLbl>
              <c:idx val="7"/>
              <c:layout>
                <c:manualLayout>
                  <c:x val="-1.7368331623283686E-2"/>
                  <c:y val="-3.904703980394305E-2"/>
                </c:manualLayout>
              </c:layout>
              <c:showLegendKey val="0"/>
              <c:showVal val="1"/>
              <c:showCatName val="0"/>
              <c:showSerName val="0"/>
              <c:showPercent val="0"/>
              <c:showBubbleSize val="0"/>
            </c:dLbl>
            <c:dLbl>
              <c:idx val="8"/>
              <c:layout>
                <c:manualLayout>
                  <c:x val="-2.4874033604109346E-2"/>
                  <c:y val="3.1947578021407949E-2"/>
                </c:manualLayout>
              </c:layout>
              <c:showLegendKey val="0"/>
              <c:showVal val="1"/>
              <c:showCatName val="0"/>
              <c:showSerName val="0"/>
              <c:showPercent val="0"/>
              <c:showBubbleSize val="0"/>
            </c:dLbl>
            <c:dLbl>
              <c:idx val="9"/>
              <c:layout>
                <c:manualLayout>
                  <c:x val="-9.2482098938897351E-3"/>
                  <c:y val="-2.3354713707215959E-2"/>
                </c:manualLayout>
              </c:layout>
              <c:showLegendKey val="0"/>
              <c:showVal val="1"/>
              <c:showCatName val="0"/>
              <c:showSerName val="0"/>
              <c:showPercent val="0"/>
              <c:showBubbleSize val="0"/>
            </c:dLbl>
            <c:dLbl>
              <c:idx val="10"/>
              <c:layout>
                <c:manualLayout>
                  <c:x val="-2.8490007539341645E-2"/>
                  <c:y val="-4.7221552693105857E-2"/>
                </c:manualLayout>
              </c:layout>
              <c:showLegendKey val="0"/>
              <c:showVal val="1"/>
              <c:showCatName val="0"/>
              <c:showSerName val="0"/>
              <c:showPercent val="0"/>
              <c:showBubbleSize val="0"/>
            </c:dLbl>
            <c:dLbl>
              <c:idx val="11"/>
              <c:layout>
                <c:manualLayout>
                  <c:x val="8.1929894499739684E-4"/>
                  <c:y val="-1.3388287826175412E-2"/>
                </c:manualLayout>
              </c:layout>
              <c:showLegendKey val="0"/>
              <c:showVal val="1"/>
              <c:showCatName val="0"/>
              <c:showSerName val="0"/>
              <c:showPercent val="0"/>
              <c:showBubbleSize val="0"/>
            </c:dLbl>
            <c:dLbl>
              <c:idx val="12"/>
              <c:layout>
                <c:manualLayout>
                  <c:x val="-2.0134908757414752E-2"/>
                  <c:y val="-2.8459059025037061E-2"/>
                </c:manualLayout>
              </c:layout>
              <c:showLegendKey val="0"/>
              <c:showVal val="1"/>
              <c:showCatName val="0"/>
              <c:showSerName val="0"/>
              <c:showPercent val="0"/>
              <c:showBubbleSize val="0"/>
            </c:dLbl>
            <c:dLbl>
              <c:idx val="13"/>
              <c:layout>
                <c:manualLayout>
                  <c:x val="-6.0049518068018993E-3"/>
                  <c:y val="-2.1694086906939455E-2"/>
                </c:manualLayout>
              </c:layout>
              <c:showLegendKey val="0"/>
              <c:showVal val="1"/>
              <c:showCatName val="0"/>
              <c:showSerName val="0"/>
              <c:showPercent val="0"/>
              <c:showBubbleSize val="0"/>
            </c:dLbl>
            <c:dLbl>
              <c:idx val="14"/>
              <c:layout>
                <c:manualLayout>
                  <c:x val="-4.2638388630277385E-2"/>
                  <c:y val="-3.8909897324239204E-2"/>
                </c:manualLayout>
              </c:layout>
              <c:showLegendKey val="0"/>
              <c:showVal val="1"/>
              <c:showCatName val="0"/>
              <c:showSerName val="0"/>
              <c:showPercent val="0"/>
              <c:showBubbleSize val="0"/>
            </c:dLbl>
            <c:dLbl>
              <c:idx val="15"/>
              <c:layout>
                <c:manualLayout>
                  <c:x val="-4.2036591484618611E-3"/>
                  <c:y val="-3.1673608720735415E-2"/>
                </c:manualLayout>
              </c:layout>
              <c:showLegendKey val="0"/>
              <c:showVal val="1"/>
              <c:showCatName val="0"/>
              <c:showSerName val="0"/>
              <c:showPercent val="0"/>
              <c:showBubbleSize val="0"/>
            </c:dLbl>
            <c:dLbl>
              <c:idx val="16"/>
              <c:layout>
                <c:manualLayout>
                  <c:x val="-5.1437260839280376E-3"/>
                  <c:y val="-2.6340574189961576E-2"/>
                </c:manualLayout>
              </c:layout>
              <c:showLegendKey val="0"/>
              <c:showVal val="1"/>
              <c:showCatName val="0"/>
              <c:showSerName val="0"/>
              <c:showPercent val="0"/>
              <c:showBubbleSize val="0"/>
            </c:dLbl>
            <c:dLbl>
              <c:idx val="17"/>
              <c:layout>
                <c:manualLayout>
                  <c:x val="-1.2449597103589798E-2"/>
                  <c:y val="-3.5497308912675503E-2"/>
                </c:manualLayout>
              </c:layout>
              <c:showLegendKey val="0"/>
              <c:showVal val="1"/>
              <c:showCatName val="0"/>
              <c:showSerName val="0"/>
              <c:showPercent val="0"/>
              <c:showBubbleSize val="0"/>
            </c:dLbl>
            <c:dLbl>
              <c:idx val="18"/>
              <c:layout>
                <c:manualLayout>
                  <c:x val="-8.2997314023931981E-3"/>
                  <c:y val="-3.5497308912675503E-2"/>
                </c:manualLayout>
              </c:layout>
              <c:showLegendKey val="0"/>
              <c:showVal val="1"/>
              <c:showCatName val="0"/>
              <c:showSerName val="0"/>
              <c:showPercent val="0"/>
              <c:showBubbleSize val="0"/>
            </c:dLbl>
            <c:dLbl>
              <c:idx val="19"/>
              <c:layout>
                <c:manualLayout>
                  <c:x val="-2.8256618261698337E-2"/>
                  <c:y val="-4.3129139940363097E-2"/>
                </c:manualLayout>
              </c:layout>
              <c:showLegendKey val="0"/>
              <c:showVal val="1"/>
              <c:showCatName val="0"/>
              <c:showSerName val="0"/>
              <c:showPercent val="0"/>
              <c:showBubbleSize val="0"/>
            </c:dLbl>
            <c:dLbl>
              <c:idx val="20"/>
              <c:layout>
                <c:manualLayout>
                  <c:x val="-2.8256618261698337E-2"/>
                  <c:y val="4.3129139940363034E-2"/>
                </c:manualLayout>
              </c:layout>
              <c:showLegendKey val="0"/>
              <c:showVal val="1"/>
              <c:showCatName val="0"/>
              <c:showSerName val="0"/>
              <c:showPercent val="0"/>
              <c:showBubbleSize val="0"/>
            </c:dLbl>
            <c:dLbl>
              <c:idx val="21"/>
              <c:layout>
                <c:manualLayout>
                  <c:x val="-2.8108941678478785E-2"/>
                  <c:y val="-3.6166932821284629E-2"/>
                </c:manualLayout>
              </c:layout>
              <c:showLegendKey val="0"/>
              <c:showVal val="1"/>
              <c:showCatName val="0"/>
              <c:showSerName val="0"/>
              <c:showPercent val="0"/>
              <c:showBubbleSize val="0"/>
            </c:dLbl>
            <c:dLbl>
              <c:idx val="22"/>
              <c:layout>
                <c:manualLayout>
                  <c:x val="-2.9089273086430945E-2"/>
                  <c:y val="4.0950998261194818E-2"/>
                </c:manualLayout>
              </c:layout>
              <c:showLegendKey val="0"/>
              <c:showVal val="1"/>
              <c:showCatName val="0"/>
              <c:showSerName val="0"/>
              <c:showPercent val="0"/>
              <c:showBubbleSize val="0"/>
            </c:dLbl>
            <c:numFmt formatCode="0.00" sourceLinked="0"/>
            <c:showLegendKey val="0"/>
            <c:showVal val="1"/>
            <c:showCatName val="0"/>
            <c:showSerName val="0"/>
            <c:showPercent val="0"/>
            <c:showBubbleSize val="0"/>
            <c:showLeaderLines val="0"/>
          </c:dLbls>
          <c:cat>
            <c:strRef>
              <c:f>'TPEU '!$G$41:$AC$41</c:f>
              <c:strCache>
                <c:ptCount val="23"/>
                <c:pt idx="0">
                  <c:v>Distrito Federal</c:v>
                </c:pt>
                <c:pt idx="1">
                  <c:v>México</c:v>
                </c:pt>
                <c:pt idx="2">
                  <c:v>Nuevo León</c:v>
                </c:pt>
                <c:pt idx="3">
                  <c:v>Jalisco</c:v>
                </c:pt>
                <c:pt idx="4">
                  <c:v>Guanajuato</c:v>
                </c:pt>
                <c:pt idx="5">
                  <c:v>Coahuila</c:v>
                </c:pt>
                <c:pt idx="6">
                  <c:v>Veracruz</c:v>
                </c:pt>
                <c:pt idx="7">
                  <c:v>Querétaro</c:v>
                </c:pt>
                <c:pt idx="8">
                  <c:v>Puebla</c:v>
                </c:pt>
                <c:pt idx="9">
                  <c:v>Chihuahua</c:v>
                </c:pt>
                <c:pt idx="10">
                  <c:v>Sonora</c:v>
                </c:pt>
                <c:pt idx="11">
                  <c:v>San Luis Potosí</c:v>
                </c:pt>
                <c:pt idx="12">
                  <c:v>Sinaloa</c:v>
                </c:pt>
                <c:pt idx="13">
                  <c:v>Baja California</c:v>
                </c:pt>
                <c:pt idx="14">
                  <c:v>Tabasco</c:v>
                </c:pt>
                <c:pt idx="15">
                  <c:v>Campeche</c:v>
                </c:pt>
                <c:pt idx="16">
                  <c:v>Durango</c:v>
                </c:pt>
                <c:pt idx="17">
                  <c:v>Yucatán</c:v>
                </c:pt>
                <c:pt idx="18">
                  <c:v>Tamaulipas</c:v>
                </c:pt>
                <c:pt idx="19">
                  <c:v>Morelos</c:v>
                </c:pt>
                <c:pt idx="20">
                  <c:v>Aguascalientes</c:v>
                </c:pt>
                <c:pt idx="21">
                  <c:v>Hidalgo</c:v>
                </c:pt>
                <c:pt idx="22">
                  <c:v>Chiapas</c:v>
                </c:pt>
              </c:strCache>
            </c:strRef>
          </c:cat>
          <c:val>
            <c:numRef>
              <c:f>'TPEU '!$G$43:$AC$43</c:f>
              <c:numCache>
                <c:formatCode>#,##0.00</c:formatCode>
                <c:ptCount val="23"/>
                <c:pt idx="0">
                  <c:v>3.9143375041143855</c:v>
                </c:pt>
                <c:pt idx="1">
                  <c:v>5.644854678044851</c:v>
                </c:pt>
                <c:pt idx="2">
                  <c:v>4.1244923959904014</c:v>
                </c:pt>
                <c:pt idx="3">
                  <c:v>3.0092059522340548</c:v>
                </c:pt>
                <c:pt idx="4">
                  <c:v>5.803532871977751</c:v>
                </c:pt>
                <c:pt idx="5">
                  <c:v>6.0024580947150952</c:v>
                </c:pt>
                <c:pt idx="6">
                  <c:v>4.5312936584899433</c:v>
                </c:pt>
                <c:pt idx="7">
                  <c:v>8.2143027286662829</c:v>
                </c:pt>
                <c:pt idx="8">
                  <c:v>6.4140971144547052</c:v>
                </c:pt>
                <c:pt idx="9">
                  <c:v>4.1302100795542742</c:v>
                </c:pt>
                <c:pt idx="10">
                  <c:v>5.9498367098103273</c:v>
                </c:pt>
                <c:pt idx="11">
                  <c:v>5.7735687809919369</c:v>
                </c:pt>
                <c:pt idx="12">
                  <c:v>4.3498923412265356</c:v>
                </c:pt>
                <c:pt idx="13">
                  <c:v>2.5589708278894108</c:v>
                </c:pt>
                <c:pt idx="14">
                  <c:v>9.9580423094316899</c:v>
                </c:pt>
                <c:pt idx="15">
                  <c:v>11.291938499404395</c:v>
                </c:pt>
                <c:pt idx="16">
                  <c:v>7.0811633683198494</c:v>
                </c:pt>
                <c:pt idx="17">
                  <c:v>4.6403945845286785</c:v>
                </c:pt>
                <c:pt idx="18">
                  <c:v>1.8613077380189083</c:v>
                </c:pt>
                <c:pt idx="19">
                  <c:v>5.425315126643369</c:v>
                </c:pt>
                <c:pt idx="20">
                  <c:v>4.5647826896186388</c:v>
                </c:pt>
                <c:pt idx="21">
                  <c:v>5.5519420182122303</c:v>
                </c:pt>
                <c:pt idx="22">
                  <c:v>4.375758441002219</c:v>
                </c:pt>
              </c:numCache>
            </c:numRef>
          </c:val>
          <c:smooth val="0"/>
        </c:ser>
        <c:dLbls>
          <c:showLegendKey val="0"/>
          <c:showVal val="1"/>
          <c:showCatName val="0"/>
          <c:showSerName val="0"/>
          <c:showPercent val="0"/>
          <c:showBubbleSize val="0"/>
        </c:dLbls>
        <c:marker val="1"/>
        <c:smooth val="0"/>
        <c:axId val="34355840"/>
        <c:axId val="34382208"/>
      </c:lineChart>
      <c:catAx>
        <c:axId val="34338688"/>
        <c:scaling>
          <c:orientation val="minMax"/>
        </c:scaling>
        <c:delete val="0"/>
        <c:axPos val="b"/>
        <c:numFmt formatCode="General" sourceLinked="1"/>
        <c:majorTickMark val="cross"/>
        <c:minorTickMark val="none"/>
        <c:tickLblPos val="nextTo"/>
        <c:txPr>
          <a:bodyPr rot="-2700000" vert="horz"/>
          <a:lstStyle/>
          <a:p>
            <a:pPr>
              <a:defRPr sz="900"/>
            </a:pPr>
            <a:endParaRPr lang="es-MX"/>
          </a:p>
        </c:txPr>
        <c:crossAx val="34353920"/>
        <c:crossesAt val="-1000"/>
        <c:auto val="0"/>
        <c:lblAlgn val="ctr"/>
        <c:lblOffset val="200"/>
        <c:tickLblSkip val="1"/>
        <c:tickMarkSkip val="1"/>
        <c:noMultiLvlLbl val="0"/>
      </c:catAx>
      <c:valAx>
        <c:axId val="34353920"/>
        <c:scaling>
          <c:orientation val="minMax"/>
          <c:max val="125000"/>
          <c:min val="0"/>
        </c:scaling>
        <c:delete val="0"/>
        <c:axPos val="l"/>
        <c:title>
          <c:tx>
            <c:rich>
              <a:bodyPr/>
              <a:lstStyle/>
              <a:p>
                <a:pPr>
                  <a:defRPr/>
                </a:pPr>
                <a:r>
                  <a:rPr lang="es-MX" dirty="0" smtClean="0"/>
                  <a:t>Empleos Generados</a:t>
                </a:r>
                <a:endParaRPr lang="es-MX" dirty="0"/>
              </a:p>
            </c:rich>
          </c:tx>
          <c:layout>
            <c:manualLayout>
              <c:xMode val="edge"/>
              <c:yMode val="edge"/>
              <c:x val="1.0025250887445851E-2"/>
              <c:y val="0.19883671219375088"/>
            </c:manualLayout>
          </c:layout>
          <c:overlay val="0"/>
        </c:title>
        <c:numFmt formatCode="0.0" sourceLinked="0"/>
        <c:majorTickMark val="cross"/>
        <c:minorTickMark val="none"/>
        <c:tickLblPos val="nextTo"/>
        <c:txPr>
          <a:bodyPr rot="0" vert="horz"/>
          <a:lstStyle/>
          <a:p>
            <a:pPr>
              <a:defRPr sz="800"/>
            </a:pPr>
            <a:endParaRPr lang="es-MX"/>
          </a:p>
        </c:txPr>
        <c:crossAx val="34338688"/>
        <c:crosses val="autoZero"/>
        <c:crossBetween val="between"/>
        <c:minorUnit val="400"/>
      </c:valAx>
      <c:catAx>
        <c:axId val="34355840"/>
        <c:scaling>
          <c:orientation val="minMax"/>
        </c:scaling>
        <c:delete val="1"/>
        <c:axPos val="b"/>
        <c:numFmt formatCode="General" sourceLinked="1"/>
        <c:majorTickMark val="out"/>
        <c:minorTickMark val="none"/>
        <c:tickLblPos val="none"/>
        <c:crossAx val="34382208"/>
        <c:crossesAt val="-3"/>
        <c:auto val="0"/>
        <c:lblAlgn val="ctr"/>
        <c:lblOffset val="100"/>
        <c:noMultiLvlLbl val="0"/>
      </c:catAx>
      <c:valAx>
        <c:axId val="34382208"/>
        <c:scaling>
          <c:orientation val="minMax"/>
          <c:max val="11.5"/>
          <c:min val="0"/>
        </c:scaling>
        <c:delete val="0"/>
        <c:axPos val="r"/>
        <c:title>
          <c:tx>
            <c:rich>
              <a:bodyPr/>
              <a:lstStyle/>
              <a:p>
                <a:pPr>
                  <a:defRPr>
                    <a:solidFill>
                      <a:schemeClr val="accent5">
                        <a:lumMod val="50000"/>
                      </a:schemeClr>
                    </a:solidFill>
                  </a:defRPr>
                </a:pPr>
                <a:r>
                  <a:rPr lang="es-MX" dirty="0" smtClean="0"/>
                  <a:t>Variación</a:t>
                </a:r>
                <a:endParaRPr lang="es-MX" dirty="0"/>
              </a:p>
            </c:rich>
          </c:tx>
          <c:layout>
            <c:manualLayout>
              <c:xMode val="edge"/>
              <c:yMode val="edge"/>
              <c:x val="0.94914548904095086"/>
              <c:y val="0.25941919983791573"/>
            </c:manualLayout>
          </c:layout>
          <c:overlay val="0"/>
        </c:title>
        <c:numFmt formatCode="0.0" sourceLinked="0"/>
        <c:majorTickMark val="cross"/>
        <c:minorTickMark val="none"/>
        <c:tickLblPos val="nextTo"/>
        <c:txPr>
          <a:bodyPr rot="0" vert="horz"/>
          <a:lstStyle/>
          <a:p>
            <a:pPr>
              <a:defRPr sz="800"/>
            </a:pPr>
            <a:endParaRPr lang="es-MX"/>
          </a:p>
        </c:txPr>
        <c:crossAx val="34355840"/>
        <c:crosses val="max"/>
        <c:crossBetween val="between"/>
        <c:majorUnit val="1"/>
        <c:minorUnit val="0.2"/>
      </c:valAx>
    </c:plotArea>
    <c:legend>
      <c:legendPos val="b"/>
      <c:layout>
        <c:manualLayout>
          <c:xMode val="edge"/>
          <c:yMode val="edge"/>
          <c:x val="0.32187784845539558"/>
          <c:y val="0.92615469671322881"/>
          <c:w val="0.35693661639016538"/>
          <c:h val="4.3382594351333001E-2"/>
        </c:manualLayout>
      </c:layout>
      <c:overlay val="0"/>
    </c:legend>
    <c:plotVisOnly val="1"/>
    <c:dispBlanksAs val="gap"/>
    <c:showDLblsOverMax val="0"/>
  </c:chart>
  <c:txPr>
    <a:bodyPr/>
    <a:lstStyle/>
    <a:p>
      <a:pPr>
        <a:defRPr sz="1000">
          <a:solidFill>
            <a:schemeClr val="accent5">
              <a:lumMod val="50000"/>
            </a:schemeClr>
          </a:solidFill>
          <a:latin typeface="Arial" pitchFamily="34" charset="0"/>
          <a:cs typeface="Arial" pitchFamily="34" charset="0"/>
        </a:defRPr>
      </a:pPr>
      <a:endParaRPr lang="es-MX"/>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1"/>
            <a:ext cx="3037840" cy="464821"/>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a:defRPr sz="1200"/>
            </a:lvl1pPr>
          </a:lstStyle>
          <a:p>
            <a:endParaRPr lang="en-US"/>
          </a:p>
        </p:txBody>
      </p:sp>
      <p:sp>
        <p:nvSpPr>
          <p:cNvPr id="39939" name="Rectangle 3"/>
          <p:cNvSpPr>
            <a:spLocks noGrp="1" noChangeArrowheads="1"/>
          </p:cNvSpPr>
          <p:nvPr>
            <p:ph type="dt" sz="quarter" idx="1"/>
          </p:nvPr>
        </p:nvSpPr>
        <p:spPr bwMode="auto">
          <a:xfrm>
            <a:off x="3970938" y="1"/>
            <a:ext cx="3037840" cy="464821"/>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algn="r">
              <a:defRPr sz="1200"/>
            </a:lvl1pPr>
          </a:lstStyle>
          <a:p>
            <a:endParaRPr lang="en-US"/>
          </a:p>
        </p:txBody>
      </p:sp>
      <p:sp>
        <p:nvSpPr>
          <p:cNvPr id="39940" name="Rectangle 4"/>
          <p:cNvSpPr>
            <a:spLocks noGrp="1" noChangeArrowheads="1"/>
          </p:cNvSpPr>
          <p:nvPr>
            <p:ph type="ftr" sz="quarter" idx="2"/>
          </p:nvPr>
        </p:nvSpPr>
        <p:spPr bwMode="auto">
          <a:xfrm>
            <a:off x="0" y="8829967"/>
            <a:ext cx="3037840" cy="464821"/>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a:defRPr sz="1200"/>
            </a:lvl1pPr>
          </a:lstStyle>
          <a:p>
            <a:endParaRPr lang="en-US"/>
          </a:p>
        </p:txBody>
      </p:sp>
      <p:sp>
        <p:nvSpPr>
          <p:cNvPr id="39941" name="Rectangle 5"/>
          <p:cNvSpPr>
            <a:spLocks noGrp="1" noChangeArrowheads="1"/>
          </p:cNvSpPr>
          <p:nvPr>
            <p:ph type="sldNum" sz="quarter" idx="3"/>
          </p:nvPr>
        </p:nvSpPr>
        <p:spPr bwMode="auto">
          <a:xfrm>
            <a:off x="3970938" y="8829967"/>
            <a:ext cx="3037840" cy="464821"/>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algn="r">
              <a:defRPr sz="1200"/>
            </a:lvl1pPr>
          </a:lstStyle>
          <a:p>
            <a:fld id="{9A202254-08F9-40AD-9EC4-56A92915537C}" type="slidenum">
              <a:rPr lang="en-US"/>
              <a:pPr/>
              <a:t>‹Nº›</a:t>
            </a:fld>
            <a:endParaRPr lang="en-US"/>
          </a:p>
        </p:txBody>
      </p:sp>
    </p:spTree>
    <p:extLst>
      <p:ext uri="{BB962C8B-B14F-4D97-AF65-F5344CB8AC3E}">
        <p14:creationId xmlns:p14="http://schemas.microsoft.com/office/powerpoint/2010/main" val="40890378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0" y="1"/>
            <a:ext cx="3037840" cy="464821"/>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a:defRPr sz="1200"/>
            </a:lvl1pPr>
          </a:lstStyle>
          <a:p>
            <a:endParaRPr lang="en-US"/>
          </a:p>
        </p:txBody>
      </p:sp>
      <p:sp>
        <p:nvSpPr>
          <p:cNvPr id="52227" name="Rectangle 3"/>
          <p:cNvSpPr>
            <a:spLocks noGrp="1" noChangeArrowheads="1"/>
          </p:cNvSpPr>
          <p:nvPr>
            <p:ph type="dt" idx="1"/>
          </p:nvPr>
        </p:nvSpPr>
        <p:spPr bwMode="auto">
          <a:xfrm>
            <a:off x="3970938" y="1"/>
            <a:ext cx="3037840" cy="464821"/>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algn="r">
              <a:defRPr sz="1200"/>
            </a:lvl1pPr>
          </a:lstStyle>
          <a:p>
            <a:endParaRPr lang="en-US"/>
          </a:p>
        </p:txBody>
      </p:sp>
      <p:sp>
        <p:nvSpPr>
          <p:cNvPr id="5222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p:spPr>
      </p:sp>
      <p:sp>
        <p:nvSpPr>
          <p:cNvPr id="52229" name="Rectangle 5"/>
          <p:cNvSpPr>
            <a:spLocks noGrp="1" noChangeArrowheads="1"/>
          </p:cNvSpPr>
          <p:nvPr>
            <p:ph type="body" sz="quarter" idx="3"/>
          </p:nvPr>
        </p:nvSpPr>
        <p:spPr bwMode="auto">
          <a:xfrm>
            <a:off x="701041" y="4415791"/>
            <a:ext cx="5608320" cy="4183381"/>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2230" name="Rectangle 6"/>
          <p:cNvSpPr>
            <a:spLocks noGrp="1" noChangeArrowheads="1"/>
          </p:cNvSpPr>
          <p:nvPr>
            <p:ph type="ftr" sz="quarter" idx="4"/>
          </p:nvPr>
        </p:nvSpPr>
        <p:spPr bwMode="auto">
          <a:xfrm>
            <a:off x="0" y="8829967"/>
            <a:ext cx="3037840" cy="464821"/>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a:defRPr sz="1200"/>
            </a:lvl1pPr>
          </a:lstStyle>
          <a:p>
            <a:endParaRPr lang="en-US"/>
          </a:p>
        </p:txBody>
      </p:sp>
      <p:sp>
        <p:nvSpPr>
          <p:cNvPr id="52231" name="Rectangle 7"/>
          <p:cNvSpPr>
            <a:spLocks noGrp="1" noChangeArrowheads="1"/>
          </p:cNvSpPr>
          <p:nvPr>
            <p:ph type="sldNum" sz="quarter" idx="5"/>
          </p:nvPr>
        </p:nvSpPr>
        <p:spPr bwMode="auto">
          <a:xfrm>
            <a:off x="3970938" y="8829967"/>
            <a:ext cx="3037840" cy="464821"/>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algn="r">
              <a:defRPr sz="1200"/>
            </a:lvl1pPr>
          </a:lstStyle>
          <a:p>
            <a:fld id="{69390037-5A25-4917-9BC2-812038D3251F}" type="slidenum">
              <a:rPr lang="en-US"/>
              <a:pPr/>
              <a:t>‹Nº›</a:t>
            </a:fld>
            <a:endParaRPr lang="en-US"/>
          </a:p>
        </p:txBody>
      </p:sp>
    </p:spTree>
    <p:extLst>
      <p:ext uri="{BB962C8B-B14F-4D97-AF65-F5344CB8AC3E}">
        <p14:creationId xmlns:p14="http://schemas.microsoft.com/office/powerpoint/2010/main" val="200052749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a:p>
        </p:txBody>
      </p:sp>
      <p:sp>
        <p:nvSpPr>
          <p:cNvPr id="4" name="3 Marcador de número de diapositiva"/>
          <p:cNvSpPr>
            <a:spLocks noGrp="1"/>
          </p:cNvSpPr>
          <p:nvPr>
            <p:ph type="sldNum" sz="quarter" idx="10"/>
          </p:nvPr>
        </p:nvSpPr>
        <p:spPr/>
        <p:txBody>
          <a:bodyPr/>
          <a:lstStyle/>
          <a:p>
            <a:fld id="{69390037-5A25-4917-9BC2-812038D3251F}" type="slidenum">
              <a:rPr lang="en-US" smtClean="0"/>
              <a:pPr/>
              <a:t>1</a:t>
            </a:fld>
            <a:endParaRPr lang="en-US"/>
          </a:p>
        </p:txBody>
      </p:sp>
    </p:spTree>
    <p:extLst>
      <p:ext uri="{BB962C8B-B14F-4D97-AF65-F5344CB8AC3E}">
        <p14:creationId xmlns:p14="http://schemas.microsoft.com/office/powerpoint/2010/main" val="35798334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A91663-79BE-449B-A802-F9969365A14F}" type="slidenum">
              <a:rPr lang="en-US"/>
              <a:pPr/>
              <a:t>2</a:t>
            </a:fld>
            <a:endParaRPr lang="en-US"/>
          </a:p>
        </p:txBody>
      </p:sp>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image" Target="../media/image5.png"/></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779448" y="1524000"/>
            <a:ext cx="7543800" cy="1524000"/>
          </a:xfrm>
        </p:spPr>
        <p:txBody>
          <a:bodyPr>
            <a:noAutofit/>
          </a:bodyPr>
          <a:lstStyle>
            <a:lvl1pPr>
              <a:defRPr sz="8000"/>
            </a:lvl1pPr>
          </a:lstStyle>
          <a:p>
            <a:r>
              <a:rPr lang="es-ES" dirty="0" smtClean="0"/>
              <a:t>del patrón</a:t>
            </a:r>
            <a:endParaRPr lang="en-US" dirty="0"/>
          </a:p>
        </p:txBody>
      </p:sp>
      <p:sp>
        <p:nvSpPr>
          <p:cNvPr id="3" name="Subtitle 2"/>
          <p:cNvSpPr>
            <a:spLocks noGrp="1"/>
          </p:cNvSpPr>
          <p:nvPr>
            <p:ph type="subTitle" idx="1"/>
          </p:nvPr>
        </p:nvSpPr>
        <p:spPr>
          <a:xfrm>
            <a:off x="777240" y="3212976"/>
            <a:ext cx="6858000" cy="990600"/>
          </a:xfrm>
        </p:spPr>
        <p:txBody>
          <a:bodyPr anchor="t" anchorCtr="0">
            <a:normAutofit/>
          </a:bodyPr>
          <a:lstStyle>
            <a:lvl1pPr marL="0" indent="0" algn="l">
              <a:buNone/>
              <a:defRPr sz="2800">
                <a:solidFill>
                  <a:schemeClr val="tx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dirty="0" smtClean="0"/>
              <a:t>Haga clic para modificar el estilo de subtítulo del patrón</a:t>
            </a:r>
            <a:endParaRPr lang="en-US" dirty="0"/>
          </a:p>
        </p:txBody>
      </p:sp>
      <p:sp>
        <p:nvSpPr>
          <p:cNvPr id="4" name="Date Placeholder 3"/>
          <p:cNvSpPr>
            <a:spLocks noGrp="1"/>
          </p:cNvSpPr>
          <p:nvPr>
            <p:ph type="dt" sz="half" idx="10"/>
          </p:nvPr>
        </p:nvSpPr>
        <p:spPr/>
        <p:txBody>
          <a:bodyPr/>
          <a:lstStyle>
            <a:lvl1pPr>
              <a:defRPr>
                <a:latin typeface="Arial" pitchFamily="34" charset="0"/>
                <a:cs typeface="Arial" pitchFamily="34" charset="0"/>
              </a:defRPr>
            </a:lvl1p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2DC4C29-DDBD-419D-872B-CE2CF9192AEE}" type="slidenum">
              <a:rPr lang="en-US" smtClean="0"/>
              <a:pPr/>
              <a:t>‹Nº›</a:t>
            </a:fld>
            <a:endParaRPr lang="en-US"/>
          </a:p>
        </p:txBody>
      </p:sp>
      <p:pic>
        <p:nvPicPr>
          <p:cNvPr id="1026" name="Picture 2" descr="Y:\Informacion\Proyectos\Proyectos 2012\Diseño\Iconos y Logos\CEIEG-2010_SMALL.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592847" y="5361945"/>
            <a:ext cx="1728192" cy="47271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Y:\Informacion\Proyectos\Proyectos 2012\Diseño\Iconos y Logos\Hacienda Final-01.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72687" y="5175312"/>
            <a:ext cx="1359321" cy="845976"/>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8"/>
          <p:cNvSpPr/>
          <p:nvPr userDrawn="1"/>
        </p:nvSpPr>
        <p:spPr>
          <a:xfrm>
            <a:off x="0" y="6163056"/>
            <a:ext cx="9098280" cy="4572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zoom/>
    <p:sndAc>
      <p:stSnd>
        <p:snd r:embed="rId1" name="wind.wav"/>
      </p:stSnd>
    </p:sndAc>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n-US" dirty="0"/>
          </a:p>
        </p:txBody>
      </p:sp>
      <p:sp>
        <p:nvSpPr>
          <p:cNvPr id="4" name="Date Placeholder 3"/>
          <p:cNvSpPr>
            <a:spLocks noGrp="1"/>
          </p:cNvSpPr>
          <p:nvPr>
            <p:ph type="dt" sz="half" idx="10"/>
          </p:nvPr>
        </p:nvSpPr>
        <p:spPr/>
        <p:txBody>
          <a:bodyPr/>
          <a:lstStyle>
            <a:lvl1pPr>
              <a:defRPr>
                <a:latin typeface="Arial" pitchFamily="34" charset="0"/>
                <a:cs typeface="Arial" pitchFamily="34" charset="0"/>
              </a:defRPr>
            </a:lvl1p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EFD6DC-E65A-4894-8A93-F9405529CA2A}" type="slidenum">
              <a:rPr lang="en-US" smtClean="0"/>
              <a:pPr/>
              <a:t>‹Nº›</a:t>
            </a:fld>
            <a:endParaRPr lang="en-US"/>
          </a:p>
        </p:txBody>
      </p:sp>
    </p:spTree>
  </p:cSld>
  <p:clrMapOvr>
    <a:masterClrMapping/>
  </p:clrMapOvr>
  <p:transition spd="slow">
    <p:zoom/>
    <p:sndAc>
      <p:stSnd>
        <p:snd r:embed="rId1" name="wind.wav"/>
      </p:stSnd>
    </p:sndAc>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8ACB30-FD2C-4964-B2C8-8FBCCEEB66D3}" type="slidenum">
              <a:rPr lang="en-US" smtClean="0"/>
              <a:pPr/>
              <a:t>‹Nº›</a:t>
            </a:fld>
            <a:endParaRPr lang="en-US"/>
          </a:p>
        </p:txBody>
      </p:sp>
    </p:spTree>
  </p:cSld>
  <p:clrMapOvr>
    <a:masterClrMapping/>
  </p:clrMapOvr>
  <p:transition spd="slow">
    <p:zoom/>
    <p:sndAc>
      <p:stSnd>
        <p:snd r:embed="rId1" name="wind.wav"/>
      </p:stSnd>
    </p:sndAc>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ítulo y objetos">
    <p:spTree>
      <p:nvGrpSpPr>
        <p:cNvPr id="1" name=""/>
        <p:cNvGrpSpPr/>
        <p:nvPr/>
      </p:nvGrpSpPr>
      <p:grpSpPr>
        <a:xfrm>
          <a:off x="0" y="0"/>
          <a:ext cx="0" cy="0"/>
          <a:chOff x="0" y="0"/>
          <a:chExt cx="0" cy="0"/>
        </a:xfrm>
      </p:grpSpPr>
      <p:pic>
        <p:nvPicPr>
          <p:cNvPr id="7" name="Picture 4" descr="C:\Documents and Settings\Antonio Gordillo\Escritorio\Organizar\LOGOS\HechosPositivo.png"/>
          <p:cNvPicPr>
            <a:picLocks noChangeAspect="1" noChangeArrowheads="1"/>
          </p:cNvPicPr>
          <p:nvPr userDrawn="1"/>
        </p:nvPicPr>
        <p:blipFill>
          <a:blip r:embed="rId2" cstate="print"/>
          <a:srcRect/>
          <a:stretch>
            <a:fillRect/>
          </a:stretch>
        </p:blipFill>
        <p:spPr bwMode="auto">
          <a:xfrm>
            <a:off x="7712118" y="252369"/>
            <a:ext cx="1258887" cy="539750"/>
          </a:xfrm>
          <a:prstGeom prst="rect">
            <a:avLst/>
          </a:prstGeom>
          <a:noFill/>
        </p:spPr>
      </p:pic>
      <p:pic>
        <p:nvPicPr>
          <p:cNvPr id="8" name="Picture 6" descr="C:\Documents and Settings\Antonio Gordillo\Escritorio\Organizar\LOGOS\Hacienda Final.bmp"/>
          <p:cNvPicPr>
            <a:picLocks noChangeAspect="1" noChangeArrowheads="1"/>
          </p:cNvPicPr>
          <p:nvPr userDrawn="1"/>
        </p:nvPicPr>
        <p:blipFill>
          <a:blip r:embed="rId3" cstate="print"/>
          <a:srcRect/>
          <a:stretch>
            <a:fillRect/>
          </a:stretch>
        </p:blipFill>
        <p:spPr bwMode="auto">
          <a:xfrm>
            <a:off x="299979" y="117440"/>
            <a:ext cx="1158875" cy="719137"/>
          </a:xfrm>
          <a:prstGeom prst="rect">
            <a:avLst/>
          </a:prstGeom>
          <a:noFill/>
        </p:spPr>
      </p:pic>
    </p:spTree>
  </p:cSld>
  <p:clrMapOvr>
    <a:masterClrMapping/>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ítulo y objetos">
    <p:spTree>
      <p:nvGrpSpPr>
        <p:cNvPr id="1" name=""/>
        <p:cNvGrpSpPr/>
        <p:nvPr/>
      </p:nvGrpSpPr>
      <p:grpSpPr>
        <a:xfrm>
          <a:off x="0" y="0"/>
          <a:ext cx="0" cy="0"/>
          <a:chOff x="0" y="0"/>
          <a:chExt cx="0" cy="0"/>
        </a:xfrm>
      </p:grpSpPr>
      <p:pic>
        <p:nvPicPr>
          <p:cNvPr id="7" name="Picture 4" descr="C:\Documents and Settings\Antonio Gordillo\Escritorio\Organizar\LOGOS\HechosPositivo.png"/>
          <p:cNvPicPr>
            <a:picLocks noChangeAspect="1" noChangeArrowheads="1"/>
          </p:cNvPicPr>
          <p:nvPr userDrawn="1"/>
        </p:nvPicPr>
        <p:blipFill>
          <a:blip r:embed="rId2" cstate="print"/>
          <a:srcRect/>
          <a:stretch>
            <a:fillRect/>
          </a:stretch>
        </p:blipFill>
        <p:spPr bwMode="auto">
          <a:xfrm>
            <a:off x="7712118" y="252369"/>
            <a:ext cx="1258887" cy="539750"/>
          </a:xfrm>
          <a:prstGeom prst="rect">
            <a:avLst/>
          </a:prstGeom>
          <a:noFill/>
        </p:spPr>
      </p:pic>
      <p:pic>
        <p:nvPicPr>
          <p:cNvPr id="8" name="Picture 6" descr="C:\Documents and Settings\Antonio Gordillo\Escritorio\Organizar\LOGOS\Hacienda Final.bmp"/>
          <p:cNvPicPr>
            <a:picLocks noChangeAspect="1" noChangeArrowheads="1"/>
          </p:cNvPicPr>
          <p:nvPr userDrawn="1"/>
        </p:nvPicPr>
        <p:blipFill>
          <a:blip r:embed="rId3" cstate="print"/>
          <a:srcRect/>
          <a:stretch>
            <a:fillRect/>
          </a:stretch>
        </p:blipFill>
        <p:spPr bwMode="auto">
          <a:xfrm>
            <a:off x="299979" y="117440"/>
            <a:ext cx="1158875" cy="719137"/>
          </a:xfrm>
          <a:prstGeom prst="rect">
            <a:avLst/>
          </a:prstGeom>
          <a:noFill/>
        </p:spPr>
      </p:pic>
    </p:spTree>
  </p:cSld>
  <p:clrMapOvr>
    <a:masterClrMapping/>
  </p:clrMapOvr>
  <p:transition>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ítulo y objetos">
    <p:spTree>
      <p:nvGrpSpPr>
        <p:cNvPr id="1" name=""/>
        <p:cNvGrpSpPr/>
        <p:nvPr/>
      </p:nvGrpSpPr>
      <p:grpSpPr>
        <a:xfrm>
          <a:off x="0" y="0"/>
          <a:ext cx="0" cy="0"/>
          <a:chOff x="0" y="0"/>
          <a:chExt cx="0" cy="0"/>
        </a:xfrm>
      </p:grpSpPr>
      <p:pic>
        <p:nvPicPr>
          <p:cNvPr id="7" name="Picture 4" descr="C:\Documents and Settings\Antonio Gordillo\Escritorio\Organizar\LOGOS\HechosPositivo.png"/>
          <p:cNvPicPr>
            <a:picLocks noChangeAspect="1" noChangeArrowheads="1"/>
          </p:cNvPicPr>
          <p:nvPr userDrawn="1"/>
        </p:nvPicPr>
        <p:blipFill>
          <a:blip r:embed="rId2" cstate="print"/>
          <a:srcRect/>
          <a:stretch>
            <a:fillRect/>
          </a:stretch>
        </p:blipFill>
        <p:spPr bwMode="auto">
          <a:xfrm>
            <a:off x="7712118" y="252369"/>
            <a:ext cx="1258887" cy="539750"/>
          </a:xfrm>
          <a:prstGeom prst="rect">
            <a:avLst/>
          </a:prstGeom>
          <a:noFill/>
        </p:spPr>
      </p:pic>
      <p:pic>
        <p:nvPicPr>
          <p:cNvPr id="8" name="Picture 6" descr="C:\Documents and Settings\Antonio Gordillo\Escritorio\Organizar\LOGOS\Hacienda Final.bmp"/>
          <p:cNvPicPr>
            <a:picLocks noChangeAspect="1" noChangeArrowheads="1"/>
          </p:cNvPicPr>
          <p:nvPr userDrawn="1"/>
        </p:nvPicPr>
        <p:blipFill>
          <a:blip r:embed="rId3" cstate="print"/>
          <a:srcRect/>
          <a:stretch>
            <a:fillRect/>
          </a:stretch>
        </p:blipFill>
        <p:spPr bwMode="auto">
          <a:xfrm>
            <a:off x="299979" y="117440"/>
            <a:ext cx="1158875" cy="719137"/>
          </a:xfrm>
          <a:prstGeom prst="rect">
            <a:avLst/>
          </a:prstGeom>
          <a:noFill/>
        </p:spPr>
      </p:pic>
    </p:spTree>
  </p:cSld>
  <p:clrMapOvr>
    <a:masterClrMapping/>
  </p:clrMapOvr>
  <p:transition>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Título y objetos">
    <p:spTree>
      <p:nvGrpSpPr>
        <p:cNvPr id="1" name=""/>
        <p:cNvGrpSpPr/>
        <p:nvPr/>
      </p:nvGrpSpPr>
      <p:grpSpPr>
        <a:xfrm>
          <a:off x="0" y="0"/>
          <a:ext cx="0" cy="0"/>
          <a:chOff x="0" y="0"/>
          <a:chExt cx="0" cy="0"/>
        </a:xfrm>
      </p:grpSpPr>
      <p:pic>
        <p:nvPicPr>
          <p:cNvPr id="7" name="Picture 4" descr="C:\Documents and Settings\Antonio Gordillo\Escritorio\Organizar\LOGOS\HechosPositivo.png"/>
          <p:cNvPicPr>
            <a:picLocks noChangeAspect="1" noChangeArrowheads="1"/>
          </p:cNvPicPr>
          <p:nvPr userDrawn="1"/>
        </p:nvPicPr>
        <p:blipFill>
          <a:blip r:embed="rId2" cstate="print"/>
          <a:srcRect/>
          <a:stretch>
            <a:fillRect/>
          </a:stretch>
        </p:blipFill>
        <p:spPr bwMode="auto">
          <a:xfrm>
            <a:off x="7712118" y="252369"/>
            <a:ext cx="1258887" cy="539750"/>
          </a:xfrm>
          <a:prstGeom prst="rect">
            <a:avLst/>
          </a:prstGeom>
          <a:noFill/>
        </p:spPr>
      </p:pic>
      <p:pic>
        <p:nvPicPr>
          <p:cNvPr id="8" name="Picture 6" descr="C:\Documents and Settings\Antonio Gordillo\Escritorio\Organizar\LOGOS\Hacienda Final.bmp"/>
          <p:cNvPicPr>
            <a:picLocks noChangeAspect="1" noChangeArrowheads="1"/>
          </p:cNvPicPr>
          <p:nvPr userDrawn="1"/>
        </p:nvPicPr>
        <p:blipFill>
          <a:blip r:embed="rId3" cstate="print"/>
          <a:srcRect/>
          <a:stretch>
            <a:fillRect/>
          </a:stretch>
        </p:blipFill>
        <p:spPr bwMode="auto">
          <a:xfrm>
            <a:off x="299979" y="117440"/>
            <a:ext cx="1158875" cy="719137"/>
          </a:xfrm>
          <a:prstGeom prst="rect">
            <a:avLst/>
          </a:prstGeom>
          <a:noFill/>
        </p:spPr>
      </p:pic>
    </p:spTree>
  </p:cSld>
  <p:clrMapOvr>
    <a:masterClrMapping/>
  </p:clrMapOvr>
  <p:transition>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5_Título y objetos">
    <p:spTree>
      <p:nvGrpSpPr>
        <p:cNvPr id="1" name=""/>
        <p:cNvGrpSpPr/>
        <p:nvPr/>
      </p:nvGrpSpPr>
      <p:grpSpPr>
        <a:xfrm>
          <a:off x="0" y="0"/>
          <a:ext cx="0" cy="0"/>
          <a:chOff x="0" y="0"/>
          <a:chExt cx="0" cy="0"/>
        </a:xfrm>
      </p:grpSpPr>
      <p:pic>
        <p:nvPicPr>
          <p:cNvPr id="7" name="Picture 4" descr="C:\Documents and Settings\Antonio Gordillo\Escritorio\Organizar\LOGOS\HechosPositivo.png"/>
          <p:cNvPicPr>
            <a:picLocks noChangeAspect="1" noChangeArrowheads="1"/>
          </p:cNvPicPr>
          <p:nvPr userDrawn="1"/>
        </p:nvPicPr>
        <p:blipFill>
          <a:blip r:embed="rId2" cstate="print"/>
          <a:srcRect/>
          <a:stretch>
            <a:fillRect/>
          </a:stretch>
        </p:blipFill>
        <p:spPr bwMode="auto">
          <a:xfrm>
            <a:off x="7712118" y="252369"/>
            <a:ext cx="1258887" cy="539750"/>
          </a:xfrm>
          <a:prstGeom prst="rect">
            <a:avLst/>
          </a:prstGeom>
          <a:noFill/>
        </p:spPr>
      </p:pic>
      <p:pic>
        <p:nvPicPr>
          <p:cNvPr id="8" name="Picture 6" descr="C:\Documents and Settings\Antonio Gordillo\Escritorio\Organizar\LOGOS\Hacienda Final.bmp"/>
          <p:cNvPicPr>
            <a:picLocks noChangeAspect="1" noChangeArrowheads="1"/>
          </p:cNvPicPr>
          <p:nvPr userDrawn="1"/>
        </p:nvPicPr>
        <p:blipFill>
          <a:blip r:embed="rId3" cstate="print"/>
          <a:srcRect/>
          <a:stretch>
            <a:fillRect/>
          </a:stretch>
        </p:blipFill>
        <p:spPr bwMode="auto">
          <a:xfrm>
            <a:off x="299979" y="117440"/>
            <a:ext cx="1158875" cy="719137"/>
          </a:xfrm>
          <a:prstGeom prst="rect">
            <a:avLst/>
          </a:prstGeom>
          <a:noFill/>
        </p:spPr>
      </p:pic>
    </p:spTree>
  </p:cSld>
  <p:clrMapOvr>
    <a:masterClrMapping/>
  </p:clrMapOvr>
  <p:transition>
    <p:wipe dir="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_Título y objetos">
    <p:spTree>
      <p:nvGrpSpPr>
        <p:cNvPr id="1" name=""/>
        <p:cNvGrpSpPr/>
        <p:nvPr/>
      </p:nvGrpSpPr>
      <p:grpSpPr>
        <a:xfrm>
          <a:off x="0" y="0"/>
          <a:ext cx="0" cy="0"/>
          <a:chOff x="0" y="0"/>
          <a:chExt cx="0" cy="0"/>
        </a:xfrm>
      </p:grpSpPr>
      <p:pic>
        <p:nvPicPr>
          <p:cNvPr id="7" name="Picture 4" descr="C:\Documents and Settings\Antonio Gordillo\Escritorio\Organizar\LOGOS\HechosPositivo.png"/>
          <p:cNvPicPr>
            <a:picLocks noChangeAspect="1" noChangeArrowheads="1"/>
          </p:cNvPicPr>
          <p:nvPr userDrawn="1"/>
        </p:nvPicPr>
        <p:blipFill>
          <a:blip r:embed="rId2" cstate="print"/>
          <a:srcRect/>
          <a:stretch>
            <a:fillRect/>
          </a:stretch>
        </p:blipFill>
        <p:spPr bwMode="auto">
          <a:xfrm>
            <a:off x="7712118" y="252369"/>
            <a:ext cx="1258887" cy="539750"/>
          </a:xfrm>
          <a:prstGeom prst="rect">
            <a:avLst/>
          </a:prstGeom>
          <a:noFill/>
        </p:spPr>
      </p:pic>
      <p:pic>
        <p:nvPicPr>
          <p:cNvPr id="8" name="Picture 6" descr="C:\Documents and Settings\Antonio Gordillo\Escritorio\Organizar\LOGOS\Hacienda Final.bmp"/>
          <p:cNvPicPr>
            <a:picLocks noChangeAspect="1" noChangeArrowheads="1"/>
          </p:cNvPicPr>
          <p:nvPr userDrawn="1"/>
        </p:nvPicPr>
        <p:blipFill>
          <a:blip r:embed="rId3" cstate="print"/>
          <a:srcRect/>
          <a:stretch>
            <a:fillRect/>
          </a:stretch>
        </p:blipFill>
        <p:spPr bwMode="auto">
          <a:xfrm>
            <a:off x="299979" y="117440"/>
            <a:ext cx="1158875" cy="719137"/>
          </a:xfrm>
          <a:prstGeom prst="rect">
            <a:avLst/>
          </a:prstGeom>
          <a:noFill/>
        </p:spPr>
      </p:pic>
    </p:spTree>
  </p:cSld>
  <p:clrMapOvr>
    <a:masterClrMapping/>
  </p:clrMapOvr>
  <p:transition>
    <p:wipe dir="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7_Título y objetos">
    <p:spTree>
      <p:nvGrpSpPr>
        <p:cNvPr id="1" name=""/>
        <p:cNvGrpSpPr/>
        <p:nvPr/>
      </p:nvGrpSpPr>
      <p:grpSpPr>
        <a:xfrm>
          <a:off x="0" y="0"/>
          <a:ext cx="0" cy="0"/>
          <a:chOff x="0" y="0"/>
          <a:chExt cx="0" cy="0"/>
        </a:xfrm>
      </p:grpSpPr>
      <p:pic>
        <p:nvPicPr>
          <p:cNvPr id="7" name="Picture 4" descr="C:\Documents and Settings\Antonio Gordillo\Escritorio\Organizar\LOGOS\HechosPositivo.png"/>
          <p:cNvPicPr>
            <a:picLocks noChangeAspect="1" noChangeArrowheads="1"/>
          </p:cNvPicPr>
          <p:nvPr userDrawn="1"/>
        </p:nvPicPr>
        <p:blipFill>
          <a:blip r:embed="rId2" cstate="print"/>
          <a:srcRect/>
          <a:stretch>
            <a:fillRect/>
          </a:stretch>
        </p:blipFill>
        <p:spPr bwMode="auto">
          <a:xfrm>
            <a:off x="7712118" y="252369"/>
            <a:ext cx="1258887" cy="539750"/>
          </a:xfrm>
          <a:prstGeom prst="rect">
            <a:avLst/>
          </a:prstGeom>
          <a:noFill/>
        </p:spPr>
      </p:pic>
      <p:pic>
        <p:nvPicPr>
          <p:cNvPr id="8" name="Picture 6" descr="C:\Documents and Settings\Antonio Gordillo\Escritorio\Organizar\LOGOS\Hacienda Final.bmp"/>
          <p:cNvPicPr>
            <a:picLocks noChangeAspect="1" noChangeArrowheads="1"/>
          </p:cNvPicPr>
          <p:nvPr userDrawn="1"/>
        </p:nvPicPr>
        <p:blipFill>
          <a:blip r:embed="rId3" cstate="print"/>
          <a:srcRect/>
          <a:stretch>
            <a:fillRect/>
          </a:stretch>
        </p:blipFill>
        <p:spPr bwMode="auto">
          <a:xfrm>
            <a:off x="299979" y="117440"/>
            <a:ext cx="1158875" cy="719137"/>
          </a:xfrm>
          <a:prstGeom prst="rect">
            <a:avLst/>
          </a:prstGeom>
          <a:noFill/>
        </p:spPr>
      </p:pic>
    </p:spTree>
  </p:cSld>
  <p:clrMapOvr>
    <a:masterClrMapping/>
  </p:clrMapOvr>
  <p:transition>
    <p:wipe dir="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8_Título y objetos">
    <p:spTree>
      <p:nvGrpSpPr>
        <p:cNvPr id="1" name=""/>
        <p:cNvGrpSpPr/>
        <p:nvPr/>
      </p:nvGrpSpPr>
      <p:grpSpPr>
        <a:xfrm>
          <a:off x="0" y="0"/>
          <a:ext cx="0" cy="0"/>
          <a:chOff x="0" y="0"/>
          <a:chExt cx="0" cy="0"/>
        </a:xfrm>
      </p:grpSpPr>
      <p:pic>
        <p:nvPicPr>
          <p:cNvPr id="7" name="Picture 4" descr="C:\Documents and Settings\Antonio Gordillo\Escritorio\Organizar\LOGOS\HechosPositivo.png"/>
          <p:cNvPicPr>
            <a:picLocks noChangeAspect="1" noChangeArrowheads="1"/>
          </p:cNvPicPr>
          <p:nvPr userDrawn="1"/>
        </p:nvPicPr>
        <p:blipFill>
          <a:blip r:embed="rId2" cstate="print"/>
          <a:srcRect/>
          <a:stretch>
            <a:fillRect/>
          </a:stretch>
        </p:blipFill>
        <p:spPr bwMode="auto">
          <a:xfrm>
            <a:off x="7712118" y="252369"/>
            <a:ext cx="1258887" cy="539750"/>
          </a:xfrm>
          <a:prstGeom prst="rect">
            <a:avLst/>
          </a:prstGeom>
          <a:noFill/>
        </p:spPr>
      </p:pic>
      <p:pic>
        <p:nvPicPr>
          <p:cNvPr id="8" name="Picture 6" descr="C:\Documents and Settings\Antonio Gordillo\Escritorio\Organizar\LOGOS\Hacienda Final.bmp"/>
          <p:cNvPicPr>
            <a:picLocks noChangeAspect="1" noChangeArrowheads="1"/>
          </p:cNvPicPr>
          <p:nvPr userDrawn="1"/>
        </p:nvPicPr>
        <p:blipFill>
          <a:blip r:embed="rId3" cstate="print"/>
          <a:srcRect/>
          <a:stretch>
            <a:fillRect/>
          </a:stretch>
        </p:blipFill>
        <p:spPr bwMode="auto">
          <a:xfrm>
            <a:off x="299979" y="117440"/>
            <a:ext cx="1158875" cy="719137"/>
          </a:xfrm>
          <a:prstGeom prst="rect">
            <a:avLst/>
          </a:prstGeom>
          <a:noFill/>
        </p:spPr>
      </p:pic>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n-US" dirty="0"/>
          </a:p>
        </p:txBody>
      </p:sp>
      <p:sp>
        <p:nvSpPr>
          <p:cNvPr id="4" name="Date Placeholder 3"/>
          <p:cNvSpPr>
            <a:spLocks noGrp="1"/>
          </p:cNvSpPr>
          <p:nvPr>
            <p:ph type="dt" sz="half" idx="10"/>
          </p:nvPr>
        </p:nvSpPr>
        <p:spPr/>
        <p:txBody>
          <a:bodyPr/>
          <a:lstStyle>
            <a:lvl1pPr>
              <a:defRPr>
                <a:latin typeface="Arial" pitchFamily="34" charset="0"/>
                <a:cs typeface="Arial" pitchFamily="34" charset="0"/>
              </a:defRPr>
            </a:lvl1pPr>
          </a:lstStyle>
          <a:p>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36C69F-54F6-4BE7-9C45-98F5F4673FCB}" type="slidenum">
              <a:rPr lang="en-US" smtClean="0"/>
              <a:pPr/>
              <a:t>‹Nº›</a:t>
            </a:fld>
            <a:endParaRPr lang="en-US"/>
          </a:p>
        </p:txBody>
      </p:sp>
    </p:spTree>
  </p:cSld>
  <p:clrMapOvr>
    <a:masterClrMapping/>
  </p:clrMapOvr>
  <p:transition spd="slow">
    <p:zoom/>
    <p:sndAc>
      <p:stSnd>
        <p:snd r:embed="rId1" name="wind.wav"/>
      </p:stSnd>
    </p:sndAc>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9_Título y objetos">
    <p:spTree>
      <p:nvGrpSpPr>
        <p:cNvPr id="1" name=""/>
        <p:cNvGrpSpPr/>
        <p:nvPr/>
      </p:nvGrpSpPr>
      <p:grpSpPr>
        <a:xfrm>
          <a:off x="0" y="0"/>
          <a:ext cx="0" cy="0"/>
          <a:chOff x="0" y="0"/>
          <a:chExt cx="0" cy="0"/>
        </a:xfrm>
      </p:grpSpPr>
      <p:pic>
        <p:nvPicPr>
          <p:cNvPr id="7" name="Picture 4" descr="C:\Documents and Settings\Antonio Gordillo\Escritorio\Organizar\LOGOS\HechosPositivo.png"/>
          <p:cNvPicPr>
            <a:picLocks noChangeAspect="1" noChangeArrowheads="1"/>
          </p:cNvPicPr>
          <p:nvPr userDrawn="1"/>
        </p:nvPicPr>
        <p:blipFill>
          <a:blip r:embed="rId2" cstate="print"/>
          <a:srcRect/>
          <a:stretch>
            <a:fillRect/>
          </a:stretch>
        </p:blipFill>
        <p:spPr bwMode="auto">
          <a:xfrm>
            <a:off x="7712118" y="252369"/>
            <a:ext cx="1258887" cy="539750"/>
          </a:xfrm>
          <a:prstGeom prst="rect">
            <a:avLst/>
          </a:prstGeom>
          <a:noFill/>
        </p:spPr>
      </p:pic>
      <p:pic>
        <p:nvPicPr>
          <p:cNvPr id="8" name="Picture 6" descr="C:\Documents and Settings\Antonio Gordillo\Escritorio\Organizar\LOGOS\Hacienda Final.bmp"/>
          <p:cNvPicPr>
            <a:picLocks noChangeAspect="1" noChangeArrowheads="1"/>
          </p:cNvPicPr>
          <p:nvPr userDrawn="1"/>
        </p:nvPicPr>
        <p:blipFill>
          <a:blip r:embed="rId3" cstate="print"/>
          <a:srcRect/>
          <a:stretch>
            <a:fillRect/>
          </a:stretch>
        </p:blipFill>
        <p:spPr bwMode="auto">
          <a:xfrm>
            <a:off x="299979" y="117440"/>
            <a:ext cx="1158875" cy="719137"/>
          </a:xfrm>
          <a:prstGeom prst="rect">
            <a:avLst/>
          </a:prstGeom>
          <a:noFill/>
        </p:spPr>
      </p:pic>
    </p:spTree>
  </p:cSld>
  <p:clrMapOvr>
    <a:masterClrMapping/>
  </p:clrMapOvr>
  <p:transition>
    <p:wipe dir="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0_Título y objetos">
    <p:spTree>
      <p:nvGrpSpPr>
        <p:cNvPr id="1" name=""/>
        <p:cNvGrpSpPr/>
        <p:nvPr/>
      </p:nvGrpSpPr>
      <p:grpSpPr>
        <a:xfrm>
          <a:off x="0" y="0"/>
          <a:ext cx="0" cy="0"/>
          <a:chOff x="0" y="0"/>
          <a:chExt cx="0" cy="0"/>
        </a:xfrm>
      </p:grpSpPr>
      <p:pic>
        <p:nvPicPr>
          <p:cNvPr id="7" name="Picture 4" descr="C:\Documents and Settings\Antonio Gordillo\Escritorio\Organizar\LOGOS\HechosPositivo.png"/>
          <p:cNvPicPr>
            <a:picLocks noChangeAspect="1" noChangeArrowheads="1"/>
          </p:cNvPicPr>
          <p:nvPr userDrawn="1"/>
        </p:nvPicPr>
        <p:blipFill>
          <a:blip r:embed="rId2" cstate="print"/>
          <a:srcRect/>
          <a:stretch>
            <a:fillRect/>
          </a:stretch>
        </p:blipFill>
        <p:spPr bwMode="auto">
          <a:xfrm>
            <a:off x="7712118" y="252369"/>
            <a:ext cx="1258887" cy="539750"/>
          </a:xfrm>
          <a:prstGeom prst="rect">
            <a:avLst/>
          </a:prstGeom>
          <a:noFill/>
        </p:spPr>
      </p:pic>
      <p:pic>
        <p:nvPicPr>
          <p:cNvPr id="8" name="Picture 6" descr="C:\Documents and Settings\Antonio Gordillo\Escritorio\Organizar\LOGOS\Hacienda Final.bmp"/>
          <p:cNvPicPr>
            <a:picLocks noChangeAspect="1" noChangeArrowheads="1"/>
          </p:cNvPicPr>
          <p:nvPr userDrawn="1"/>
        </p:nvPicPr>
        <p:blipFill>
          <a:blip r:embed="rId3" cstate="print"/>
          <a:srcRect/>
          <a:stretch>
            <a:fillRect/>
          </a:stretch>
        </p:blipFill>
        <p:spPr bwMode="auto">
          <a:xfrm>
            <a:off x="299979" y="117440"/>
            <a:ext cx="1158875" cy="719137"/>
          </a:xfrm>
          <a:prstGeom prst="rect">
            <a:avLst/>
          </a:prstGeom>
          <a:noFill/>
        </p:spPr>
      </p:pic>
    </p:spTree>
  </p:cSld>
  <p:clrMapOvr>
    <a:masterClrMapping/>
  </p:clrMapOvr>
  <p:transition>
    <p:wipe dir="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1_Título y objetos">
    <p:spTree>
      <p:nvGrpSpPr>
        <p:cNvPr id="1" name=""/>
        <p:cNvGrpSpPr/>
        <p:nvPr/>
      </p:nvGrpSpPr>
      <p:grpSpPr>
        <a:xfrm>
          <a:off x="0" y="0"/>
          <a:ext cx="0" cy="0"/>
          <a:chOff x="0" y="0"/>
          <a:chExt cx="0" cy="0"/>
        </a:xfrm>
      </p:grpSpPr>
      <p:pic>
        <p:nvPicPr>
          <p:cNvPr id="7" name="Picture 4" descr="C:\Documents and Settings\Antonio Gordillo\Escritorio\Organizar\LOGOS\HechosPositivo.png"/>
          <p:cNvPicPr>
            <a:picLocks noChangeAspect="1" noChangeArrowheads="1"/>
          </p:cNvPicPr>
          <p:nvPr userDrawn="1"/>
        </p:nvPicPr>
        <p:blipFill>
          <a:blip r:embed="rId2" cstate="print"/>
          <a:srcRect/>
          <a:stretch>
            <a:fillRect/>
          </a:stretch>
        </p:blipFill>
        <p:spPr bwMode="auto">
          <a:xfrm>
            <a:off x="7712118" y="252369"/>
            <a:ext cx="1258887" cy="539750"/>
          </a:xfrm>
          <a:prstGeom prst="rect">
            <a:avLst/>
          </a:prstGeom>
          <a:noFill/>
        </p:spPr>
      </p:pic>
      <p:pic>
        <p:nvPicPr>
          <p:cNvPr id="8" name="Picture 6" descr="C:\Documents and Settings\Antonio Gordillo\Escritorio\Organizar\LOGOS\Hacienda Final.bmp"/>
          <p:cNvPicPr>
            <a:picLocks noChangeAspect="1" noChangeArrowheads="1"/>
          </p:cNvPicPr>
          <p:nvPr userDrawn="1"/>
        </p:nvPicPr>
        <p:blipFill>
          <a:blip r:embed="rId3" cstate="print"/>
          <a:srcRect/>
          <a:stretch>
            <a:fillRect/>
          </a:stretch>
        </p:blipFill>
        <p:spPr bwMode="auto">
          <a:xfrm>
            <a:off x="299979" y="117440"/>
            <a:ext cx="1158875" cy="719137"/>
          </a:xfrm>
          <a:prstGeom prst="rect">
            <a:avLst/>
          </a:prstGeom>
          <a:noFill/>
        </p:spPr>
      </p:pic>
    </p:spTree>
  </p:cSld>
  <p:clrMapOvr>
    <a:masterClrMapping/>
  </p:clrMapOvr>
  <p:transition>
    <p:wipe dir="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2_Título y objetos">
    <p:spTree>
      <p:nvGrpSpPr>
        <p:cNvPr id="1" name=""/>
        <p:cNvGrpSpPr/>
        <p:nvPr/>
      </p:nvGrpSpPr>
      <p:grpSpPr>
        <a:xfrm>
          <a:off x="0" y="0"/>
          <a:ext cx="0" cy="0"/>
          <a:chOff x="0" y="0"/>
          <a:chExt cx="0" cy="0"/>
        </a:xfrm>
      </p:grpSpPr>
      <p:pic>
        <p:nvPicPr>
          <p:cNvPr id="7" name="Picture 4" descr="C:\Documents and Settings\Antonio Gordillo\Escritorio\Organizar\LOGOS\HechosPositivo.png"/>
          <p:cNvPicPr>
            <a:picLocks noChangeAspect="1" noChangeArrowheads="1"/>
          </p:cNvPicPr>
          <p:nvPr userDrawn="1"/>
        </p:nvPicPr>
        <p:blipFill>
          <a:blip r:embed="rId2" cstate="print"/>
          <a:srcRect/>
          <a:stretch>
            <a:fillRect/>
          </a:stretch>
        </p:blipFill>
        <p:spPr bwMode="auto">
          <a:xfrm>
            <a:off x="7712118" y="252369"/>
            <a:ext cx="1258887" cy="539750"/>
          </a:xfrm>
          <a:prstGeom prst="rect">
            <a:avLst/>
          </a:prstGeom>
          <a:noFill/>
        </p:spPr>
      </p:pic>
      <p:pic>
        <p:nvPicPr>
          <p:cNvPr id="8" name="Picture 6" descr="C:\Documents and Settings\Antonio Gordillo\Escritorio\Organizar\LOGOS\Hacienda Final.bmp"/>
          <p:cNvPicPr>
            <a:picLocks noChangeAspect="1" noChangeArrowheads="1"/>
          </p:cNvPicPr>
          <p:nvPr userDrawn="1"/>
        </p:nvPicPr>
        <p:blipFill>
          <a:blip r:embed="rId3" cstate="print"/>
          <a:srcRect/>
          <a:stretch>
            <a:fillRect/>
          </a:stretch>
        </p:blipFill>
        <p:spPr bwMode="auto">
          <a:xfrm>
            <a:off x="299979" y="117440"/>
            <a:ext cx="1158875" cy="719137"/>
          </a:xfrm>
          <a:prstGeom prst="rect">
            <a:avLst/>
          </a:prstGeom>
          <a:noFill/>
        </p:spPr>
      </p:pic>
    </p:spTree>
  </p:cSld>
  <p:clrMapOvr>
    <a:masterClrMapping/>
  </p:clrMapOvr>
  <p:transition>
    <p:wipe dir="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3_Título y objetos">
    <p:spTree>
      <p:nvGrpSpPr>
        <p:cNvPr id="1" name=""/>
        <p:cNvGrpSpPr/>
        <p:nvPr/>
      </p:nvGrpSpPr>
      <p:grpSpPr>
        <a:xfrm>
          <a:off x="0" y="0"/>
          <a:ext cx="0" cy="0"/>
          <a:chOff x="0" y="0"/>
          <a:chExt cx="0" cy="0"/>
        </a:xfrm>
      </p:grpSpPr>
      <p:pic>
        <p:nvPicPr>
          <p:cNvPr id="7" name="Picture 4" descr="C:\Documents and Settings\Antonio Gordillo\Escritorio\Organizar\LOGOS\HechosPositivo.png"/>
          <p:cNvPicPr>
            <a:picLocks noChangeAspect="1" noChangeArrowheads="1"/>
          </p:cNvPicPr>
          <p:nvPr userDrawn="1"/>
        </p:nvPicPr>
        <p:blipFill>
          <a:blip r:embed="rId2" cstate="print"/>
          <a:srcRect/>
          <a:stretch>
            <a:fillRect/>
          </a:stretch>
        </p:blipFill>
        <p:spPr bwMode="auto">
          <a:xfrm>
            <a:off x="7712118" y="252369"/>
            <a:ext cx="1258887" cy="539750"/>
          </a:xfrm>
          <a:prstGeom prst="rect">
            <a:avLst/>
          </a:prstGeom>
          <a:noFill/>
        </p:spPr>
      </p:pic>
      <p:pic>
        <p:nvPicPr>
          <p:cNvPr id="8" name="Picture 6" descr="C:\Documents and Settings\Antonio Gordillo\Escritorio\Organizar\LOGOS\Hacienda Final.bmp"/>
          <p:cNvPicPr>
            <a:picLocks noChangeAspect="1" noChangeArrowheads="1"/>
          </p:cNvPicPr>
          <p:nvPr userDrawn="1"/>
        </p:nvPicPr>
        <p:blipFill>
          <a:blip r:embed="rId3" cstate="print"/>
          <a:srcRect/>
          <a:stretch>
            <a:fillRect/>
          </a:stretch>
        </p:blipFill>
        <p:spPr bwMode="auto">
          <a:xfrm>
            <a:off x="299979" y="117440"/>
            <a:ext cx="1158875" cy="719137"/>
          </a:xfrm>
          <a:prstGeom prst="rect">
            <a:avLst/>
          </a:prstGeom>
          <a:noFill/>
        </p:spPr>
      </p:pic>
    </p:spTree>
  </p:cSld>
  <p:clrMapOvr>
    <a:masterClrMapping/>
  </p:clrMapOvr>
  <p:transition>
    <p:wipe dir="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4_Título y objetos">
    <p:spTree>
      <p:nvGrpSpPr>
        <p:cNvPr id="1" name=""/>
        <p:cNvGrpSpPr/>
        <p:nvPr/>
      </p:nvGrpSpPr>
      <p:grpSpPr>
        <a:xfrm>
          <a:off x="0" y="0"/>
          <a:ext cx="0" cy="0"/>
          <a:chOff x="0" y="0"/>
          <a:chExt cx="0" cy="0"/>
        </a:xfrm>
      </p:grpSpPr>
      <p:pic>
        <p:nvPicPr>
          <p:cNvPr id="7" name="Picture 4" descr="C:\Documents and Settings\Antonio Gordillo\Escritorio\Organizar\LOGOS\HechosPositivo.png"/>
          <p:cNvPicPr>
            <a:picLocks noChangeAspect="1" noChangeArrowheads="1"/>
          </p:cNvPicPr>
          <p:nvPr userDrawn="1"/>
        </p:nvPicPr>
        <p:blipFill>
          <a:blip r:embed="rId2" cstate="print"/>
          <a:srcRect/>
          <a:stretch>
            <a:fillRect/>
          </a:stretch>
        </p:blipFill>
        <p:spPr bwMode="auto">
          <a:xfrm>
            <a:off x="7712118" y="252369"/>
            <a:ext cx="1258887" cy="539750"/>
          </a:xfrm>
          <a:prstGeom prst="rect">
            <a:avLst/>
          </a:prstGeom>
          <a:noFill/>
        </p:spPr>
      </p:pic>
      <p:pic>
        <p:nvPicPr>
          <p:cNvPr id="8" name="Picture 6" descr="C:\Documents and Settings\Antonio Gordillo\Escritorio\Organizar\LOGOS\Hacienda Final.bmp"/>
          <p:cNvPicPr>
            <a:picLocks noChangeAspect="1" noChangeArrowheads="1"/>
          </p:cNvPicPr>
          <p:nvPr userDrawn="1"/>
        </p:nvPicPr>
        <p:blipFill>
          <a:blip r:embed="rId3" cstate="print"/>
          <a:srcRect/>
          <a:stretch>
            <a:fillRect/>
          </a:stretch>
        </p:blipFill>
        <p:spPr bwMode="auto">
          <a:xfrm>
            <a:off x="299979" y="117440"/>
            <a:ext cx="1158875" cy="719137"/>
          </a:xfrm>
          <a:prstGeom prst="rect">
            <a:avLst/>
          </a:prstGeom>
          <a:noFill/>
        </p:spPr>
      </p:pic>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latin typeface="Arial" pitchFamily="34" charset="0"/>
                <a:cs typeface="Arial"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lvl1pPr>
              <a:defRPr>
                <a:latin typeface="Arial" pitchFamily="34" charset="0"/>
                <a:cs typeface="Arial" pitchFamily="34" charset="0"/>
              </a:defRPr>
            </a:lvl1p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2B4E2-CEE8-460A-B01D-3B64F170EC4E}" type="slidenum">
              <a:rPr lang="en-US" smtClean="0"/>
              <a:pPr/>
              <a:t>‹Nº›</a:t>
            </a:fld>
            <a:endParaRPr lang="en-US"/>
          </a:p>
        </p:txBody>
      </p:sp>
      <p:sp>
        <p:nvSpPr>
          <p:cNvPr id="9" name="Rectangle 8"/>
          <p:cNvSpPr/>
          <p:nvPr userDrawn="1"/>
        </p:nvSpPr>
        <p:spPr>
          <a:xfrm>
            <a:off x="0" y="6163056"/>
            <a:ext cx="9098280" cy="4572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zoom/>
    <p:sndAc>
      <p:stSnd>
        <p:snd r:embed="rId1" name="wind.wav"/>
      </p:stSnd>
    </p:sndAc>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atin typeface="Arial" pitchFamily="34" charset="0"/>
                <a:cs typeface="Arial" pitchFamily="34" charset="0"/>
              </a:defRPr>
            </a:lvl1pPr>
            <a:lvl2pPr>
              <a:defRPr sz="2400">
                <a:latin typeface="Arial" pitchFamily="34" charset="0"/>
                <a:cs typeface="Arial" pitchFamily="34" charset="0"/>
              </a:defRPr>
            </a:lvl2pPr>
            <a:lvl3pPr>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atin typeface="Arial" pitchFamily="34" charset="0"/>
                <a:cs typeface="Arial" pitchFamily="34" charset="0"/>
              </a:defRPr>
            </a:lvl1pPr>
            <a:lvl2pPr>
              <a:defRPr sz="2400">
                <a:latin typeface="Arial" pitchFamily="34" charset="0"/>
                <a:cs typeface="Arial" pitchFamily="34" charset="0"/>
              </a:defRPr>
            </a:lvl2pPr>
            <a:lvl3pPr>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Date Placeholder 4"/>
          <p:cNvSpPr>
            <a:spLocks noGrp="1"/>
          </p:cNvSpPr>
          <p:nvPr>
            <p:ph type="dt" sz="half" idx="10"/>
          </p:nvPr>
        </p:nvSpPr>
        <p:spPr/>
        <p:txBody>
          <a:bodyPr/>
          <a:lstStyle>
            <a:lvl1pPr>
              <a:defRPr>
                <a:latin typeface="Arial" pitchFamily="34" charset="0"/>
                <a:cs typeface="Arial" pitchFamily="34" charset="0"/>
              </a:defRPr>
            </a:lvl1p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495C68-6CB1-4FE0-A4BC-80DF078FE82A}" type="slidenum">
              <a:rPr lang="en-US" smtClean="0"/>
              <a:pPr/>
              <a:t>‹Nº›</a:t>
            </a:fld>
            <a:endParaRPr lang="en-US"/>
          </a:p>
        </p:txBody>
      </p:sp>
    </p:spTree>
  </p:cSld>
  <p:clrMapOvr>
    <a:masterClrMapping/>
  </p:clrMapOvr>
  <p:transition spd="slow">
    <p:zoom/>
    <p:sndAc>
      <p:stSnd>
        <p:snd r:embed="rId1" name="wind.wav"/>
      </p:stSnd>
    </p:sndAc>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vl6pPr>
              <a:defRPr sz="1600"/>
            </a:lvl6pPr>
            <a:lvl7pPr>
              <a:defRPr sz="1600"/>
            </a:lvl7pPr>
            <a:lvl8pPr>
              <a:defRPr sz="1600"/>
            </a:lvl8pPr>
            <a:lvl9pPr>
              <a:defRPr sz="1600"/>
            </a:lvl9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lvl1pPr>
              <a:defRPr>
                <a:latin typeface="Arial" pitchFamily="34" charset="0"/>
                <a:cs typeface="Arial" pitchFamily="34" charset="0"/>
              </a:defRPr>
            </a:lvl1p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258DF6-893F-48A8-89C9-F53300EB9B5D}" type="slidenum">
              <a:rPr lang="en-US" smtClean="0"/>
              <a:pPr/>
              <a:t>‹Nº›</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zoom/>
    <p:sndAc>
      <p:stSnd>
        <p:snd r:embed="rId1" name="wind.wav"/>
      </p:stSnd>
    </p:sndAc>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A961FD-CD19-4205-BA6D-494828A05515}" type="slidenum">
              <a:rPr lang="en-US" smtClean="0"/>
              <a:pPr/>
              <a:t>‹Nº›</a:t>
            </a:fld>
            <a:endParaRPr lang="en-US"/>
          </a:p>
        </p:txBody>
      </p:sp>
    </p:spTree>
  </p:cSld>
  <p:clrMapOvr>
    <a:masterClrMapping/>
  </p:clrMapOvr>
  <p:transition spd="slow">
    <p:zoom/>
    <p:sndAc>
      <p:stSnd>
        <p:snd r:embed="rId1" name="wind.wav"/>
      </p:stSnd>
    </p:sndAc>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5796136" y="6201308"/>
            <a:ext cx="1037692" cy="365125"/>
          </a:xfrm>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7596336" y="6201308"/>
            <a:ext cx="762000" cy="365125"/>
          </a:xfrm>
        </p:spPr>
        <p:txBody>
          <a:bodyPr/>
          <a:lstStyle/>
          <a:p>
            <a:fld id="{4876B7EE-97D8-4EE6-AF56-7BDFC78EEC4B}" type="slidenum">
              <a:rPr lang="en-US" smtClean="0"/>
              <a:pPr/>
              <a:t>‹Nº›</a:t>
            </a:fld>
            <a:endParaRPr lang="en-US"/>
          </a:p>
        </p:txBody>
      </p:sp>
      <p:pic>
        <p:nvPicPr>
          <p:cNvPr id="5" name="Picture 2" descr="Y:\Informacion\Proyectos\Proyectos 2012\Diseño\Iconos y Logos\CEIEG-2010_SMALL.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881781" y="147164"/>
            <a:ext cx="1118711" cy="3060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Y:\Informacion\Proyectos\Proyectos 2012\Diseño\Iconos y Logos\Hacienda Final-01.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90905" y="24184"/>
            <a:ext cx="924711" cy="57549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zoom/>
    <p:sndAc>
      <p:stSnd>
        <p:snd r:embed="rId1" name="wind.wav"/>
      </p:stSnd>
    </p:sndAc>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s-ES" smtClean="0"/>
              <a:t>Haga clic para modificar el estilo de título del patrón</a:t>
            </a:r>
            <a:endParaRPr lang="en-US"/>
          </a:p>
        </p:txBody>
      </p:sp>
      <p:sp>
        <p:nvSpPr>
          <p:cNvPr id="3" name="Content Placeholder 2"/>
          <p:cNvSpPr>
            <a:spLocks noGrp="1"/>
          </p:cNvSpPr>
          <p:nvPr>
            <p:ph idx="1"/>
          </p:nvPr>
        </p:nvSpPr>
        <p:spPr>
          <a:xfrm>
            <a:off x="3710866" y="457200"/>
            <a:ext cx="4594934" cy="4114799"/>
          </a:xfrm>
        </p:spPr>
        <p:txBody>
          <a:bodyPr/>
          <a:lstStyle>
            <a:lvl1pPr>
              <a:defRPr sz="2400">
                <a:latin typeface="Arial" pitchFamily="34" charset="0"/>
                <a:cs typeface="Arial" pitchFamily="34" charset="0"/>
              </a:defRPr>
            </a:lvl1pPr>
            <a:lvl2pPr>
              <a:defRPr sz="2200">
                <a:latin typeface="Arial" pitchFamily="34" charset="0"/>
                <a:cs typeface="Arial" pitchFamily="34" charset="0"/>
              </a:defRPr>
            </a:lvl2pPr>
            <a:lvl3pPr>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Date Placeholder 4"/>
          <p:cNvSpPr>
            <a:spLocks noGrp="1"/>
          </p:cNvSpPr>
          <p:nvPr>
            <p:ph type="dt" sz="half" idx="10"/>
          </p:nvPr>
        </p:nvSpPr>
        <p:spPr/>
        <p:txBody>
          <a:bodyPr/>
          <a:lstStyle>
            <a:lvl1pPr>
              <a:defRPr>
                <a:latin typeface="Arial" pitchFamily="34" charset="0"/>
                <a:cs typeface="Arial" pitchFamily="34" charset="0"/>
              </a:defRPr>
            </a:lvl1p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A019BE-0A3F-4EF6-B7AA-0D3828BE3F42}" type="slidenum">
              <a:rPr lang="en-US" smtClean="0"/>
              <a:pPr/>
              <a:t>‹Nº›</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zoom/>
    <p:sndAc>
      <p:stSnd>
        <p:snd r:embed="rId1" name="wind.wav"/>
      </p:stSnd>
    </p:sndAc>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atin typeface="Arial" pitchFamily="34" charset="0"/>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lvl1pPr>
              <a:defRPr>
                <a:latin typeface="Arial" pitchFamily="34" charset="0"/>
                <a:cs typeface="Arial" pitchFamily="34" charset="0"/>
              </a:defRPr>
            </a:lvl1p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F1A4A-9AC7-45DC-BA70-06F345BDF8C0}" type="slidenum">
              <a:rPr lang="en-US" smtClean="0"/>
              <a:pPr/>
              <a:t>‹Nº›</a:t>
            </a:fld>
            <a:endParaRPr lang="en-US"/>
          </a:p>
        </p:txBody>
      </p:sp>
    </p:spTree>
  </p:cSld>
  <p:clrMapOvr>
    <a:masterClrMapping/>
  </p:clrMapOvr>
  <p:transition spd="slow">
    <p:zoom/>
    <p:sndAc>
      <p:stSnd>
        <p:snd r:embed="rId1" name="wind.wav"/>
      </p:stSnd>
    </p:sndAc>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audio" Target="../media/audio1.wav"/></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endParaRPr lang="en-US"/>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7036C69F-54F6-4BE7-9C45-98F5F4673FCB}" type="slidenum">
              <a:rPr lang="en-US" smtClean="0"/>
              <a:pPr/>
              <a:t>‹Nº›</a:t>
            </a:fld>
            <a:endParaRPr lang="en-US"/>
          </a:p>
        </p:txBody>
      </p:sp>
      <p:sp>
        <p:nvSpPr>
          <p:cNvPr id="8" name="Rectangle 7"/>
          <p:cNvSpPr/>
          <p:nvPr/>
        </p:nvSpPr>
        <p:spPr>
          <a:xfrm>
            <a:off x="1296356" y="0"/>
            <a:ext cx="6480000" cy="584684"/>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6163056"/>
            <a:ext cx="9098280" cy="4572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4124" r:id="rId1"/>
    <p:sldLayoutId id="2147484125" r:id="rId2"/>
    <p:sldLayoutId id="2147484126" r:id="rId3"/>
    <p:sldLayoutId id="2147484127" r:id="rId4"/>
    <p:sldLayoutId id="2147484128" r:id="rId5"/>
    <p:sldLayoutId id="2147484129" r:id="rId6"/>
    <p:sldLayoutId id="2147484130" r:id="rId7"/>
    <p:sldLayoutId id="2147484131" r:id="rId8"/>
    <p:sldLayoutId id="2147484132" r:id="rId9"/>
    <p:sldLayoutId id="2147484133" r:id="rId10"/>
    <p:sldLayoutId id="2147484134" r:id="rId11"/>
    <p:sldLayoutId id="2147484136" r:id="rId12"/>
    <p:sldLayoutId id="2147484137" r:id="rId13"/>
    <p:sldLayoutId id="2147484138" r:id="rId14"/>
    <p:sldLayoutId id="2147484139" r:id="rId15"/>
    <p:sldLayoutId id="2147484140" r:id="rId16"/>
    <p:sldLayoutId id="2147484141" r:id="rId17"/>
    <p:sldLayoutId id="2147484142" r:id="rId18"/>
    <p:sldLayoutId id="2147484143" r:id="rId19"/>
    <p:sldLayoutId id="2147484144" r:id="rId20"/>
    <p:sldLayoutId id="2147484145" r:id="rId21"/>
    <p:sldLayoutId id="2147484146" r:id="rId22"/>
    <p:sldLayoutId id="2147484147" r:id="rId23"/>
    <p:sldLayoutId id="2147484148" r:id="rId24"/>
    <p:sldLayoutId id="2147484149" r:id="rId25"/>
  </p:sldLayoutIdLst>
  <p:transition spd="slow">
    <p:zoom/>
    <p:sndAc>
      <p:stSnd>
        <p:snd r:embed="rId27" name="wind.wav"/>
      </p:stSnd>
    </p:sndAc>
  </p:transition>
  <p:timing>
    <p:tnLst>
      <p:par>
        <p:cTn id="1" dur="indefinite" restart="never" nodeType="tmRoot"/>
      </p:par>
    </p:tnLst>
  </p:timing>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chart" Target="../charts/chart1.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ctrTitle"/>
          </p:nvPr>
        </p:nvSpPr>
        <p:spPr>
          <a:xfrm>
            <a:off x="827584" y="1484784"/>
            <a:ext cx="7543800" cy="1524000"/>
          </a:xfrm>
        </p:spPr>
        <p:txBody>
          <a:bodyPr/>
          <a:lstStyle/>
          <a:p>
            <a:r>
              <a:rPr lang="es-MX" dirty="0" smtClean="0">
                <a:solidFill>
                  <a:schemeClr val="accent4">
                    <a:lumMod val="20000"/>
                    <a:lumOff val="80000"/>
                  </a:schemeClr>
                </a:solidFill>
              </a:rPr>
              <a:t>Chiapas</a:t>
            </a:r>
            <a:endParaRPr lang="es-MX" dirty="0">
              <a:solidFill>
                <a:schemeClr val="accent4">
                  <a:lumMod val="20000"/>
                  <a:lumOff val="80000"/>
                </a:schemeClr>
              </a:solidFill>
            </a:endParaRPr>
          </a:p>
        </p:txBody>
      </p:sp>
      <p:sp>
        <p:nvSpPr>
          <p:cNvPr id="4" name="3 Subtítulo"/>
          <p:cNvSpPr>
            <a:spLocks noGrp="1"/>
          </p:cNvSpPr>
          <p:nvPr>
            <p:ph type="subTitle" idx="1"/>
          </p:nvPr>
        </p:nvSpPr>
        <p:spPr>
          <a:xfrm>
            <a:off x="791580" y="3140968"/>
            <a:ext cx="6858000" cy="990600"/>
          </a:xfrm>
        </p:spPr>
        <p:txBody>
          <a:bodyPr/>
          <a:lstStyle/>
          <a:p>
            <a:r>
              <a:rPr lang="es-MX" dirty="0" smtClean="0">
                <a:solidFill>
                  <a:schemeClr val="accent5">
                    <a:lumMod val="75000"/>
                  </a:schemeClr>
                </a:solidFill>
              </a:rPr>
              <a:t>Estadísticas de trabajadores asegurados al IMSS. Abril 2012.</a:t>
            </a:r>
            <a:endParaRPr lang="es-MX" dirty="0">
              <a:solidFill>
                <a:schemeClr val="accent5">
                  <a:lumMod val="75000"/>
                </a:schemeClr>
              </a:solidFill>
            </a:endParaRPr>
          </a:p>
        </p:txBody>
      </p:sp>
    </p:spTree>
    <p:extLst>
      <p:ext uri="{BB962C8B-B14F-4D97-AF65-F5344CB8AC3E}">
        <p14:creationId xmlns:p14="http://schemas.microsoft.com/office/powerpoint/2010/main" val="517409212"/>
      </p:ext>
    </p:extLst>
  </p:cSld>
  <p:clrMapOvr>
    <a:masterClrMapping/>
  </p:clrMapOvr>
  <p:transition spd="slow">
    <p:zoom/>
    <p:sndAc>
      <p:stSnd>
        <p:snd r:embed="rId3" name="wind.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552986" y="763157"/>
            <a:ext cx="1810367" cy="276999"/>
          </a:xfrm>
          <a:prstGeom prst="rect">
            <a:avLst/>
          </a:prstGeom>
          <a:noFill/>
        </p:spPr>
        <p:txBody>
          <a:bodyPr wrap="none" rtlCol="0">
            <a:spAutoFit/>
          </a:bodyPr>
          <a:lstStyle/>
          <a:p>
            <a:r>
              <a:rPr lang="es-MX" sz="1200" b="1" dirty="0" smtClean="0">
                <a:solidFill>
                  <a:schemeClr val="accent5">
                    <a:lumMod val="50000"/>
                  </a:schemeClr>
                </a:solidFill>
              </a:rPr>
              <a:t>Abril 2011 a Abril 2012</a:t>
            </a:r>
            <a:endParaRPr lang="es-MX" sz="1200" b="1" dirty="0">
              <a:solidFill>
                <a:schemeClr val="accent5">
                  <a:lumMod val="50000"/>
                </a:schemeClr>
              </a:solidFill>
            </a:endParaRPr>
          </a:p>
        </p:txBody>
      </p:sp>
      <p:sp>
        <p:nvSpPr>
          <p:cNvPr id="5" name="4 CuadroTexto"/>
          <p:cNvSpPr txBox="1"/>
          <p:nvPr/>
        </p:nvSpPr>
        <p:spPr>
          <a:xfrm>
            <a:off x="519057" y="6588141"/>
            <a:ext cx="4641014" cy="200055"/>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tabLst>
                <a:tab pos="361950" algn="l"/>
                <a:tab pos="625475" algn="l"/>
              </a:tabLst>
            </a:pPr>
            <a:r>
              <a:rPr lang="es-ES" sz="700" dirty="0" smtClean="0">
                <a:latin typeface="Arial" pitchFamily="34" charset="0"/>
                <a:cs typeface="Arial" pitchFamily="34" charset="0"/>
              </a:rPr>
              <a:t>Fuente:	IMSS</a:t>
            </a:r>
            <a:r>
              <a:rPr lang="es-ES" sz="700" dirty="0">
                <a:latin typeface="Arial" pitchFamily="34" charset="0"/>
                <a:cs typeface="Arial" pitchFamily="34" charset="0"/>
              </a:rPr>
              <a:t>.</a:t>
            </a:r>
            <a:r>
              <a:rPr lang="es-ES" sz="700" baseline="0" dirty="0">
                <a:latin typeface="Arial" pitchFamily="34" charset="0"/>
                <a:cs typeface="Arial" pitchFamily="34" charset="0"/>
              </a:rPr>
              <a:t> Instituto Mexicano del Seguro Social. http://www.imss.gob.mx/estadisticas/financieras/Cubo.htm</a:t>
            </a:r>
          </a:p>
        </p:txBody>
      </p:sp>
      <p:sp>
        <p:nvSpPr>
          <p:cNvPr id="8" name="7 CuadroTexto"/>
          <p:cNvSpPr txBox="1"/>
          <p:nvPr/>
        </p:nvSpPr>
        <p:spPr>
          <a:xfrm>
            <a:off x="1331640" y="116632"/>
            <a:ext cx="6444716" cy="430887"/>
          </a:xfrm>
          <a:prstGeom prst="rect">
            <a:avLst/>
          </a:prstGeom>
          <a:noFill/>
        </p:spPr>
        <p:txBody>
          <a:bodyPr wrap="square" rtlCol="0">
            <a:spAutoFit/>
          </a:bodyPr>
          <a:lstStyle/>
          <a:p>
            <a:pPr algn="ctr"/>
            <a:r>
              <a:rPr lang="es-MX" sz="2200" dirty="0" smtClean="0">
                <a:solidFill>
                  <a:schemeClr val="bg1"/>
                </a:solidFill>
                <a:latin typeface="+mj-lt"/>
              </a:rPr>
              <a:t>Trabajadores asegurados al IMSS en Chiapas</a:t>
            </a:r>
            <a:endParaRPr lang="es-MX" sz="2200" dirty="0">
              <a:solidFill>
                <a:schemeClr val="bg1"/>
              </a:solidFill>
              <a:latin typeface="+mj-lt"/>
            </a:endParaRPr>
          </a:p>
        </p:txBody>
      </p:sp>
      <p:graphicFrame>
        <p:nvGraphicFramePr>
          <p:cNvPr id="2" name="1 Tabla"/>
          <p:cNvGraphicFramePr>
            <a:graphicFrameLocks noGrp="1"/>
          </p:cNvGraphicFramePr>
          <p:nvPr>
            <p:extLst>
              <p:ext uri="{D42A27DB-BD31-4B8C-83A1-F6EECF244321}">
                <p14:modId xmlns:p14="http://schemas.microsoft.com/office/powerpoint/2010/main" val="806605008"/>
              </p:ext>
            </p:extLst>
          </p:nvPr>
        </p:nvGraphicFramePr>
        <p:xfrm>
          <a:off x="863588" y="1340768"/>
          <a:ext cx="7543803" cy="3924436"/>
        </p:xfrm>
        <a:graphic>
          <a:graphicData uri="http://schemas.openxmlformats.org/drawingml/2006/table">
            <a:tbl>
              <a:tblPr>
                <a:tableStyleId>{5C22544A-7EE6-4342-B048-85BDC9FD1C3A}</a:tableStyleId>
              </a:tblPr>
              <a:tblGrid>
                <a:gridCol w="610595"/>
                <a:gridCol w="866651"/>
                <a:gridCol w="866651"/>
                <a:gridCol w="866651"/>
                <a:gridCol w="866651"/>
                <a:gridCol w="866651"/>
                <a:gridCol w="866651"/>
                <a:gridCol w="866651"/>
                <a:gridCol w="866651"/>
              </a:tblGrid>
              <a:tr h="721574">
                <a:tc>
                  <a:txBody>
                    <a:bodyPr/>
                    <a:lstStyle/>
                    <a:p>
                      <a:pPr marL="0" algn="ctr" defTabSz="914400" rtl="0" eaLnBrk="1" fontAlgn="ctr" latinLnBrk="0" hangingPunct="1"/>
                      <a:r>
                        <a:rPr lang="es-MX" sz="1000" b="1" u="none" strike="noStrike" kern="1200" dirty="0">
                          <a:solidFill>
                            <a:schemeClr val="bg1">
                              <a:lumMod val="95000"/>
                            </a:schemeClr>
                          </a:solidFill>
                          <a:effectLst/>
                          <a:latin typeface="Arial" pitchFamily="34" charset="0"/>
                          <a:ea typeface="+mn-ea"/>
                          <a:cs typeface="Arial" pitchFamily="34" charset="0"/>
                        </a:rPr>
                        <a:t>Mes - Año</a:t>
                      </a:r>
                    </a:p>
                  </a:txBody>
                  <a:tcPr marL="5909" marR="5909" marT="5909" marB="0" anchor="ctr">
                    <a:solidFill>
                      <a:schemeClr val="accent1">
                        <a:lumMod val="75000"/>
                      </a:schemeClr>
                    </a:solidFill>
                  </a:tcPr>
                </a:tc>
                <a:tc>
                  <a:txBody>
                    <a:bodyPr/>
                    <a:lstStyle/>
                    <a:p>
                      <a:pPr marL="0" algn="ctr" defTabSz="914400" rtl="0" eaLnBrk="1" fontAlgn="ctr" latinLnBrk="0" hangingPunct="1"/>
                      <a:r>
                        <a:rPr lang="es-MX" sz="1000" b="1" u="none" strike="noStrike" kern="1200" dirty="0">
                          <a:solidFill>
                            <a:schemeClr val="bg1">
                              <a:lumMod val="95000"/>
                            </a:schemeClr>
                          </a:solidFill>
                          <a:effectLst/>
                          <a:latin typeface="Arial" pitchFamily="34" charset="0"/>
                          <a:ea typeface="+mn-ea"/>
                          <a:cs typeface="Arial" pitchFamily="34" charset="0"/>
                        </a:rPr>
                        <a:t>Trabajadores Permanentes Totales</a:t>
                      </a:r>
                    </a:p>
                  </a:txBody>
                  <a:tcPr marL="5909" marR="5909" marT="5909" marB="0" anchor="ctr">
                    <a:solidFill>
                      <a:schemeClr val="accent1">
                        <a:lumMod val="75000"/>
                      </a:schemeClr>
                    </a:solidFill>
                  </a:tcPr>
                </a:tc>
                <a:tc>
                  <a:txBody>
                    <a:bodyPr/>
                    <a:lstStyle/>
                    <a:p>
                      <a:pPr marL="0" algn="ctr" defTabSz="914400" rtl="0" eaLnBrk="1" fontAlgn="ctr" latinLnBrk="0" hangingPunct="1"/>
                      <a:r>
                        <a:rPr lang="es-MX" sz="1000" b="1" u="none" strike="noStrike" kern="1200" dirty="0">
                          <a:solidFill>
                            <a:schemeClr val="bg1">
                              <a:lumMod val="95000"/>
                            </a:schemeClr>
                          </a:solidFill>
                          <a:effectLst/>
                          <a:latin typeface="Arial" pitchFamily="34" charset="0"/>
                          <a:ea typeface="+mn-ea"/>
                          <a:cs typeface="Arial" pitchFamily="34" charset="0"/>
                        </a:rPr>
                        <a:t>Trabajadores Permanentes Urbanos</a:t>
                      </a:r>
                    </a:p>
                  </a:txBody>
                  <a:tcPr marL="5909" marR="5909" marT="5909" marB="0" anchor="ctr">
                    <a:solidFill>
                      <a:schemeClr val="accent1">
                        <a:lumMod val="75000"/>
                      </a:schemeClr>
                    </a:solidFill>
                  </a:tcPr>
                </a:tc>
                <a:tc>
                  <a:txBody>
                    <a:bodyPr/>
                    <a:lstStyle/>
                    <a:p>
                      <a:pPr marL="0" algn="ctr" defTabSz="914400" rtl="0" eaLnBrk="1" fontAlgn="ctr" latinLnBrk="0" hangingPunct="1"/>
                      <a:r>
                        <a:rPr lang="es-MX" sz="1000" b="1" u="none" strike="noStrike" kern="1200" dirty="0">
                          <a:solidFill>
                            <a:schemeClr val="bg1">
                              <a:lumMod val="95000"/>
                            </a:schemeClr>
                          </a:solidFill>
                          <a:effectLst/>
                          <a:latin typeface="Arial" pitchFamily="34" charset="0"/>
                          <a:ea typeface="+mn-ea"/>
                          <a:cs typeface="Arial" pitchFamily="34" charset="0"/>
                        </a:rPr>
                        <a:t>Trabajadores Eventuales Urbanos</a:t>
                      </a:r>
                    </a:p>
                  </a:txBody>
                  <a:tcPr marL="5909" marR="5909" marT="5909" marB="0" anchor="ctr">
                    <a:solidFill>
                      <a:schemeClr val="accent1">
                        <a:lumMod val="75000"/>
                      </a:schemeClr>
                    </a:solidFill>
                  </a:tcPr>
                </a:tc>
                <a:tc>
                  <a:txBody>
                    <a:bodyPr/>
                    <a:lstStyle/>
                    <a:p>
                      <a:pPr marL="0" algn="ctr" defTabSz="914400" rtl="0" eaLnBrk="1" fontAlgn="ctr" latinLnBrk="0" hangingPunct="1"/>
                      <a:r>
                        <a:rPr lang="es-MX" sz="1000" b="1" u="none" strike="noStrike" kern="1200" dirty="0">
                          <a:solidFill>
                            <a:schemeClr val="bg1">
                              <a:lumMod val="95000"/>
                            </a:schemeClr>
                          </a:solidFill>
                          <a:effectLst/>
                          <a:latin typeface="Arial" pitchFamily="34" charset="0"/>
                          <a:ea typeface="+mn-ea"/>
                          <a:cs typeface="Arial" pitchFamily="34" charset="0"/>
                        </a:rPr>
                        <a:t>Total Trabajadores Urbanos</a:t>
                      </a:r>
                    </a:p>
                  </a:txBody>
                  <a:tcPr marL="5909" marR="5909" marT="5909" marB="0" anchor="ctr">
                    <a:solidFill>
                      <a:schemeClr val="accent1">
                        <a:lumMod val="75000"/>
                      </a:schemeClr>
                    </a:solidFill>
                  </a:tcPr>
                </a:tc>
                <a:tc>
                  <a:txBody>
                    <a:bodyPr/>
                    <a:lstStyle/>
                    <a:p>
                      <a:pPr marL="0" algn="ctr" defTabSz="914400" rtl="0" eaLnBrk="1" fontAlgn="ctr" latinLnBrk="0" hangingPunct="1"/>
                      <a:r>
                        <a:rPr lang="es-MX" sz="1000" b="1" u="none" strike="noStrike" kern="1200" dirty="0">
                          <a:solidFill>
                            <a:schemeClr val="bg1">
                              <a:lumMod val="95000"/>
                            </a:schemeClr>
                          </a:solidFill>
                          <a:effectLst/>
                          <a:latin typeface="Arial" pitchFamily="34" charset="0"/>
                          <a:ea typeface="+mn-ea"/>
                          <a:cs typeface="Arial" pitchFamily="34" charset="0"/>
                        </a:rPr>
                        <a:t>Trabajadores Permanentes del Campo</a:t>
                      </a:r>
                    </a:p>
                  </a:txBody>
                  <a:tcPr marL="5909" marR="5909" marT="5909" marB="0" anchor="ctr">
                    <a:solidFill>
                      <a:schemeClr val="accent1">
                        <a:lumMod val="75000"/>
                      </a:schemeClr>
                    </a:solidFill>
                  </a:tcPr>
                </a:tc>
                <a:tc>
                  <a:txBody>
                    <a:bodyPr/>
                    <a:lstStyle/>
                    <a:p>
                      <a:pPr marL="0" algn="ctr" defTabSz="914400" rtl="0" eaLnBrk="1" fontAlgn="ctr" latinLnBrk="0" hangingPunct="1"/>
                      <a:r>
                        <a:rPr lang="es-MX" sz="1000" b="1" u="none" strike="noStrike" kern="1200" dirty="0">
                          <a:solidFill>
                            <a:schemeClr val="bg1">
                              <a:lumMod val="95000"/>
                            </a:schemeClr>
                          </a:solidFill>
                          <a:effectLst/>
                          <a:latin typeface="Arial" pitchFamily="34" charset="0"/>
                          <a:ea typeface="+mn-ea"/>
                          <a:cs typeface="Arial" pitchFamily="34" charset="0"/>
                        </a:rPr>
                        <a:t>Trabajadores Eventuales del Campo</a:t>
                      </a:r>
                    </a:p>
                  </a:txBody>
                  <a:tcPr marL="5909" marR="5909" marT="5909" marB="0" anchor="ctr">
                    <a:solidFill>
                      <a:schemeClr val="accent1">
                        <a:lumMod val="75000"/>
                      </a:schemeClr>
                    </a:solidFill>
                  </a:tcPr>
                </a:tc>
                <a:tc>
                  <a:txBody>
                    <a:bodyPr/>
                    <a:lstStyle/>
                    <a:p>
                      <a:pPr marL="0" algn="ctr" defTabSz="914400" rtl="0" eaLnBrk="1" fontAlgn="ctr" latinLnBrk="0" hangingPunct="1"/>
                      <a:r>
                        <a:rPr lang="es-MX" sz="1000" b="1" u="none" strike="noStrike" kern="1200" dirty="0">
                          <a:solidFill>
                            <a:schemeClr val="bg1">
                              <a:lumMod val="95000"/>
                            </a:schemeClr>
                          </a:solidFill>
                          <a:effectLst/>
                          <a:latin typeface="Arial" pitchFamily="34" charset="0"/>
                          <a:ea typeface="+mn-ea"/>
                          <a:cs typeface="Arial" pitchFamily="34" charset="0"/>
                        </a:rPr>
                        <a:t>Total Trabajadores del Campo</a:t>
                      </a:r>
                    </a:p>
                  </a:txBody>
                  <a:tcPr marL="5909" marR="5909" marT="5909" marB="0" anchor="ctr">
                    <a:solidFill>
                      <a:schemeClr val="accent1">
                        <a:lumMod val="75000"/>
                      </a:schemeClr>
                    </a:solidFill>
                  </a:tcPr>
                </a:tc>
                <a:tc>
                  <a:txBody>
                    <a:bodyPr/>
                    <a:lstStyle/>
                    <a:p>
                      <a:pPr marL="0" algn="ctr" defTabSz="914400" rtl="0" eaLnBrk="1" fontAlgn="ctr" latinLnBrk="0" hangingPunct="1"/>
                      <a:r>
                        <a:rPr lang="es-MX" sz="1000" b="1" u="none" strike="noStrike" kern="1200" dirty="0">
                          <a:solidFill>
                            <a:schemeClr val="bg1">
                              <a:lumMod val="95000"/>
                            </a:schemeClr>
                          </a:solidFill>
                          <a:effectLst/>
                          <a:latin typeface="Arial" pitchFamily="34" charset="0"/>
                          <a:ea typeface="+mn-ea"/>
                          <a:cs typeface="Arial" pitchFamily="34" charset="0"/>
                        </a:rPr>
                        <a:t>Trabajadores Asegurados Totales</a:t>
                      </a:r>
                    </a:p>
                  </a:txBody>
                  <a:tcPr marL="5909" marR="5909" marT="5909" marB="0" anchor="ctr">
                    <a:solidFill>
                      <a:schemeClr val="accent1">
                        <a:lumMod val="75000"/>
                      </a:schemeClr>
                    </a:solidFill>
                  </a:tcPr>
                </a:tc>
              </a:tr>
              <a:tr h="246374">
                <a:tc>
                  <a:txBody>
                    <a:bodyPr/>
                    <a:lstStyle/>
                    <a:p>
                      <a:pPr marL="0" algn="l"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abr-11</a:t>
                      </a:r>
                    </a:p>
                  </a:txBody>
                  <a:tcPr marL="5909" marR="5909" marT="5909" marB="0" anchor="ctr"/>
                </a:tc>
                <a:tc>
                  <a:txBody>
                    <a:bodyPr/>
                    <a:lstStyle/>
                    <a:p>
                      <a:pPr marL="0" algn="r" defTabSz="914400" rtl="0" eaLnBrk="1" fontAlgn="ctr" latinLnBrk="0" hangingPunct="1"/>
                      <a:r>
                        <a:rPr lang="es-MX" sz="1050" u="none" strike="noStrike" kern="1200" dirty="0">
                          <a:solidFill>
                            <a:schemeClr val="accent5">
                              <a:lumMod val="50000"/>
                            </a:schemeClr>
                          </a:solidFill>
                          <a:effectLst/>
                          <a:latin typeface="Arial" pitchFamily="34" charset="0"/>
                          <a:ea typeface="+mn-ea"/>
                          <a:cs typeface="Arial" pitchFamily="34" charset="0"/>
                        </a:rPr>
                        <a:t>177,302</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175,955</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18,824</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194,779</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1,347</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2,944</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4,291</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199,070</a:t>
                      </a:r>
                    </a:p>
                  </a:txBody>
                  <a:tcPr marL="5909" marR="5909" marT="5909" marB="0" anchor="ctr"/>
                </a:tc>
              </a:tr>
              <a:tr h="246374">
                <a:tc>
                  <a:txBody>
                    <a:bodyPr/>
                    <a:lstStyle/>
                    <a:p>
                      <a:pPr marL="0" algn="l"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may-11</a:t>
                      </a:r>
                    </a:p>
                  </a:txBody>
                  <a:tcPr marL="5909" marR="5909" marT="5909" marB="0" anchor="ctr"/>
                </a:tc>
                <a:tc>
                  <a:txBody>
                    <a:bodyPr/>
                    <a:lstStyle/>
                    <a:p>
                      <a:pPr marL="0" algn="r" defTabSz="914400" rtl="0" eaLnBrk="1" fontAlgn="ctr" latinLnBrk="0" hangingPunct="1"/>
                      <a:r>
                        <a:rPr lang="es-MX" sz="1050" u="none" strike="noStrike" kern="1200" dirty="0">
                          <a:solidFill>
                            <a:schemeClr val="accent5">
                              <a:lumMod val="50000"/>
                            </a:schemeClr>
                          </a:solidFill>
                          <a:effectLst/>
                          <a:latin typeface="Arial" pitchFamily="34" charset="0"/>
                          <a:ea typeface="+mn-ea"/>
                          <a:cs typeface="Arial" pitchFamily="34" charset="0"/>
                        </a:rPr>
                        <a:t>177,369</a:t>
                      </a:r>
                    </a:p>
                  </a:txBody>
                  <a:tcPr marL="5909" marR="5909" marT="5909" marB="0" anchor="b"/>
                </a:tc>
                <a:tc>
                  <a:txBody>
                    <a:bodyPr/>
                    <a:lstStyle/>
                    <a:p>
                      <a:pPr marL="0" algn="r" defTabSz="914400" rtl="0" eaLnBrk="1" fontAlgn="ctr" latinLnBrk="0" hangingPunct="1"/>
                      <a:r>
                        <a:rPr lang="es-MX" sz="1050" u="none" strike="noStrike" kern="1200" dirty="0">
                          <a:solidFill>
                            <a:schemeClr val="accent5">
                              <a:lumMod val="50000"/>
                            </a:schemeClr>
                          </a:solidFill>
                          <a:effectLst/>
                          <a:latin typeface="Arial" pitchFamily="34" charset="0"/>
                          <a:ea typeface="+mn-ea"/>
                          <a:cs typeface="Arial" pitchFamily="34" charset="0"/>
                        </a:rPr>
                        <a:t>176,071</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20,057</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196,128</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1,298</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1,686</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2,984</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199,112</a:t>
                      </a:r>
                    </a:p>
                  </a:txBody>
                  <a:tcPr marL="5909" marR="5909" marT="5909" marB="0" anchor="ctr"/>
                </a:tc>
              </a:tr>
              <a:tr h="246374">
                <a:tc>
                  <a:txBody>
                    <a:bodyPr/>
                    <a:lstStyle/>
                    <a:p>
                      <a:pPr marL="0" algn="l"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jun-11</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178,484</a:t>
                      </a:r>
                    </a:p>
                  </a:txBody>
                  <a:tcPr marL="5909" marR="5909" marT="5909" marB="0" anchor="b"/>
                </a:tc>
                <a:tc>
                  <a:txBody>
                    <a:bodyPr/>
                    <a:lstStyle/>
                    <a:p>
                      <a:pPr marL="0" algn="r" defTabSz="914400" rtl="0" eaLnBrk="1" fontAlgn="ctr" latinLnBrk="0" hangingPunct="1"/>
                      <a:r>
                        <a:rPr lang="es-MX" sz="1050" u="none" strike="noStrike" kern="1200" dirty="0">
                          <a:solidFill>
                            <a:schemeClr val="accent5">
                              <a:lumMod val="50000"/>
                            </a:schemeClr>
                          </a:solidFill>
                          <a:effectLst/>
                          <a:latin typeface="Arial" pitchFamily="34" charset="0"/>
                          <a:ea typeface="+mn-ea"/>
                          <a:cs typeface="Arial" pitchFamily="34" charset="0"/>
                        </a:rPr>
                        <a:t>177,184</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19,267</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196,451</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1,300</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1,725</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3,025</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199,476</a:t>
                      </a:r>
                    </a:p>
                  </a:txBody>
                  <a:tcPr marL="5909" marR="5909" marT="5909" marB="0" anchor="ctr"/>
                </a:tc>
              </a:tr>
              <a:tr h="246374">
                <a:tc>
                  <a:txBody>
                    <a:bodyPr/>
                    <a:lstStyle/>
                    <a:p>
                      <a:pPr marL="0" algn="l"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jul-11</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177,981</a:t>
                      </a:r>
                    </a:p>
                  </a:txBody>
                  <a:tcPr marL="5909" marR="5909" marT="5909" marB="0" anchor="b"/>
                </a:tc>
                <a:tc>
                  <a:txBody>
                    <a:bodyPr/>
                    <a:lstStyle/>
                    <a:p>
                      <a:pPr marL="0" algn="r" defTabSz="914400" rtl="0" eaLnBrk="1" fontAlgn="ctr" latinLnBrk="0" hangingPunct="1"/>
                      <a:r>
                        <a:rPr lang="es-MX" sz="1050" u="none" strike="noStrike" kern="1200" dirty="0">
                          <a:solidFill>
                            <a:schemeClr val="accent5">
                              <a:lumMod val="50000"/>
                            </a:schemeClr>
                          </a:solidFill>
                          <a:effectLst/>
                          <a:latin typeface="Arial" pitchFamily="34" charset="0"/>
                          <a:ea typeface="+mn-ea"/>
                          <a:cs typeface="Arial" pitchFamily="34" charset="0"/>
                        </a:rPr>
                        <a:t>176,671</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19,756</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196,427</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1,310</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1,696</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3,006</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199,433</a:t>
                      </a:r>
                    </a:p>
                  </a:txBody>
                  <a:tcPr marL="5909" marR="5909" marT="5909" marB="0" anchor="ctr"/>
                </a:tc>
              </a:tr>
              <a:tr h="246374">
                <a:tc>
                  <a:txBody>
                    <a:bodyPr/>
                    <a:lstStyle/>
                    <a:p>
                      <a:pPr marL="0" algn="l"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ago-11</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180,186</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178,870</a:t>
                      </a:r>
                    </a:p>
                  </a:txBody>
                  <a:tcPr marL="5909" marR="5909" marT="5909" marB="0" anchor="b"/>
                </a:tc>
                <a:tc>
                  <a:txBody>
                    <a:bodyPr/>
                    <a:lstStyle/>
                    <a:p>
                      <a:pPr marL="0" algn="r" defTabSz="914400" rtl="0" eaLnBrk="1" fontAlgn="ctr" latinLnBrk="0" hangingPunct="1"/>
                      <a:r>
                        <a:rPr lang="es-MX" sz="1050" u="none" strike="noStrike" kern="1200" dirty="0">
                          <a:solidFill>
                            <a:schemeClr val="accent5">
                              <a:lumMod val="50000"/>
                            </a:schemeClr>
                          </a:solidFill>
                          <a:effectLst/>
                          <a:latin typeface="Arial" pitchFamily="34" charset="0"/>
                          <a:ea typeface="+mn-ea"/>
                          <a:cs typeface="Arial" pitchFamily="34" charset="0"/>
                        </a:rPr>
                        <a:t>19,510</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198,380</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1,316</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1,814</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3,130</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201,510</a:t>
                      </a:r>
                    </a:p>
                  </a:txBody>
                  <a:tcPr marL="5909" marR="5909" marT="5909" marB="0" anchor="ctr"/>
                </a:tc>
              </a:tr>
              <a:tr h="246374">
                <a:tc>
                  <a:txBody>
                    <a:bodyPr/>
                    <a:lstStyle/>
                    <a:p>
                      <a:pPr marL="0" algn="l"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sep-11</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180,882</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179,565</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20,080</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199,645</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1,317</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1,824</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3,141</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202,786</a:t>
                      </a:r>
                    </a:p>
                  </a:txBody>
                  <a:tcPr marL="5909" marR="5909" marT="5909" marB="0" anchor="ctr"/>
                </a:tc>
              </a:tr>
              <a:tr h="246374">
                <a:tc>
                  <a:txBody>
                    <a:bodyPr/>
                    <a:lstStyle/>
                    <a:p>
                      <a:pPr marL="0" algn="l"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oct-11</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182,068</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180,743</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20,235</a:t>
                      </a:r>
                    </a:p>
                  </a:txBody>
                  <a:tcPr marL="5909" marR="5909" marT="5909" marB="0" anchor="b"/>
                </a:tc>
                <a:tc>
                  <a:txBody>
                    <a:bodyPr/>
                    <a:lstStyle/>
                    <a:p>
                      <a:pPr marL="0" algn="r" defTabSz="914400" rtl="0" eaLnBrk="1" fontAlgn="ctr" latinLnBrk="0" hangingPunct="1"/>
                      <a:r>
                        <a:rPr lang="es-MX" sz="1050" u="none" strike="noStrike" kern="1200" dirty="0">
                          <a:solidFill>
                            <a:schemeClr val="accent5">
                              <a:lumMod val="50000"/>
                            </a:schemeClr>
                          </a:solidFill>
                          <a:effectLst/>
                          <a:latin typeface="Arial" pitchFamily="34" charset="0"/>
                          <a:ea typeface="+mn-ea"/>
                          <a:cs typeface="Arial" pitchFamily="34" charset="0"/>
                        </a:rPr>
                        <a:t>200,978</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1,325</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1,880</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3,205</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204,183</a:t>
                      </a:r>
                    </a:p>
                  </a:txBody>
                  <a:tcPr marL="5909" marR="5909" marT="5909" marB="0" anchor="ctr"/>
                </a:tc>
              </a:tr>
              <a:tr h="246374">
                <a:tc>
                  <a:txBody>
                    <a:bodyPr/>
                    <a:lstStyle/>
                    <a:p>
                      <a:pPr marL="0" algn="l"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nov-11</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183,864</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182,538</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20,858</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203,396</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1,326</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2,563</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3,889</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207,285</a:t>
                      </a:r>
                    </a:p>
                  </a:txBody>
                  <a:tcPr marL="5909" marR="5909" marT="5909" marB="0" anchor="ctr"/>
                </a:tc>
              </a:tr>
              <a:tr h="246374">
                <a:tc>
                  <a:txBody>
                    <a:bodyPr/>
                    <a:lstStyle/>
                    <a:p>
                      <a:pPr marL="0" algn="l"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dic-11</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183,350</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181,230</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20,592</a:t>
                      </a:r>
                    </a:p>
                  </a:txBody>
                  <a:tcPr marL="5909" marR="5909" marT="5909" marB="0" anchor="b"/>
                </a:tc>
                <a:tc>
                  <a:txBody>
                    <a:bodyPr/>
                    <a:lstStyle/>
                    <a:p>
                      <a:pPr marL="0" algn="r" defTabSz="914400" rtl="0" eaLnBrk="1" fontAlgn="ctr" latinLnBrk="0" hangingPunct="1"/>
                      <a:r>
                        <a:rPr lang="es-MX" sz="1050" u="none" strike="noStrike" kern="1200" dirty="0">
                          <a:solidFill>
                            <a:schemeClr val="accent5">
                              <a:lumMod val="50000"/>
                            </a:schemeClr>
                          </a:solidFill>
                          <a:effectLst/>
                          <a:latin typeface="Arial" pitchFamily="34" charset="0"/>
                          <a:ea typeface="+mn-ea"/>
                          <a:cs typeface="Arial" pitchFamily="34" charset="0"/>
                        </a:rPr>
                        <a:t>201,822</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2,120</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3,235</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5,355</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207,177</a:t>
                      </a:r>
                    </a:p>
                  </a:txBody>
                  <a:tcPr marL="5909" marR="5909" marT="5909" marB="0" anchor="ctr"/>
                </a:tc>
              </a:tr>
              <a:tr h="246374">
                <a:tc>
                  <a:txBody>
                    <a:bodyPr/>
                    <a:lstStyle/>
                    <a:p>
                      <a:pPr marL="0" algn="l"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ene-12</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181,397</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179,240</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19,554</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198,794</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2,157</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3,406</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5,563</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204,357</a:t>
                      </a:r>
                    </a:p>
                  </a:txBody>
                  <a:tcPr marL="5909" marR="5909" marT="5909" marB="0" anchor="ctr"/>
                </a:tc>
              </a:tr>
              <a:tr h="246374">
                <a:tc>
                  <a:txBody>
                    <a:bodyPr/>
                    <a:lstStyle/>
                    <a:p>
                      <a:pPr marL="0" algn="l"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feb-12</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182,684</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180,517</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20,512</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201,029</a:t>
                      </a:r>
                    </a:p>
                  </a:txBody>
                  <a:tcPr marL="5909" marR="5909" marT="5909" marB="0" anchor="ctr"/>
                </a:tc>
                <a:tc>
                  <a:txBody>
                    <a:bodyPr/>
                    <a:lstStyle/>
                    <a:p>
                      <a:pPr marL="0" algn="r" defTabSz="914400" rtl="0" eaLnBrk="1" fontAlgn="ctr" latinLnBrk="0" hangingPunct="1"/>
                      <a:r>
                        <a:rPr lang="es-MX" sz="1050" u="none" strike="noStrike" kern="1200" dirty="0">
                          <a:solidFill>
                            <a:schemeClr val="accent5">
                              <a:lumMod val="50000"/>
                            </a:schemeClr>
                          </a:solidFill>
                          <a:effectLst/>
                          <a:latin typeface="Arial" pitchFamily="34" charset="0"/>
                          <a:ea typeface="+mn-ea"/>
                          <a:cs typeface="Arial" pitchFamily="34" charset="0"/>
                        </a:rPr>
                        <a:t>2,167</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3,773</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5,940</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206,969</a:t>
                      </a:r>
                    </a:p>
                  </a:txBody>
                  <a:tcPr marL="5909" marR="5909" marT="5909" marB="0" anchor="ctr"/>
                </a:tc>
              </a:tr>
              <a:tr h="246374">
                <a:tc>
                  <a:txBody>
                    <a:bodyPr/>
                    <a:lstStyle/>
                    <a:p>
                      <a:pPr marL="0" algn="l"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mar-12</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183,511</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181,331</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21,321</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202,652</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2,180</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3,488</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5,668</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208,320</a:t>
                      </a:r>
                    </a:p>
                  </a:txBody>
                  <a:tcPr marL="5909" marR="5909" marT="5909" marB="0" anchor="ctr"/>
                </a:tc>
              </a:tr>
              <a:tr h="246374">
                <a:tc>
                  <a:txBody>
                    <a:bodyPr/>
                    <a:lstStyle/>
                    <a:p>
                      <a:pPr marL="0" algn="l" defTabSz="914400" rtl="0" eaLnBrk="1" fontAlgn="ctr" latinLnBrk="0" hangingPunct="1"/>
                      <a:r>
                        <a:rPr lang="es-MX" sz="1050" u="none" strike="noStrike" kern="1200" dirty="0">
                          <a:solidFill>
                            <a:schemeClr val="accent5">
                              <a:lumMod val="50000"/>
                            </a:schemeClr>
                          </a:solidFill>
                          <a:effectLst/>
                          <a:latin typeface="Arial" pitchFamily="34" charset="0"/>
                          <a:ea typeface="+mn-ea"/>
                          <a:cs typeface="Arial" pitchFamily="34" charset="0"/>
                        </a:rPr>
                        <a:t>abr-12</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183,567</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181,395</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21,141</a:t>
                      </a:r>
                    </a:p>
                  </a:txBody>
                  <a:tcPr marL="5909" marR="5909" marT="5909" marB="0" anchor="b"/>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202,536</a:t>
                      </a:r>
                    </a:p>
                  </a:txBody>
                  <a:tcPr marL="5909" marR="5909" marT="5909" marB="0" anchor="ctr"/>
                </a:tc>
                <a:tc>
                  <a:txBody>
                    <a:bodyPr/>
                    <a:lstStyle/>
                    <a:p>
                      <a:pPr marL="0" algn="r" defTabSz="914400" rtl="0" eaLnBrk="1" fontAlgn="ctr" latinLnBrk="0" hangingPunct="1"/>
                      <a:r>
                        <a:rPr lang="es-MX" sz="1050" u="none" strike="noStrike" kern="1200">
                          <a:solidFill>
                            <a:schemeClr val="accent5">
                              <a:lumMod val="50000"/>
                            </a:schemeClr>
                          </a:solidFill>
                          <a:effectLst/>
                          <a:latin typeface="Arial" pitchFamily="34" charset="0"/>
                          <a:ea typeface="+mn-ea"/>
                          <a:cs typeface="Arial" pitchFamily="34" charset="0"/>
                        </a:rPr>
                        <a:t>2,172</a:t>
                      </a:r>
                    </a:p>
                  </a:txBody>
                  <a:tcPr marL="5909" marR="5909" marT="5909" marB="0" anchor="ctr"/>
                </a:tc>
                <a:tc>
                  <a:txBody>
                    <a:bodyPr/>
                    <a:lstStyle/>
                    <a:p>
                      <a:pPr marL="0" algn="r" defTabSz="914400" rtl="0" eaLnBrk="1" fontAlgn="ctr" latinLnBrk="0" hangingPunct="1"/>
                      <a:r>
                        <a:rPr lang="es-MX" sz="1050" u="none" strike="noStrike" kern="1200" dirty="0">
                          <a:solidFill>
                            <a:schemeClr val="accent5">
                              <a:lumMod val="50000"/>
                            </a:schemeClr>
                          </a:solidFill>
                          <a:effectLst/>
                          <a:latin typeface="Arial" pitchFamily="34" charset="0"/>
                          <a:ea typeface="+mn-ea"/>
                          <a:cs typeface="Arial" pitchFamily="34" charset="0"/>
                        </a:rPr>
                        <a:t>3,677</a:t>
                      </a:r>
                    </a:p>
                  </a:txBody>
                  <a:tcPr marL="5909" marR="5909" marT="5909" marB="0" anchor="b"/>
                </a:tc>
                <a:tc>
                  <a:txBody>
                    <a:bodyPr/>
                    <a:lstStyle/>
                    <a:p>
                      <a:pPr marL="0" algn="r" defTabSz="914400" rtl="0" eaLnBrk="1" fontAlgn="ctr" latinLnBrk="0" hangingPunct="1"/>
                      <a:r>
                        <a:rPr lang="es-MX" sz="1050" u="none" strike="noStrike" kern="1200" dirty="0">
                          <a:solidFill>
                            <a:schemeClr val="accent5">
                              <a:lumMod val="50000"/>
                            </a:schemeClr>
                          </a:solidFill>
                          <a:effectLst/>
                          <a:latin typeface="Arial" pitchFamily="34" charset="0"/>
                          <a:ea typeface="+mn-ea"/>
                          <a:cs typeface="Arial" pitchFamily="34" charset="0"/>
                        </a:rPr>
                        <a:t>5,849</a:t>
                      </a:r>
                    </a:p>
                  </a:txBody>
                  <a:tcPr marL="5909" marR="5909" marT="5909" marB="0" anchor="ctr"/>
                </a:tc>
                <a:tc>
                  <a:txBody>
                    <a:bodyPr/>
                    <a:lstStyle/>
                    <a:p>
                      <a:pPr marL="0" algn="r" defTabSz="914400" rtl="0" eaLnBrk="1" fontAlgn="ctr" latinLnBrk="0" hangingPunct="1"/>
                      <a:r>
                        <a:rPr lang="es-MX" sz="1050" u="none" strike="noStrike" kern="1200" dirty="0">
                          <a:solidFill>
                            <a:schemeClr val="accent5">
                              <a:lumMod val="50000"/>
                            </a:schemeClr>
                          </a:solidFill>
                          <a:effectLst/>
                          <a:latin typeface="Arial" pitchFamily="34" charset="0"/>
                          <a:ea typeface="+mn-ea"/>
                          <a:cs typeface="Arial" pitchFamily="34" charset="0"/>
                        </a:rPr>
                        <a:t>208,385</a:t>
                      </a:r>
                    </a:p>
                  </a:txBody>
                  <a:tcPr marL="5909" marR="5909" marT="5909" marB="0" anchor="ctr"/>
                </a:tc>
              </a:tr>
            </a:tbl>
          </a:graphicData>
        </a:graphic>
      </p:graphicFrame>
    </p:spTree>
  </p:cSld>
  <p:clrMapOvr>
    <a:masterClrMapping/>
  </p:clrMapOvr>
  <p:transition spd="slow">
    <p:zoom/>
    <p:sndAc>
      <p:stSnd>
        <p:snd r:embed="rId2" name="wind.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4049203" y="620688"/>
            <a:ext cx="918841" cy="276999"/>
          </a:xfrm>
          <a:prstGeom prst="rect">
            <a:avLst/>
          </a:prstGeom>
          <a:noFill/>
        </p:spPr>
        <p:txBody>
          <a:bodyPr wrap="none" rtlCol="0">
            <a:spAutoFit/>
          </a:bodyPr>
          <a:lstStyle/>
          <a:p>
            <a:r>
              <a:rPr lang="es-MX" sz="1200" b="1" dirty="0" smtClean="0"/>
              <a:t>Abril 2012</a:t>
            </a:r>
            <a:endParaRPr lang="es-MX" sz="1200" b="1" dirty="0"/>
          </a:p>
        </p:txBody>
      </p:sp>
      <p:sp>
        <p:nvSpPr>
          <p:cNvPr id="5" name="4 CuadroTexto"/>
          <p:cNvSpPr txBox="1"/>
          <p:nvPr/>
        </p:nvSpPr>
        <p:spPr>
          <a:xfrm>
            <a:off x="519057" y="6588141"/>
            <a:ext cx="4641014" cy="200055"/>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tabLst>
                <a:tab pos="361950" algn="l"/>
                <a:tab pos="625475" algn="l"/>
              </a:tabLst>
            </a:pPr>
            <a:r>
              <a:rPr lang="es-ES" sz="700" dirty="0" smtClean="0">
                <a:solidFill>
                  <a:schemeClr val="accent5">
                    <a:lumMod val="50000"/>
                  </a:schemeClr>
                </a:solidFill>
                <a:latin typeface="Arial" pitchFamily="34" charset="0"/>
                <a:cs typeface="Arial" pitchFamily="34" charset="0"/>
              </a:rPr>
              <a:t>Fuente:	IMSS</a:t>
            </a:r>
            <a:r>
              <a:rPr lang="es-ES" sz="700" dirty="0">
                <a:solidFill>
                  <a:schemeClr val="accent5">
                    <a:lumMod val="50000"/>
                  </a:schemeClr>
                </a:solidFill>
                <a:latin typeface="Arial" pitchFamily="34" charset="0"/>
                <a:cs typeface="Arial" pitchFamily="34" charset="0"/>
              </a:rPr>
              <a:t>.</a:t>
            </a:r>
            <a:r>
              <a:rPr lang="es-ES" sz="700" baseline="0" dirty="0">
                <a:solidFill>
                  <a:schemeClr val="accent5">
                    <a:lumMod val="50000"/>
                  </a:schemeClr>
                </a:solidFill>
                <a:latin typeface="Arial" pitchFamily="34" charset="0"/>
                <a:cs typeface="Arial" pitchFamily="34" charset="0"/>
              </a:rPr>
              <a:t> Instituto Mexicano del Seguro Social. http://www.imss.gob.mx/estadisticas/financieras/Cubo.htm</a:t>
            </a:r>
          </a:p>
        </p:txBody>
      </p:sp>
      <p:sp>
        <p:nvSpPr>
          <p:cNvPr id="7" name="6 CuadroTexto"/>
          <p:cNvSpPr txBox="1"/>
          <p:nvPr/>
        </p:nvSpPr>
        <p:spPr>
          <a:xfrm>
            <a:off x="1294468" y="-27384"/>
            <a:ext cx="6444716" cy="646331"/>
          </a:xfrm>
          <a:prstGeom prst="rect">
            <a:avLst/>
          </a:prstGeom>
          <a:noFill/>
        </p:spPr>
        <p:txBody>
          <a:bodyPr wrap="square" rtlCol="0">
            <a:spAutoFit/>
          </a:bodyPr>
          <a:lstStyle/>
          <a:p>
            <a:pPr algn="ctr"/>
            <a:r>
              <a:rPr lang="es-MX" dirty="0" smtClean="0">
                <a:solidFill>
                  <a:schemeClr val="bg1"/>
                </a:solidFill>
                <a:latin typeface="+mj-lt"/>
              </a:rPr>
              <a:t>Trabajadores permanentes y asegurados totales por entidad federativa</a:t>
            </a:r>
            <a:endParaRPr lang="es-MX" dirty="0">
              <a:solidFill>
                <a:schemeClr val="bg1"/>
              </a:solidFill>
              <a:latin typeface="+mj-lt"/>
            </a:endParaRPr>
          </a:p>
        </p:txBody>
      </p:sp>
      <p:graphicFrame>
        <p:nvGraphicFramePr>
          <p:cNvPr id="2" name="1 Tabla"/>
          <p:cNvGraphicFramePr>
            <a:graphicFrameLocks noGrp="1"/>
          </p:cNvGraphicFramePr>
          <p:nvPr>
            <p:extLst>
              <p:ext uri="{D42A27DB-BD31-4B8C-83A1-F6EECF244321}">
                <p14:modId xmlns:p14="http://schemas.microsoft.com/office/powerpoint/2010/main" val="1997089869"/>
              </p:ext>
            </p:extLst>
          </p:nvPr>
        </p:nvGraphicFramePr>
        <p:xfrm>
          <a:off x="2339752" y="911454"/>
          <a:ext cx="4572507" cy="4984726"/>
        </p:xfrm>
        <a:graphic>
          <a:graphicData uri="http://schemas.openxmlformats.org/drawingml/2006/table">
            <a:tbl>
              <a:tblPr>
                <a:tableStyleId>{5C22544A-7EE6-4342-B048-85BDC9FD1C3A}</a:tableStyleId>
              </a:tblPr>
              <a:tblGrid>
                <a:gridCol w="1584176"/>
                <a:gridCol w="1622143"/>
                <a:gridCol w="1366188"/>
              </a:tblGrid>
              <a:tr h="302762">
                <a:tc>
                  <a:txBody>
                    <a:bodyPr/>
                    <a:lstStyle/>
                    <a:p>
                      <a:pPr marL="0" algn="ctr" defTabSz="914400" rtl="0" eaLnBrk="1" fontAlgn="b" latinLnBrk="0" hangingPunct="1"/>
                      <a:r>
                        <a:rPr lang="es-MX" sz="1000" b="1" u="none" strike="noStrike" kern="1200" dirty="0">
                          <a:solidFill>
                            <a:schemeClr val="bg1"/>
                          </a:solidFill>
                          <a:effectLst/>
                          <a:latin typeface="Arial" pitchFamily="34" charset="0"/>
                          <a:ea typeface="+mn-ea"/>
                          <a:cs typeface="Arial" pitchFamily="34" charset="0"/>
                        </a:rPr>
                        <a:t>Entidades Federativas</a:t>
                      </a:r>
                    </a:p>
                  </a:txBody>
                  <a:tcPr marL="4519" marR="4519" marT="4519" marB="0" anchor="ctr">
                    <a:solidFill>
                      <a:schemeClr val="accent1">
                        <a:lumMod val="75000"/>
                      </a:schemeClr>
                    </a:solidFill>
                  </a:tcPr>
                </a:tc>
                <a:tc>
                  <a:txBody>
                    <a:bodyPr/>
                    <a:lstStyle/>
                    <a:p>
                      <a:pPr marL="0" algn="ctr" defTabSz="914400" rtl="0" eaLnBrk="1" fontAlgn="b" latinLnBrk="0" hangingPunct="1"/>
                      <a:r>
                        <a:rPr lang="es-MX" sz="1000" b="1" u="none" strike="noStrike" kern="1200" dirty="0">
                          <a:solidFill>
                            <a:schemeClr val="bg1"/>
                          </a:solidFill>
                          <a:effectLst/>
                          <a:latin typeface="Arial" pitchFamily="34" charset="0"/>
                          <a:ea typeface="+mn-ea"/>
                          <a:cs typeface="Arial" pitchFamily="34" charset="0"/>
                        </a:rPr>
                        <a:t>Trabajadores  Permanentes Totales</a:t>
                      </a:r>
                    </a:p>
                  </a:txBody>
                  <a:tcPr marL="4519" marR="4519" marT="4519" marB="0" anchor="ctr">
                    <a:solidFill>
                      <a:schemeClr val="accent1">
                        <a:lumMod val="75000"/>
                      </a:schemeClr>
                    </a:solidFill>
                  </a:tcPr>
                </a:tc>
                <a:tc>
                  <a:txBody>
                    <a:bodyPr/>
                    <a:lstStyle/>
                    <a:p>
                      <a:pPr marL="0" algn="ctr" defTabSz="914400" rtl="0" eaLnBrk="1" fontAlgn="b" latinLnBrk="0" hangingPunct="1"/>
                      <a:r>
                        <a:rPr lang="es-MX" sz="1000" b="1" u="none" strike="noStrike" kern="1200" dirty="0">
                          <a:solidFill>
                            <a:schemeClr val="bg1"/>
                          </a:solidFill>
                          <a:effectLst/>
                          <a:latin typeface="Arial" pitchFamily="34" charset="0"/>
                          <a:ea typeface="+mn-ea"/>
                          <a:cs typeface="Arial" pitchFamily="34" charset="0"/>
                        </a:rPr>
                        <a:t>Trabajadores Asegurados Totales </a:t>
                      </a:r>
                    </a:p>
                  </a:txBody>
                  <a:tcPr marL="4519" marR="4519" marT="4519" marB="0" anchor="ctr">
                    <a:solidFill>
                      <a:schemeClr val="accent1">
                        <a:lumMod val="75000"/>
                      </a:schemeClr>
                    </a:solidFill>
                  </a:tcPr>
                </a:tc>
              </a:tr>
              <a:tr h="112971">
                <a:tc>
                  <a:txBody>
                    <a:bodyPr/>
                    <a:lstStyle/>
                    <a:p>
                      <a:pPr marL="0" algn="l" defTabSz="914400" rtl="0" eaLnBrk="1" fontAlgn="b" latinLnBrk="0" hangingPunct="1"/>
                      <a:r>
                        <a:rPr lang="es-MX" sz="900" u="none" strike="noStrike" kern="1200" dirty="0">
                          <a:solidFill>
                            <a:schemeClr val="accent5">
                              <a:lumMod val="50000"/>
                            </a:schemeClr>
                          </a:solidFill>
                          <a:effectLst/>
                          <a:latin typeface="Arial" pitchFamily="34" charset="0"/>
                          <a:ea typeface="+mn-ea"/>
                          <a:cs typeface="Arial" pitchFamily="34" charset="0"/>
                        </a:rPr>
                        <a:t>Nacional</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13,491,961</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15,706,159</a:t>
                      </a:r>
                    </a:p>
                  </a:txBody>
                  <a:tcPr marL="4519" marR="4519" marT="4519" marB="0" anchor="b"/>
                </a:tc>
              </a:tr>
              <a:tr h="108452">
                <a:tc>
                  <a:txBody>
                    <a:bodyPr/>
                    <a:lstStyle/>
                    <a:p>
                      <a:pPr marL="0" algn="l" defTabSz="914400" rtl="0" eaLnBrk="1" fontAlgn="b" latinLnBrk="0" hangingPunct="1"/>
                      <a:r>
                        <a:rPr lang="es-MX" sz="900" u="none" strike="noStrike" kern="1200" dirty="0">
                          <a:solidFill>
                            <a:schemeClr val="accent5">
                              <a:lumMod val="50000"/>
                            </a:schemeClr>
                          </a:solidFill>
                          <a:effectLst/>
                          <a:latin typeface="Arial" pitchFamily="34" charset="0"/>
                          <a:ea typeface="+mn-ea"/>
                          <a:cs typeface="Arial" pitchFamily="34" charset="0"/>
                        </a:rPr>
                        <a:t>Aguascalientes</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197,971</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220,053</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Baja California</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608,293</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667,751</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Baja California Sur</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98,102</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123,652</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Campeche</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113,757</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141,914</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Chiapas</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183,567</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208,385</a:t>
                      </a:r>
                    </a:p>
                  </a:txBody>
                  <a:tcPr marL="4519" marR="4519" marT="4519" marB="0" anchor="b"/>
                </a:tc>
              </a:tr>
              <a:tr h="108452">
                <a:tc>
                  <a:txBody>
                    <a:bodyPr/>
                    <a:lstStyle/>
                    <a:p>
                      <a:pPr marL="0" algn="l" defTabSz="914400" rtl="0" eaLnBrk="1" fontAlgn="b" latinLnBrk="0" hangingPunct="1"/>
                      <a:r>
                        <a:rPr lang="es-MX" sz="900" u="none" strike="noStrike" kern="1200" dirty="0">
                          <a:solidFill>
                            <a:schemeClr val="accent5">
                              <a:lumMod val="50000"/>
                            </a:schemeClr>
                          </a:solidFill>
                          <a:effectLst/>
                          <a:latin typeface="Arial" pitchFamily="34" charset="0"/>
                          <a:ea typeface="+mn-ea"/>
                          <a:cs typeface="Arial" pitchFamily="34" charset="0"/>
                        </a:rPr>
                        <a:t>Chihuahua</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617,537</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676,486</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Coahuila</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532,268</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611,365</a:t>
                      </a:r>
                    </a:p>
                  </a:txBody>
                  <a:tcPr marL="4519" marR="4519" marT="4519" marB="0" anchor="b"/>
                </a:tc>
              </a:tr>
              <a:tr h="108452">
                <a:tc>
                  <a:txBody>
                    <a:bodyPr/>
                    <a:lstStyle/>
                    <a:p>
                      <a:pPr marL="0" algn="l" defTabSz="914400" rtl="0" eaLnBrk="1" fontAlgn="b" latinLnBrk="0" hangingPunct="1"/>
                      <a:r>
                        <a:rPr lang="es-MX" sz="900" u="none" strike="noStrike" kern="1200" dirty="0">
                          <a:solidFill>
                            <a:schemeClr val="accent5">
                              <a:lumMod val="50000"/>
                            </a:schemeClr>
                          </a:solidFill>
                          <a:effectLst/>
                          <a:latin typeface="Arial" pitchFamily="34" charset="0"/>
                          <a:ea typeface="+mn-ea"/>
                          <a:cs typeface="Arial" pitchFamily="34" charset="0"/>
                        </a:rPr>
                        <a:t>Colima</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90,064</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111,497</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Distrito Federal</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2,333,963</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2,689,806</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Durango</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175,865</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201,081</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Guanajuato</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591,685</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678,508</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Guerrero</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114,189</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142,142</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Hidalgo</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141,115</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182,083</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Jalisco</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1,170,194</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1,325,979</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Michoacán</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298,140</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349,527</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Morelos</a:t>
                      </a:r>
                    </a:p>
                  </a:txBody>
                  <a:tcPr marL="4519" marR="4519" marT="4519" marB="0" anchor="b"/>
                </a:tc>
                <a:tc>
                  <a:txBody>
                    <a:bodyPr/>
                    <a:lstStyle/>
                    <a:p>
                      <a:pPr marL="0" algn="r" defTabSz="914400" rtl="0" eaLnBrk="1" fontAlgn="b" latinLnBrk="0" hangingPunct="1"/>
                      <a:r>
                        <a:rPr lang="es-MX" sz="900" u="none" strike="noStrike" kern="1200" dirty="0">
                          <a:solidFill>
                            <a:schemeClr val="accent5">
                              <a:lumMod val="50000"/>
                            </a:schemeClr>
                          </a:solidFill>
                          <a:effectLst/>
                          <a:latin typeface="Arial" pitchFamily="34" charset="0"/>
                          <a:ea typeface="+mn-ea"/>
                          <a:cs typeface="Arial" pitchFamily="34" charset="0"/>
                        </a:rPr>
                        <a:t>162,004</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189,993</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México</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1,064,574</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1,294,083</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Nayarit</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93,877</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117,980</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Nuevo León</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1,114,565</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1,256,500</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Oaxaca</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148,049</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171,226</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Puebla</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404,504</a:t>
                      </a:r>
                    </a:p>
                  </a:txBody>
                  <a:tcPr marL="4519" marR="4519" marT="4519" marB="0" anchor="b"/>
                </a:tc>
                <a:tc>
                  <a:txBody>
                    <a:bodyPr/>
                    <a:lstStyle/>
                    <a:p>
                      <a:pPr marL="0" algn="r" defTabSz="914400" rtl="0" eaLnBrk="1" fontAlgn="b" latinLnBrk="0" hangingPunct="1"/>
                      <a:r>
                        <a:rPr lang="es-MX" sz="900" u="none" strike="noStrike" kern="1200" dirty="0">
                          <a:solidFill>
                            <a:schemeClr val="accent5">
                              <a:lumMod val="50000"/>
                            </a:schemeClr>
                          </a:solidFill>
                          <a:effectLst/>
                          <a:latin typeface="Arial" pitchFamily="34" charset="0"/>
                          <a:ea typeface="+mn-ea"/>
                          <a:cs typeface="Arial" pitchFamily="34" charset="0"/>
                        </a:rPr>
                        <a:t>476,259</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Querétaro</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310,220</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388,814</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Quintana Roo</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218,458</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275,269</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San Luis Potosí</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273,157</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323,982</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Sinaloa</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350,065</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423,262</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Sonora</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413,377</a:t>
                      </a:r>
                    </a:p>
                  </a:txBody>
                  <a:tcPr marL="4519" marR="4519" marT="4519" marB="0" anchor="b"/>
                </a:tc>
                <a:tc>
                  <a:txBody>
                    <a:bodyPr/>
                    <a:lstStyle/>
                    <a:p>
                      <a:pPr marL="0" algn="r" defTabSz="914400" rtl="0" eaLnBrk="1" fontAlgn="b" latinLnBrk="0" hangingPunct="1"/>
                      <a:r>
                        <a:rPr lang="es-MX" sz="900" u="none" strike="noStrike" kern="1200" dirty="0">
                          <a:solidFill>
                            <a:schemeClr val="accent5">
                              <a:lumMod val="50000"/>
                            </a:schemeClr>
                          </a:solidFill>
                          <a:effectLst/>
                          <a:latin typeface="Arial" pitchFamily="34" charset="0"/>
                          <a:ea typeface="+mn-ea"/>
                          <a:cs typeface="Arial" pitchFamily="34" charset="0"/>
                        </a:rPr>
                        <a:t>488,955</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Tabasco</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142,449</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177,852</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Tamaulipas</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496,984</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568,543</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Tlaxcala</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59,128</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73,693</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Veracruz</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590,600</a:t>
                      </a:r>
                    </a:p>
                  </a:txBody>
                  <a:tcPr marL="4519" marR="4519" marT="4519" marB="0" anchor="b"/>
                </a:tc>
                <a:tc>
                  <a:txBody>
                    <a:bodyPr/>
                    <a:lstStyle/>
                    <a:p>
                      <a:pPr marL="0" algn="r" defTabSz="914400" rtl="0" eaLnBrk="1" fontAlgn="b" latinLnBrk="0" hangingPunct="1"/>
                      <a:r>
                        <a:rPr lang="es-MX" sz="900" u="none" strike="noStrike" kern="1200" dirty="0">
                          <a:solidFill>
                            <a:schemeClr val="accent5">
                              <a:lumMod val="50000"/>
                            </a:schemeClr>
                          </a:solidFill>
                          <a:effectLst/>
                          <a:latin typeface="Arial" pitchFamily="34" charset="0"/>
                          <a:ea typeface="+mn-ea"/>
                          <a:cs typeface="Arial" pitchFamily="34" charset="0"/>
                        </a:rPr>
                        <a:t>715,854</a:t>
                      </a:r>
                    </a:p>
                  </a:txBody>
                  <a:tcPr marL="4519" marR="4519" marT="4519" marB="0" anchor="b"/>
                </a:tc>
              </a:tr>
              <a:tr h="108452">
                <a:tc>
                  <a:txBody>
                    <a:bodyPr/>
                    <a:lstStyle/>
                    <a:p>
                      <a:pPr marL="0" algn="l"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Yucatán</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265,830</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291,453</a:t>
                      </a:r>
                    </a:p>
                  </a:txBody>
                  <a:tcPr marL="4519" marR="4519" marT="4519" marB="0" anchor="b"/>
                </a:tc>
              </a:tr>
              <a:tr h="108452">
                <a:tc>
                  <a:txBody>
                    <a:bodyPr/>
                    <a:lstStyle/>
                    <a:p>
                      <a:pPr marL="0" algn="l" defTabSz="914400" rtl="0" eaLnBrk="1" fontAlgn="b" latinLnBrk="0" hangingPunct="1"/>
                      <a:r>
                        <a:rPr lang="es-MX" sz="900" u="none" strike="noStrike" kern="1200" dirty="0">
                          <a:solidFill>
                            <a:schemeClr val="accent5">
                              <a:lumMod val="50000"/>
                            </a:schemeClr>
                          </a:solidFill>
                          <a:effectLst/>
                          <a:latin typeface="Arial" pitchFamily="34" charset="0"/>
                          <a:ea typeface="+mn-ea"/>
                          <a:cs typeface="Arial" pitchFamily="34" charset="0"/>
                        </a:rPr>
                        <a:t>Zacatecas</a:t>
                      </a:r>
                    </a:p>
                  </a:txBody>
                  <a:tcPr marL="4519" marR="4519" marT="4519" marB="0" anchor="b"/>
                </a:tc>
                <a:tc>
                  <a:txBody>
                    <a:bodyPr/>
                    <a:lstStyle/>
                    <a:p>
                      <a:pPr marL="0" algn="r" defTabSz="914400" rtl="0" eaLnBrk="1" fontAlgn="b" latinLnBrk="0" hangingPunct="1"/>
                      <a:r>
                        <a:rPr lang="es-MX" sz="900" u="none" strike="noStrike" kern="1200">
                          <a:solidFill>
                            <a:schemeClr val="accent5">
                              <a:lumMod val="50000"/>
                            </a:schemeClr>
                          </a:solidFill>
                          <a:effectLst/>
                          <a:latin typeface="Arial" pitchFamily="34" charset="0"/>
                          <a:ea typeface="+mn-ea"/>
                          <a:cs typeface="Arial" pitchFamily="34" charset="0"/>
                        </a:rPr>
                        <a:t>117,410</a:t>
                      </a:r>
                    </a:p>
                  </a:txBody>
                  <a:tcPr marL="4519" marR="4519" marT="4519" marB="0" anchor="b"/>
                </a:tc>
                <a:tc>
                  <a:txBody>
                    <a:bodyPr/>
                    <a:lstStyle/>
                    <a:p>
                      <a:pPr marL="0" algn="r" defTabSz="914400" rtl="0" eaLnBrk="1" fontAlgn="b" latinLnBrk="0" hangingPunct="1"/>
                      <a:r>
                        <a:rPr lang="es-MX" sz="900" u="none" strike="noStrike" kern="1200" dirty="0">
                          <a:solidFill>
                            <a:schemeClr val="accent5">
                              <a:lumMod val="50000"/>
                            </a:schemeClr>
                          </a:solidFill>
                          <a:effectLst/>
                          <a:latin typeface="Arial" pitchFamily="34" charset="0"/>
                          <a:ea typeface="+mn-ea"/>
                          <a:cs typeface="Arial" pitchFamily="34" charset="0"/>
                        </a:rPr>
                        <a:t>142,212</a:t>
                      </a:r>
                    </a:p>
                  </a:txBody>
                  <a:tcPr marL="4519" marR="4519" marT="4519" marB="0" anchor="b"/>
                </a:tc>
              </a:tr>
            </a:tbl>
          </a:graphicData>
        </a:graphic>
      </p:graphicFrame>
    </p:spTree>
  </p:cSld>
  <p:clrMapOvr>
    <a:masterClrMapping/>
  </p:clrMapOvr>
  <p:transition spd="slow">
    <p:zoom/>
    <p:sndAc>
      <p:stSnd>
        <p:snd r:embed="rId2" name="wind.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323527" y="6449270"/>
            <a:ext cx="4641014" cy="200055"/>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tabLst>
                <a:tab pos="361950" algn="l"/>
                <a:tab pos="625475" algn="l"/>
              </a:tabLst>
            </a:pPr>
            <a:r>
              <a:rPr lang="es-ES" sz="700" dirty="0" smtClean="0">
                <a:solidFill>
                  <a:schemeClr val="accent5">
                    <a:lumMod val="50000"/>
                  </a:schemeClr>
                </a:solidFill>
                <a:latin typeface="Arial" pitchFamily="34" charset="0"/>
                <a:cs typeface="Arial" pitchFamily="34" charset="0"/>
              </a:rPr>
              <a:t>Fuente:	IMSS</a:t>
            </a:r>
            <a:r>
              <a:rPr lang="es-ES" sz="700" dirty="0">
                <a:solidFill>
                  <a:schemeClr val="accent5">
                    <a:lumMod val="50000"/>
                  </a:schemeClr>
                </a:solidFill>
                <a:latin typeface="Arial" pitchFamily="34" charset="0"/>
                <a:cs typeface="Arial" pitchFamily="34" charset="0"/>
              </a:rPr>
              <a:t>.</a:t>
            </a:r>
            <a:r>
              <a:rPr lang="es-ES" sz="700" baseline="0" dirty="0">
                <a:solidFill>
                  <a:schemeClr val="accent5">
                    <a:lumMod val="50000"/>
                  </a:schemeClr>
                </a:solidFill>
                <a:latin typeface="Arial" pitchFamily="34" charset="0"/>
                <a:cs typeface="Arial" pitchFamily="34" charset="0"/>
              </a:rPr>
              <a:t> Instituto Mexicano del Seguro Social. http://www.imss.gob.mx/estadisticas/financieras/Cubo.htm</a:t>
            </a:r>
          </a:p>
        </p:txBody>
      </p:sp>
      <p:sp>
        <p:nvSpPr>
          <p:cNvPr id="11" name="10 CuadroTexto"/>
          <p:cNvSpPr txBox="1"/>
          <p:nvPr/>
        </p:nvSpPr>
        <p:spPr>
          <a:xfrm>
            <a:off x="4049203" y="620688"/>
            <a:ext cx="918841" cy="276999"/>
          </a:xfrm>
          <a:prstGeom prst="rect">
            <a:avLst/>
          </a:prstGeom>
          <a:noFill/>
        </p:spPr>
        <p:txBody>
          <a:bodyPr wrap="none" rtlCol="0">
            <a:spAutoFit/>
          </a:bodyPr>
          <a:lstStyle/>
          <a:p>
            <a:r>
              <a:rPr lang="es-MX" sz="1200" b="1" dirty="0" smtClean="0">
                <a:solidFill>
                  <a:schemeClr val="accent5">
                    <a:lumMod val="50000"/>
                  </a:schemeClr>
                </a:solidFill>
              </a:rPr>
              <a:t>Abril 2012</a:t>
            </a:r>
            <a:endParaRPr lang="es-MX" sz="1200" b="1" dirty="0">
              <a:solidFill>
                <a:schemeClr val="accent5">
                  <a:lumMod val="50000"/>
                </a:schemeClr>
              </a:solidFill>
            </a:endParaRPr>
          </a:p>
        </p:txBody>
      </p:sp>
      <p:sp>
        <p:nvSpPr>
          <p:cNvPr id="6" name="5 CuadroTexto"/>
          <p:cNvSpPr txBox="1"/>
          <p:nvPr/>
        </p:nvSpPr>
        <p:spPr>
          <a:xfrm>
            <a:off x="1294468" y="-27384"/>
            <a:ext cx="6444716" cy="646331"/>
          </a:xfrm>
          <a:prstGeom prst="rect">
            <a:avLst/>
          </a:prstGeom>
          <a:noFill/>
        </p:spPr>
        <p:txBody>
          <a:bodyPr wrap="square" rtlCol="0">
            <a:spAutoFit/>
          </a:bodyPr>
          <a:lstStyle/>
          <a:p>
            <a:pPr algn="ctr"/>
            <a:r>
              <a:rPr lang="es-MX" dirty="0" smtClean="0">
                <a:solidFill>
                  <a:schemeClr val="bg1"/>
                </a:solidFill>
                <a:latin typeface="+mj-lt"/>
              </a:rPr>
              <a:t>Trabajadores permanentes según actividad económica por entidad federativa</a:t>
            </a:r>
            <a:endParaRPr lang="es-MX" dirty="0">
              <a:solidFill>
                <a:schemeClr val="bg1"/>
              </a:solidFill>
              <a:latin typeface="+mj-lt"/>
            </a:endParaRPr>
          </a:p>
        </p:txBody>
      </p:sp>
      <p:graphicFrame>
        <p:nvGraphicFramePr>
          <p:cNvPr id="3" name="2 Tabla"/>
          <p:cNvGraphicFramePr>
            <a:graphicFrameLocks noGrp="1"/>
          </p:cNvGraphicFramePr>
          <p:nvPr>
            <p:extLst>
              <p:ext uri="{D42A27DB-BD31-4B8C-83A1-F6EECF244321}">
                <p14:modId xmlns:p14="http://schemas.microsoft.com/office/powerpoint/2010/main" val="261544549"/>
              </p:ext>
            </p:extLst>
          </p:nvPr>
        </p:nvGraphicFramePr>
        <p:xfrm>
          <a:off x="323527" y="903747"/>
          <a:ext cx="8712968" cy="5225549"/>
        </p:xfrm>
        <a:graphic>
          <a:graphicData uri="http://schemas.openxmlformats.org/drawingml/2006/table">
            <a:tbl>
              <a:tblPr>
                <a:tableStyleId>{5C22544A-7EE6-4342-B048-85BDC9FD1C3A}</a:tableStyleId>
              </a:tblPr>
              <a:tblGrid>
                <a:gridCol w="1008113"/>
                <a:gridCol w="864096"/>
                <a:gridCol w="792088"/>
                <a:gridCol w="684076"/>
                <a:gridCol w="864096"/>
                <a:gridCol w="756084"/>
                <a:gridCol w="792088"/>
                <a:gridCol w="746858"/>
                <a:gridCol w="735156"/>
                <a:gridCol w="644396"/>
                <a:gridCol w="825917"/>
              </a:tblGrid>
              <a:tr h="657849">
                <a:tc>
                  <a:txBody>
                    <a:bodyPr/>
                    <a:lstStyle/>
                    <a:p>
                      <a:pPr marL="0" algn="l" defTabSz="914400" rtl="0" eaLnBrk="1" fontAlgn="ctr" latinLnBrk="0" hangingPunct="1"/>
                      <a:r>
                        <a:rPr lang="es-MX" sz="800" b="1" u="none" strike="noStrike" kern="1200" dirty="0">
                          <a:solidFill>
                            <a:schemeClr val="bg1"/>
                          </a:solidFill>
                          <a:effectLst/>
                          <a:latin typeface="Arial" pitchFamily="34" charset="0"/>
                          <a:ea typeface="+mn-ea"/>
                          <a:cs typeface="Arial" pitchFamily="34" charset="0"/>
                        </a:rPr>
                        <a:t>Entidad Federativa</a:t>
                      </a:r>
                    </a:p>
                  </a:txBody>
                  <a:tcPr marL="4041" marR="4041" marT="4041" marB="0" anchor="ctr">
                    <a:solidFill>
                      <a:schemeClr val="accent1">
                        <a:lumMod val="75000"/>
                      </a:schemeClr>
                    </a:solidFill>
                  </a:tcPr>
                </a:tc>
                <a:tc>
                  <a:txBody>
                    <a:bodyPr/>
                    <a:lstStyle/>
                    <a:p>
                      <a:pPr marL="0" algn="ctr" defTabSz="914400" rtl="0" eaLnBrk="1" fontAlgn="ctr" latinLnBrk="0" hangingPunct="1"/>
                      <a:r>
                        <a:rPr lang="es-MX" sz="800" b="1" u="none" strike="noStrike" kern="1200">
                          <a:solidFill>
                            <a:schemeClr val="bg1"/>
                          </a:solidFill>
                          <a:effectLst/>
                          <a:latin typeface="Arial" pitchFamily="34" charset="0"/>
                          <a:ea typeface="+mn-ea"/>
                          <a:cs typeface="Arial" pitchFamily="34" charset="0"/>
                        </a:rPr>
                        <a:t>Totales</a:t>
                      </a:r>
                    </a:p>
                  </a:txBody>
                  <a:tcPr marL="4041" marR="4041" marT="4041" marB="0" anchor="ctr">
                    <a:solidFill>
                      <a:schemeClr val="accent1">
                        <a:lumMod val="75000"/>
                      </a:schemeClr>
                    </a:solidFill>
                  </a:tcPr>
                </a:tc>
                <a:tc>
                  <a:txBody>
                    <a:bodyPr/>
                    <a:lstStyle/>
                    <a:p>
                      <a:pPr marL="0" algn="ctr" defTabSz="914400" rtl="0" eaLnBrk="1" fontAlgn="ctr" latinLnBrk="0" hangingPunct="1"/>
                      <a:r>
                        <a:rPr lang="es-MX" sz="800" b="1" u="none" strike="noStrike" kern="1200" dirty="0">
                          <a:solidFill>
                            <a:schemeClr val="bg1"/>
                          </a:solidFill>
                          <a:effectLst/>
                          <a:latin typeface="Arial" pitchFamily="34" charset="0"/>
                          <a:ea typeface="+mn-ea"/>
                          <a:cs typeface="Arial" pitchFamily="34" charset="0"/>
                        </a:rPr>
                        <a:t>Agricultura, ganadería, silvicultura, pesca y caza</a:t>
                      </a:r>
                    </a:p>
                  </a:txBody>
                  <a:tcPr marL="4041" marR="4041" marT="4041" marB="0" anchor="ctr">
                    <a:solidFill>
                      <a:schemeClr val="accent1">
                        <a:lumMod val="75000"/>
                      </a:schemeClr>
                    </a:solidFill>
                  </a:tcPr>
                </a:tc>
                <a:tc>
                  <a:txBody>
                    <a:bodyPr/>
                    <a:lstStyle/>
                    <a:p>
                      <a:pPr marL="0" algn="ctr" defTabSz="914400" rtl="0" eaLnBrk="1" fontAlgn="ctr" latinLnBrk="0" hangingPunct="1"/>
                      <a:r>
                        <a:rPr lang="es-MX" sz="800" b="1" u="none" strike="noStrike" kern="1200" dirty="0">
                          <a:solidFill>
                            <a:schemeClr val="bg1"/>
                          </a:solidFill>
                          <a:effectLst/>
                          <a:latin typeface="Arial" pitchFamily="34" charset="0"/>
                          <a:ea typeface="+mn-ea"/>
                          <a:cs typeface="Arial" pitchFamily="34" charset="0"/>
                        </a:rPr>
                        <a:t>Comercio</a:t>
                      </a:r>
                    </a:p>
                  </a:txBody>
                  <a:tcPr marL="4041" marR="4041" marT="4041" marB="0" anchor="ctr">
                    <a:solidFill>
                      <a:schemeClr val="accent1">
                        <a:lumMod val="75000"/>
                      </a:schemeClr>
                    </a:solidFill>
                  </a:tcPr>
                </a:tc>
                <a:tc>
                  <a:txBody>
                    <a:bodyPr/>
                    <a:lstStyle/>
                    <a:p>
                      <a:pPr marL="0" algn="ctr" defTabSz="914400" rtl="0" eaLnBrk="1" fontAlgn="ctr" latinLnBrk="0" hangingPunct="1"/>
                      <a:r>
                        <a:rPr lang="es-MX" sz="800" b="1" u="none" strike="noStrike" kern="1200" dirty="0">
                          <a:solidFill>
                            <a:schemeClr val="bg1"/>
                          </a:solidFill>
                          <a:effectLst/>
                          <a:latin typeface="Arial" pitchFamily="34" charset="0"/>
                          <a:ea typeface="+mn-ea"/>
                          <a:cs typeface="Arial" pitchFamily="34" charset="0"/>
                        </a:rPr>
                        <a:t>Industria eléctrica, captación y suministro de agua potable</a:t>
                      </a:r>
                    </a:p>
                  </a:txBody>
                  <a:tcPr marL="4041" marR="4041" marT="4041" marB="0" anchor="ctr">
                    <a:solidFill>
                      <a:schemeClr val="accent1">
                        <a:lumMod val="75000"/>
                      </a:schemeClr>
                    </a:solidFill>
                  </a:tcPr>
                </a:tc>
                <a:tc>
                  <a:txBody>
                    <a:bodyPr/>
                    <a:lstStyle/>
                    <a:p>
                      <a:pPr marL="0" algn="ctr" defTabSz="914400" rtl="0" eaLnBrk="1" fontAlgn="ctr" latinLnBrk="0" hangingPunct="1"/>
                      <a:r>
                        <a:rPr lang="es-MX" sz="800" b="1" u="none" strike="noStrike" kern="1200" dirty="0">
                          <a:solidFill>
                            <a:schemeClr val="bg1"/>
                          </a:solidFill>
                          <a:effectLst/>
                          <a:latin typeface="Arial" pitchFamily="34" charset="0"/>
                          <a:ea typeface="+mn-ea"/>
                          <a:cs typeface="Arial" pitchFamily="34" charset="0"/>
                        </a:rPr>
                        <a:t>Industria de la construcción</a:t>
                      </a:r>
                    </a:p>
                  </a:txBody>
                  <a:tcPr marL="4041" marR="4041" marT="4041" marB="0" anchor="ctr">
                    <a:solidFill>
                      <a:schemeClr val="accent1">
                        <a:lumMod val="75000"/>
                      </a:schemeClr>
                    </a:solidFill>
                  </a:tcPr>
                </a:tc>
                <a:tc>
                  <a:txBody>
                    <a:bodyPr/>
                    <a:lstStyle/>
                    <a:p>
                      <a:pPr marL="0" algn="ctr" defTabSz="914400" rtl="0" eaLnBrk="1" fontAlgn="ctr" latinLnBrk="0" hangingPunct="1"/>
                      <a:r>
                        <a:rPr lang="es-MX" sz="800" b="1" u="none" strike="noStrike" kern="1200">
                          <a:solidFill>
                            <a:schemeClr val="bg1"/>
                          </a:solidFill>
                          <a:effectLst/>
                          <a:latin typeface="Arial" pitchFamily="34" charset="0"/>
                          <a:ea typeface="+mn-ea"/>
                          <a:cs typeface="Arial" pitchFamily="34" charset="0"/>
                        </a:rPr>
                        <a:t>Industrias de la transformación</a:t>
                      </a:r>
                    </a:p>
                  </a:txBody>
                  <a:tcPr marL="4041" marR="4041" marT="4041" marB="0" anchor="ctr">
                    <a:solidFill>
                      <a:schemeClr val="accent1">
                        <a:lumMod val="75000"/>
                      </a:schemeClr>
                    </a:solidFill>
                  </a:tcPr>
                </a:tc>
                <a:tc>
                  <a:txBody>
                    <a:bodyPr/>
                    <a:lstStyle/>
                    <a:p>
                      <a:pPr marL="0" algn="ctr" defTabSz="914400" rtl="0" eaLnBrk="1" fontAlgn="ctr" latinLnBrk="0" hangingPunct="1"/>
                      <a:r>
                        <a:rPr lang="es-MX" sz="800" b="1" u="none" strike="noStrike" kern="1200" dirty="0">
                          <a:solidFill>
                            <a:schemeClr val="bg1"/>
                          </a:solidFill>
                          <a:effectLst/>
                          <a:latin typeface="Arial" pitchFamily="34" charset="0"/>
                          <a:ea typeface="+mn-ea"/>
                          <a:cs typeface="Arial" pitchFamily="34" charset="0"/>
                        </a:rPr>
                        <a:t>Industrias extractivas</a:t>
                      </a:r>
                    </a:p>
                  </a:txBody>
                  <a:tcPr marL="4041" marR="4041" marT="4041" marB="0" anchor="ctr">
                    <a:solidFill>
                      <a:schemeClr val="accent1">
                        <a:lumMod val="75000"/>
                      </a:schemeClr>
                    </a:solidFill>
                  </a:tcPr>
                </a:tc>
                <a:tc>
                  <a:txBody>
                    <a:bodyPr/>
                    <a:lstStyle/>
                    <a:p>
                      <a:pPr marL="0" algn="ctr" defTabSz="914400" rtl="0" eaLnBrk="1" fontAlgn="ctr" latinLnBrk="0" hangingPunct="1"/>
                      <a:r>
                        <a:rPr lang="es-MX" sz="800" b="1" u="none" strike="noStrike" kern="1200">
                          <a:solidFill>
                            <a:schemeClr val="bg1"/>
                          </a:solidFill>
                          <a:effectLst/>
                          <a:latin typeface="Arial" pitchFamily="34" charset="0"/>
                          <a:ea typeface="+mn-ea"/>
                          <a:cs typeface="Arial" pitchFamily="34" charset="0"/>
                        </a:rPr>
                        <a:t>Servicios para empresas, personas y el hogar</a:t>
                      </a:r>
                    </a:p>
                  </a:txBody>
                  <a:tcPr marL="4041" marR="4041" marT="4041" marB="0" anchor="ctr">
                    <a:solidFill>
                      <a:schemeClr val="accent1">
                        <a:lumMod val="75000"/>
                      </a:schemeClr>
                    </a:solidFill>
                  </a:tcPr>
                </a:tc>
                <a:tc>
                  <a:txBody>
                    <a:bodyPr/>
                    <a:lstStyle/>
                    <a:p>
                      <a:pPr marL="0" algn="ctr" defTabSz="914400" rtl="0" eaLnBrk="1" fontAlgn="ctr" latinLnBrk="0" hangingPunct="1"/>
                      <a:r>
                        <a:rPr lang="es-MX" sz="800" b="1" u="none" strike="noStrike" kern="1200" dirty="0">
                          <a:solidFill>
                            <a:schemeClr val="bg1"/>
                          </a:solidFill>
                          <a:effectLst/>
                          <a:latin typeface="Arial" pitchFamily="34" charset="0"/>
                          <a:ea typeface="+mn-ea"/>
                          <a:cs typeface="Arial" pitchFamily="34" charset="0"/>
                        </a:rPr>
                        <a:t>Servicios sociales y comunales</a:t>
                      </a:r>
                    </a:p>
                  </a:txBody>
                  <a:tcPr marL="4041" marR="4041" marT="4041" marB="0" anchor="ctr">
                    <a:solidFill>
                      <a:schemeClr val="accent1">
                        <a:lumMod val="75000"/>
                      </a:schemeClr>
                    </a:solidFill>
                  </a:tcPr>
                </a:tc>
                <a:tc>
                  <a:txBody>
                    <a:bodyPr/>
                    <a:lstStyle/>
                    <a:p>
                      <a:pPr marL="0" algn="ctr" defTabSz="914400" rtl="0" eaLnBrk="1" fontAlgn="ctr" latinLnBrk="0" hangingPunct="1"/>
                      <a:r>
                        <a:rPr lang="es-MX" sz="800" b="1" u="none" strike="noStrike" kern="1200" dirty="0">
                          <a:solidFill>
                            <a:schemeClr val="bg1"/>
                          </a:solidFill>
                          <a:effectLst/>
                          <a:latin typeface="Arial" pitchFamily="34" charset="0"/>
                          <a:ea typeface="+mn-ea"/>
                          <a:cs typeface="Arial" pitchFamily="34" charset="0"/>
                        </a:rPr>
                        <a:t>Transportes y comunicaciones</a:t>
                      </a:r>
                    </a:p>
                  </a:txBody>
                  <a:tcPr marL="4041" marR="4041" marT="4041" marB="0" anchor="ctr">
                    <a:solidFill>
                      <a:schemeClr val="accent1">
                        <a:lumMod val="75000"/>
                      </a:schemeClr>
                    </a:solidFill>
                  </a:tcPr>
                </a:tc>
              </a:tr>
              <a:tr h="264628">
                <a:tc>
                  <a:txBody>
                    <a:bodyPr/>
                    <a:lstStyle/>
                    <a:p>
                      <a:pPr marL="0" algn="l" defTabSz="914400" rtl="0" eaLnBrk="1" fontAlgn="b" latinLnBrk="0" hangingPunct="1"/>
                      <a:r>
                        <a:rPr lang="es-MX" sz="800" u="none" strike="noStrike" kern="1200" dirty="0">
                          <a:solidFill>
                            <a:schemeClr val="accent5">
                              <a:lumMod val="50000"/>
                            </a:schemeClr>
                          </a:solidFill>
                          <a:effectLst/>
                          <a:latin typeface="Arial" pitchFamily="34" charset="0"/>
                          <a:ea typeface="+mn-ea"/>
                          <a:cs typeface="Arial" pitchFamily="34" charset="0"/>
                        </a:rPr>
                        <a:t>Nacional</a:t>
                      </a:r>
                    </a:p>
                  </a:txBody>
                  <a:tcPr marL="4041" marR="4041" marT="4041" marB="0" anchor="ctr"/>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13,491,961 </a:t>
                      </a:r>
                    </a:p>
                  </a:txBody>
                  <a:tcPr marL="4041" marR="48489" marT="4041" marB="0" anchor="ctr"/>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356,780 </a:t>
                      </a:r>
                    </a:p>
                  </a:txBody>
                  <a:tcPr marL="4041" marR="48489" marT="4041" marB="0" anchor="ctr"/>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2,911,705 </a:t>
                      </a:r>
                    </a:p>
                  </a:txBody>
                  <a:tcPr marL="4041" marR="48489" marT="4041" marB="0" anchor="ctr"/>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105,790 </a:t>
                      </a:r>
                    </a:p>
                  </a:txBody>
                  <a:tcPr marL="4041" marR="48489" marT="4041" marB="0" anchor="ctr"/>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653,310 </a:t>
                      </a:r>
                    </a:p>
                  </a:txBody>
                  <a:tcPr marL="4041" marR="48489" marT="4041" marB="0" anchor="ctr"/>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3,544,862 </a:t>
                      </a:r>
                    </a:p>
                  </a:txBody>
                  <a:tcPr marL="4041" marR="48489" marT="4041" marB="0" anchor="ctr"/>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103,992 </a:t>
                      </a:r>
                    </a:p>
                  </a:txBody>
                  <a:tcPr marL="4041" marR="48489" marT="4041" marB="0" anchor="ctr"/>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3,316,892 </a:t>
                      </a:r>
                    </a:p>
                  </a:txBody>
                  <a:tcPr marL="4041" marR="48489" marT="4041" marB="0" anchor="ctr"/>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1,751,571 </a:t>
                      </a:r>
                    </a:p>
                  </a:txBody>
                  <a:tcPr marL="4041" marR="48489" marT="4041" marB="0" anchor="ctr"/>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747,059 </a:t>
                      </a:r>
                    </a:p>
                  </a:txBody>
                  <a:tcPr marL="4041" marR="48489" marT="4041" marB="0" anchor="ctr"/>
                </a:tc>
              </a:tr>
              <a:tr h="134471">
                <a:tc>
                  <a:txBody>
                    <a:bodyPr/>
                    <a:lstStyle/>
                    <a:p>
                      <a:pPr marL="0" algn="l" defTabSz="914400" rtl="0" eaLnBrk="1" fontAlgn="b" latinLnBrk="0" hangingPunct="1"/>
                      <a:r>
                        <a:rPr lang="es-MX" sz="800" u="none" strike="noStrike" kern="1200" dirty="0">
                          <a:solidFill>
                            <a:schemeClr val="accent5">
                              <a:lumMod val="50000"/>
                            </a:schemeClr>
                          </a:solidFill>
                          <a:effectLst/>
                          <a:latin typeface="Arial" pitchFamily="34" charset="0"/>
                          <a:ea typeface="+mn-ea"/>
                          <a:cs typeface="Arial" pitchFamily="34" charset="0"/>
                        </a:rPr>
                        <a:t>Aguascalientes</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197,971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4,668</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32,037</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767</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7,658</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68,511</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675</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30,949</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40,833</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11,873</a:t>
                      </a:r>
                    </a:p>
                  </a:txBody>
                  <a:tcPr marL="4041" marR="48489" marT="4041" marB="0" anchor="b"/>
                </a:tc>
              </a:tr>
              <a:tr h="134471">
                <a:tc>
                  <a:txBody>
                    <a:bodyPr/>
                    <a:lstStyle/>
                    <a:p>
                      <a:pPr marL="0" algn="l" defTabSz="914400" rtl="0" eaLnBrk="1" fontAlgn="b" latinLnBrk="0" hangingPunct="1"/>
                      <a:r>
                        <a:rPr lang="es-MX" sz="800" u="none" strike="noStrike" kern="1200" dirty="0">
                          <a:solidFill>
                            <a:schemeClr val="accent5">
                              <a:lumMod val="50000"/>
                            </a:schemeClr>
                          </a:solidFill>
                          <a:effectLst/>
                          <a:latin typeface="Arial" pitchFamily="34" charset="0"/>
                          <a:ea typeface="+mn-ea"/>
                          <a:cs typeface="Arial" pitchFamily="34" charset="0"/>
                        </a:rPr>
                        <a:t>Baja California</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608,293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9,047</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109,399</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3,812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20,604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279,454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366</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115,917</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46,690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23,004</a:t>
                      </a:r>
                    </a:p>
                  </a:txBody>
                  <a:tcPr marL="4041" marR="48489" marT="4041" marB="0" anchor="b"/>
                </a:tc>
              </a:tr>
              <a:tr h="134471">
                <a:tc>
                  <a:txBody>
                    <a:bodyPr/>
                    <a:lstStyle/>
                    <a:p>
                      <a:pPr marL="0" algn="l"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Baja California Sur</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98,102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7,252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24,416</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826</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6,495</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5,661</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2,168</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38,930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7,606</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4,748</a:t>
                      </a:r>
                    </a:p>
                  </a:txBody>
                  <a:tcPr marL="4041" marR="48489" marT="4041" marB="0" anchor="b"/>
                </a:tc>
              </a:tr>
              <a:tr h="134471">
                <a:tc>
                  <a:txBody>
                    <a:bodyPr/>
                    <a:lstStyle/>
                    <a:p>
                      <a:pPr marL="0" algn="l"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Campeche</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113,757 </a:t>
                      </a:r>
                    </a:p>
                  </a:txBody>
                  <a:tcPr marL="4041" marR="48489" marT="4041" marB="0" anchor="b"/>
                </a:tc>
                <a:tc>
                  <a:txBody>
                    <a:bodyPr/>
                    <a:lstStyle/>
                    <a:p>
                      <a:pPr marL="0" algn="r" defTabSz="914400" rtl="0" eaLnBrk="1" fontAlgn="b" latinLnBrk="0" hangingPunct="1"/>
                      <a:r>
                        <a:rPr lang="es-MX" sz="800" u="none" strike="noStrike" kern="1200" dirty="0">
                          <a:solidFill>
                            <a:schemeClr val="accent5">
                              <a:lumMod val="50000"/>
                            </a:schemeClr>
                          </a:solidFill>
                          <a:effectLst/>
                          <a:latin typeface="Arial" pitchFamily="34" charset="0"/>
                          <a:ea typeface="+mn-ea"/>
                          <a:cs typeface="Arial" pitchFamily="34" charset="0"/>
                        </a:rPr>
                        <a:t>2,482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17,223</a:t>
                      </a:r>
                    </a:p>
                  </a:txBody>
                  <a:tcPr marL="4041" marR="48489" marT="4041" marB="0" anchor="b"/>
                </a:tc>
                <a:tc>
                  <a:txBody>
                    <a:bodyPr/>
                    <a:lstStyle/>
                    <a:p>
                      <a:pPr marL="0" algn="r" defTabSz="914400" rtl="0" eaLnBrk="1" fontAlgn="b" latinLnBrk="0" hangingPunct="1"/>
                      <a:r>
                        <a:rPr lang="es-MX" sz="800" u="none" strike="noStrike" kern="1200" dirty="0">
                          <a:solidFill>
                            <a:schemeClr val="accent5">
                              <a:lumMod val="50000"/>
                            </a:schemeClr>
                          </a:solidFill>
                          <a:effectLst/>
                          <a:latin typeface="Arial" pitchFamily="34" charset="0"/>
                          <a:ea typeface="+mn-ea"/>
                          <a:cs typeface="Arial" pitchFamily="34" charset="0"/>
                        </a:rPr>
                        <a:t>981</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10,763</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10,745</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1,789</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30,930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20,296</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18,548</a:t>
                      </a:r>
                    </a:p>
                  </a:txBody>
                  <a:tcPr marL="4041" marR="48489" marT="4041" marB="0" anchor="b"/>
                </a:tc>
              </a:tr>
              <a:tr h="134471">
                <a:tc>
                  <a:txBody>
                    <a:bodyPr/>
                    <a:lstStyle/>
                    <a:p>
                      <a:pPr marL="0" algn="l" defTabSz="914400" rtl="0" eaLnBrk="1" fontAlgn="b" latinLnBrk="0" hangingPunct="1"/>
                      <a:r>
                        <a:rPr lang="es-MX" sz="800" u="none" strike="noStrike" kern="1200" dirty="0">
                          <a:solidFill>
                            <a:schemeClr val="bg1"/>
                          </a:solidFill>
                          <a:effectLst/>
                          <a:latin typeface="Arial" pitchFamily="34" charset="0"/>
                          <a:ea typeface="+mn-ea"/>
                          <a:cs typeface="Arial" pitchFamily="34" charset="0"/>
                        </a:rPr>
                        <a:t>Chiapas</a:t>
                      </a:r>
                    </a:p>
                  </a:txBody>
                  <a:tcPr marL="4041" marR="4041" marT="4041" marB="0" anchor="b">
                    <a:solidFill>
                      <a:schemeClr val="accent1">
                        <a:lumMod val="75000"/>
                      </a:schemeClr>
                    </a:solidFill>
                  </a:tcPr>
                </a:tc>
                <a:tc>
                  <a:txBody>
                    <a:bodyPr/>
                    <a:lstStyle/>
                    <a:p>
                      <a:pPr marL="0" algn="r" defTabSz="914400" rtl="0" eaLnBrk="1" fontAlgn="b" latinLnBrk="0" hangingPunct="1"/>
                      <a:r>
                        <a:rPr lang="es-MX" sz="800" u="none" strike="noStrike" kern="1200" dirty="0">
                          <a:solidFill>
                            <a:schemeClr val="bg1"/>
                          </a:solidFill>
                          <a:effectLst/>
                          <a:latin typeface="Arial" pitchFamily="34" charset="0"/>
                          <a:ea typeface="+mn-ea"/>
                          <a:cs typeface="Arial" pitchFamily="34" charset="0"/>
                        </a:rPr>
                        <a:t>           183,567 </a:t>
                      </a:r>
                    </a:p>
                  </a:txBody>
                  <a:tcPr marL="4041" marR="48489" marT="4041" marB="0" anchor="b">
                    <a:solidFill>
                      <a:schemeClr val="accent1">
                        <a:lumMod val="75000"/>
                      </a:schemeClr>
                    </a:solidFill>
                  </a:tcPr>
                </a:tc>
                <a:tc>
                  <a:txBody>
                    <a:bodyPr/>
                    <a:lstStyle/>
                    <a:p>
                      <a:pPr marL="0" algn="r" defTabSz="914400" rtl="0" eaLnBrk="1" fontAlgn="b" latinLnBrk="0" hangingPunct="1"/>
                      <a:r>
                        <a:rPr lang="es-MX" sz="800" u="none" strike="noStrike" kern="1200" dirty="0">
                          <a:solidFill>
                            <a:schemeClr val="bg1"/>
                          </a:solidFill>
                          <a:effectLst/>
                          <a:latin typeface="Arial" pitchFamily="34" charset="0"/>
                          <a:ea typeface="+mn-ea"/>
                          <a:cs typeface="Arial" pitchFamily="34" charset="0"/>
                        </a:rPr>
                        <a:t>11,011</a:t>
                      </a:r>
                    </a:p>
                  </a:txBody>
                  <a:tcPr marL="4041" marR="48489" marT="4041" marB="0" anchor="b">
                    <a:solidFill>
                      <a:schemeClr val="accent1">
                        <a:lumMod val="75000"/>
                      </a:schemeClr>
                    </a:solidFill>
                  </a:tcPr>
                </a:tc>
                <a:tc>
                  <a:txBody>
                    <a:bodyPr/>
                    <a:lstStyle/>
                    <a:p>
                      <a:pPr marL="0" algn="r" defTabSz="914400" rtl="0" eaLnBrk="1" fontAlgn="b" latinLnBrk="0" hangingPunct="1"/>
                      <a:r>
                        <a:rPr lang="es-MX" sz="800" u="none" strike="noStrike" kern="1200">
                          <a:solidFill>
                            <a:schemeClr val="bg1"/>
                          </a:solidFill>
                          <a:effectLst/>
                          <a:latin typeface="Arial" pitchFamily="34" charset="0"/>
                          <a:ea typeface="+mn-ea"/>
                          <a:cs typeface="Arial" pitchFamily="34" charset="0"/>
                        </a:rPr>
                        <a:t>49,450</a:t>
                      </a:r>
                    </a:p>
                  </a:txBody>
                  <a:tcPr marL="4041" marR="48489" marT="4041" marB="0" anchor="b">
                    <a:solidFill>
                      <a:schemeClr val="accent1">
                        <a:lumMod val="75000"/>
                      </a:schemeClr>
                    </a:solidFill>
                  </a:tcPr>
                </a:tc>
                <a:tc>
                  <a:txBody>
                    <a:bodyPr/>
                    <a:lstStyle/>
                    <a:p>
                      <a:pPr marL="0" algn="r" defTabSz="914400" rtl="0" eaLnBrk="1" fontAlgn="b" latinLnBrk="0" hangingPunct="1"/>
                      <a:r>
                        <a:rPr lang="es-MX" sz="800" u="none" strike="noStrike" kern="1200" dirty="0">
                          <a:solidFill>
                            <a:schemeClr val="bg1"/>
                          </a:solidFill>
                          <a:effectLst/>
                          <a:latin typeface="Arial" pitchFamily="34" charset="0"/>
                          <a:ea typeface="+mn-ea"/>
                          <a:cs typeface="Arial" pitchFamily="34" charset="0"/>
                        </a:rPr>
                        <a:t>1,942</a:t>
                      </a:r>
                    </a:p>
                  </a:txBody>
                  <a:tcPr marL="4041" marR="48489" marT="4041" marB="0" anchor="b">
                    <a:solidFill>
                      <a:schemeClr val="accent1">
                        <a:lumMod val="75000"/>
                      </a:schemeClr>
                    </a:solidFill>
                  </a:tcPr>
                </a:tc>
                <a:tc>
                  <a:txBody>
                    <a:bodyPr/>
                    <a:lstStyle/>
                    <a:p>
                      <a:pPr marL="0" algn="r" defTabSz="914400" rtl="0" eaLnBrk="1" fontAlgn="b" latinLnBrk="0" hangingPunct="1"/>
                      <a:r>
                        <a:rPr lang="es-MX" sz="800" u="none" strike="noStrike" kern="1200">
                          <a:solidFill>
                            <a:schemeClr val="bg1"/>
                          </a:solidFill>
                          <a:effectLst/>
                          <a:latin typeface="Arial" pitchFamily="34" charset="0"/>
                          <a:ea typeface="+mn-ea"/>
                          <a:cs typeface="Arial" pitchFamily="34" charset="0"/>
                        </a:rPr>
                        <a:t>8,250</a:t>
                      </a:r>
                    </a:p>
                  </a:txBody>
                  <a:tcPr marL="4041" marR="48489" marT="4041" marB="0" anchor="b">
                    <a:solidFill>
                      <a:schemeClr val="accent1">
                        <a:lumMod val="75000"/>
                      </a:schemeClr>
                    </a:solidFill>
                  </a:tcPr>
                </a:tc>
                <a:tc>
                  <a:txBody>
                    <a:bodyPr/>
                    <a:lstStyle/>
                    <a:p>
                      <a:pPr marL="0" algn="r" defTabSz="914400" rtl="0" eaLnBrk="1" fontAlgn="b" latinLnBrk="0" hangingPunct="1"/>
                      <a:r>
                        <a:rPr lang="es-MX" sz="800" u="none" strike="noStrike" kern="1200">
                          <a:solidFill>
                            <a:schemeClr val="bg1"/>
                          </a:solidFill>
                          <a:effectLst/>
                          <a:latin typeface="Arial" pitchFamily="34" charset="0"/>
                          <a:ea typeface="+mn-ea"/>
                          <a:cs typeface="Arial" pitchFamily="34" charset="0"/>
                        </a:rPr>
                        <a:t>14,713</a:t>
                      </a:r>
                    </a:p>
                  </a:txBody>
                  <a:tcPr marL="4041" marR="48489" marT="4041" marB="0" anchor="b">
                    <a:solidFill>
                      <a:schemeClr val="accent1">
                        <a:lumMod val="75000"/>
                      </a:schemeClr>
                    </a:solidFill>
                  </a:tcPr>
                </a:tc>
                <a:tc>
                  <a:txBody>
                    <a:bodyPr/>
                    <a:lstStyle/>
                    <a:p>
                      <a:pPr marL="0" algn="r" defTabSz="914400" rtl="0" eaLnBrk="1" fontAlgn="b" latinLnBrk="0" hangingPunct="1"/>
                      <a:r>
                        <a:rPr lang="es-MX" sz="800" u="none" strike="noStrike" kern="1200" dirty="0">
                          <a:solidFill>
                            <a:schemeClr val="bg1"/>
                          </a:solidFill>
                          <a:effectLst/>
                          <a:latin typeface="Arial" pitchFamily="34" charset="0"/>
                          <a:ea typeface="+mn-ea"/>
                          <a:cs typeface="Arial" pitchFamily="34" charset="0"/>
                        </a:rPr>
                        <a:t>1,087</a:t>
                      </a:r>
                    </a:p>
                  </a:txBody>
                  <a:tcPr marL="4041" marR="48489" marT="4041" marB="0" anchor="b">
                    <a:solidFill>
                      <a:schemeClr val="accent1">
                        <a:lumMod val="75000"/>
                      </a:schemeClr>
                    </a:solidFill>
                  </a:tcPr>
                </a:tc>
                <a:tc>
                  <a:txBody>
                    <a:bodyPr/>
                    <a:lstStyle/>
                    <a:p>
                      <a:pPr marL="0" algn="r" defTabSz="914400" rtl="0" eaLnBrk="1" fontAlgn="b" latinLnBrk="0" hangingPunct="1"/>
                      <a:r>
                        <a:rPr lang="es-MX" sz="800" u="none" strike="noStrike" kern="1200" dirty="0">
                          <a:solidFill>
                            <a:schemeClr val="bg1"/>
                          </a:solidFill>
                          <a:effectLst/>
                          <a:latin typeface="Arial" pitchFamily="34" charset="0"/>
                          <a:ea typeface="+mn-ea"/>
                          <a:cs typeface="Arial" pitchFamily="34" charset="0"/>
                        </a:rPr>
                        <a:t>36,437</a:t>
                      </a:r>
                    </a:p>
                  </a:txBody>
                  <a:tcPr marL="4041" marR="48489" marT="4041" marB="0" anchor="b">
                    <a:solidFill>
                      <a:schemeClr val="accent1">
                        <a:lumMod val="75000"/>
                      </a:schemeClr>
                    </a:solidFill>
                  </a:tcPr>
                </a:tc>
                <a:tc>
                  <a:txBody>
                    <a:bodyPr/>
                    <a:lstStyle/>
                    <a:p>
                      <a:pPr marL="0" algn="r" defTabSz="914400" rtl="0" eaLnBrk="1" fontAlgn="b" latinLnBrk="0" hangingPunct="1"/>
                      <a:r>
                        <a:rPr lang="es-MX" sz="800" u="none" strike="noStrike" kern="1200">
                          <a:solidFill>
                            <a:schemeClr val="bg1"/>
                          </a:solidFill>
                          <a:effectLst/>
                          <a:latin typeface="Arial" pitchFamily="34" charset="0"/>
                          <a:ea typeface="+mn-ea"/>
                          <a:cs typeface="Arial" pitchFamily="34" charset="0"/>
                        </a:rPr>
                        <a:t>54,462</a:t>
                      </a:r>
                    </a:p>
                  </a:txBody>
                  <a:tcPr marL="4041" marR="48489" marT="4041" marB="0" anchor="b">
                    <a:solidFill>
                      <a:schemeClr val="accent1">
                        <a:lumMod val="75000"/>
                      </a:schemeClr>
                    </a:solidFill>
                  </a:tcPr>
                </a:tc>
                <a:tc>
                  <a:txBody>
                    <a:bodyPr/>
                    <a:lstStyle/>
                    <a:p>
                      <a:pPr marL="0" algn="r" defTabSz="914400" rtl="0" eaLnBrk="1" fontAlgn="b" latinLnBrk="0" hangingPunct="1"/>
                      <a:r>
                        <a:rPr lang="es-MX" sz="800" u="none" strike="noStrike" kern="1200" dirty="0">
                          <a:solidFill>
                            <a:schemeClr val="bg1"/>
                          </a:solidFill>
                          <a:effectLst/>
                          <a:latin typeface="Arial" pitchFamily="34" charset="0"/>
                          <a:ea typeface="+mn-ea"/>
                          <a:cs typeface="Arial" pitchFamily="34" charset="0"/>
                        </a:rPr>
                        <a:t>6,215</a:t>
                      </a:r>
                    </a:p>
                  </a:txBody>
                  <a:tcPr marL="4041" marR="48489" marT="4041" marB="0" anchor="b">
                    <a:solidFill>
                      <a:schemeClr val="accent1">
                        <a:lumMod val="75000"/>
                      </a:schemeClr>
                    </a:solidFill>
                  </a:tcPr>
                </a:tc>
              </a:tr>
              <a:tr h="134471">
                <a:tc>
                  <a:txBody>
                    <a:bodyPr/>
                    <a:lstStyle/>
                    <a:p>
                      <a:pPr marL="0" algn="l"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Chihuahua</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617,537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13,202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102,954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3,768</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20,518</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298,484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9,769</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97,994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46,828</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24,020</a:t>
                      </a:r>
                    </a:p>
                  </a:txBody>
                  <a:tcPr marL="4041" marR="48489" marT="4041" marB="0" anchor="b"/>
                </a:tc>
              </a:tr>
              <a:tr h="134471">
                <a:tc>
                  <a:txBody>
                    <a:bodyPr/>
                    <a:lstStyle/>
                    <a:p>
                      <a:pPr marL="0" algn="l"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Coahuila</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532,268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14,254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89,482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4,605</a:t>
                      </a:r>
                    </a:p>
                  </a:txBody>
                  <a:tcPr marL="4041" marR="48489" marT="4041" marB="0" anchor="b"/>
                </a:tc>
                <a:tc>
                  <a:txBody>
                    <a:bodyPr/>
                    <a:lstStyle/>
                    <a:p>
                      <a:pPr marL="0" algn="r" defTabSz="914400" rtl="0" eaLnBrk="1" fontAlgn="b" latinLnBrk="0" hangingPunct="1"/>
                      <a:r>
                        <a:rPr lang="es-MX" sz="800" u="none" strike="noStrike" kern="1200" dirty="0">
                          <a:solidFill>
                            <a:schemeClr val="accent5">
                              <a:lumMod val="50000"/>
                            </a:schemeClr>
                          </a:solidFill>
                          <a:effectLst/>
                          <a:latin typeface="Arial" pitchFamily="34" charset="0"/>
                          <a:ea typeface="+mn-ea"/>
                          <a:cs typeface="Arial" pitchFamily="34" charset="0"/>
                        </a:rPr>
                        <a:t>30,382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231,741</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14,544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78,742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44,191</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24,327</a:t>
                      </a:r>
                    </a:p>
                  </a:txBody>
                  <a:tcPr marL="4041" marR="48489" marT="4041" marB="0" anchor="b"/>
                </a:tc>
              </a:tr>
              <a:tr h="134471">
                <a:tc>
                  <a:txBody>
                    <a:bodyPr/>
                    <a:lstStyle/>
                    <a:p>
                      <a:pPr marL="0" algn="l"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Colima</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90,064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4,830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17,735</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1,545</a:t>
                      </a:r>
                    </a:p>
                  </a:txBody>
                  <a:tcPr marL="4041" marR="48489" marT="4041" marB="0" anchor="b"/>
                </a:tc>
                <a:tc>
                  <a:txBody>
                    <a:bodyPr/>
                    <a:lstStyle/>
                    <a:p>
                      <a:pPr marL="0" algn="r" defTabSz="914400" rtl="0" eaLnBrk="1" fontAlgn="b" latinLnBrk="0" hangingPunct="1"/>
                      <a:r>
                        <a:rPr lang="es-MX" sz="800" u="none" strike="noStrike" kern="1200" dirty="0">
                          <a:solidFill>
                            <a:schemeClr val="accent5">
                              <a:lumMod val="50000"/>
                            </a:schemeClr>
                          </a:solidFill>
                          <a:effectLst/>
                          <a:latin typeface="Arial" pitchFamily="34" charset="0"/>
                          <a:ea typeface="+mn-ea"/>
                          <a:cs typeface="Arial" pitchFamily="34" charset="0"/>
                        </a:rPr>
                        <a:t>5,002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9,550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1,972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17,874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23,477</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8,079</a:t>
                      </a:r>
                    </a:p>
                  </a:txBody>
                  <a:tcPr marL="4041" marR="48489" marT="4041" marB="0" anchor="b"/>
                </a:tc>
              </a:tr>
              <a:tr h="134471">
                <a:tc>
                  <a:txBody>
                    <a:bodyPr/>
                    <a:lstStyle/>
                    <a:p>
                      <a:pPr marL="0" algn="l"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Distrito Federal</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2,333,963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2,908</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512,035</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7,967</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81,655</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315,477</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1,099</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1,047,052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227,952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137,818</a:t>
                      </a:r>
                    </a:p>
                  </a:txBody>
                  <a:tcPr marL="4041" marR="48489" marT="4041" marB="0" anchor="b"/>
                </a:tc>
              </a:tr>
              <a:tr h="134471">
                <a:tc>
                  <a:txBody>
                    <a:bodyPr/>
                    <a:lstStyle/>
                    <a:p>
                      <a:pPr marL="0" algn="l"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Durango</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175,865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13,200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34,739</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2,337</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9,851</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57,080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7,540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24,291</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17,639</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9,188</a:t>
                      </a:r>
                    </a:p>
                  </a:txBody>
                  <a:tcPr marL="4041" marR="48489" marT="4041" marB="0" anchor="b"/>
                </a:tc>
              </a:tr>
              <a:tr h="134471">
                <a:tc>
                  <a:txBody>
                    <a:bodyPr/>
                    <a:lstStyle/>
                    <a:p>
                      <a:pPr marL="0" algn="l"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Guanajuato</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591,685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14,850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113,681</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6,332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28,599</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223,329</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3,021</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103,163</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67,089</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31,621</a:t>
                      </a:r>
                    </a:p>
                  </a:txBody>
                  <a:tcPr marL="4041" marR="48489" marT="4041" marB="0" anchor="b"/>
                </a:tc>
              </a:tr>
              <a:tr h="134471">
                <a:tc>
                  <a:txBody>
                    <a:bodyPr/>
                    <a:lstStyle/>
                    <a:p>
                      <a:pPr marL="0" algn="l" defTabSz="914400" rtl="0" eaLnBrk="1" fontAlgn="b" latinLnBrk="0" hangingPunct="1"/>
                      <a:r>
                        <a:rPr lang="es-MX" sz="800" u="none" strike="noStrike" kern="1200" dirty="0">
                          <a:solidFill>
                            <a:schemeClr val="accent5">
                              <a:lumMod val="50000"/>
                            </a:schemeClr>
                          </a:solidFill>
                          <a:effectLst/>
                          <a:latin typeface="Arial" pitchFamily="34" charset="0"/>
                          <a:ea typeface="+mn-ea"/>
                          <a:cs typeface="Arial" pitchFamily="34" charset="0"/>
                        </a:rPr>
                        <a:t>Guerrero</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114,189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467</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37,614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1,917</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5,034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8,957</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2,010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40,621</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12,690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4,879</a:t>
                      </a:r>
                    </a:p>
                  </a:txBody>
                  <a:tcPr marL="4041" marR="48489" marT="4041" marB="0" anchor="b"/>
                </a:tc>
              </a:tr>
              <a:tr h="134471">
                <a:tc>
                  <a:txBody>
                    <a:bodyPr/>
                    <a:lstStyle/>
                    <a:p>
                      <a:pPr marL="0" algn="l"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Hidalgo</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141,115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1,542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32,503</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1,511</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7,910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44,314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3,181</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20,737</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19,961</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9,456</a:t>
                      </a:r>
                    </a:p>
                  </a:txBody>
                  <a:tcPr marL="4041" marR="48489" marT="4041" marB="0" anchor="b"/>
                </a:tc>
              </a:tr>
              <a:tr h="134471">
                <a:tc>
                  <a:txBody>
                    <a:bodyPr/>
                    <a:lstStyle/>
                    <a:p>
                      <a:pPr marL="0" algn="l"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Jalisco</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1,170,194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48,019</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236,233</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7,376</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56,644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291,372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2,601</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242,687</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230,367</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54,895</a:t>
                      </a:r>
                    </a:p>
                  </a:txBody>
                  <a:tcPr marL="4041" marR="48489" marT="4041" marB="0" anchor="b"/>
                </a:tc>
              </a:tr>
              <a:tr h="134471">
                <a:tc>
                  <a:txBody>
                    <a:bodyPr/>
                    <a:lstStyle/>
                    <a:p>
                      <a:pPr marL="0" algn="l"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Michoacán</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298,140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16,966</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77,626</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4,194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12,852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45,117</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1,423</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63,910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65,087</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10,965</a:t>
                      </a:r>
                    </a:p>
                  </a:txBody>
                  <a:tcPr marL="4041" marR="48489" marT="4041" marB="0" anchor="b"/>
                </a:tc>
              </a:tr>
              <a:tr h="134471">
                <a:tc>
                  <a:txBody>
                    <a:bodyPr/>
                    <a:lstStyle/>
                    <a:p>
                      <a:pPr marL="0" algn="l"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Morelos</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162,004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9,669</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34,032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2,516</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6,121</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31,944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189</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32,894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39,842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4,797</a:t>
                      </a:r>
                    </a:p>
                  </a:txBody>
                  <a:tcPr marL="4041" marR="48489" marT="4041" marB="0" anchor="b"/>
                </a:tc>
              </a:tr>
              <a:tr h="134471">
                <a:tc>
                  <a:txBody>
                    <a:bodyPr/>
                    <a:lstStyle/>
                    <a:p>
                      <a:pPr marL="0" algn="l"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México</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1,064,574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4,230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292,355</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1,650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44,875</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365,624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2,210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192,759</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91,750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69,121</a:t>
                      </a:r>
                    </a:p>
                  </a:txBody>
                  <a:tcPr marL="4041" marR="48489" marT="4041" marB="0" anchor="b"/>
                </a:tc>
              </a:tr>
              <a:tr h="134471">
                <a:tc>
                  <a:txBody>
                    <a:bodyPr/>
                    <a:lstStyle/>
                    <a:p>
                      <a:pPr marL="0" algn="l"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Nayarit</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93,877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9,246</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22,376</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1,379</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5,918</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8,242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445</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25,000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15,938</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5,333</a:t>
                      </a:r>
                    </a:p>
                  </a:txBody>
                  <a:tcPr marL="4041" marR="48489" marT="4041" marB="0" anchor="b"/>
                </a:tc>
              </a:tr>
              <a:tr h="134471">
                <a:tc>
                  <a:txBody>
                    <a:bodyPr/>
                    <a:lstStyle/>
                    <a:p>
                      <a:pPr marL="0" algn="l"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Nuevo León</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1,114,565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8,093</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225,464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8,227</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78,960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351,986</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3,094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284,216</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75,408</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79,117</a:t>
                      </a:r>
                    </a:p>
                  </a:txBody>
                  <a:tcPr marL="4041" marR="48489" marT="4041" marB="0" anchor="b"/>
                </a:tc>
              </a:tr>
              <a:tr h="134471">
                <a:tc>
                  <a:txBody>
                    <a:bodyPr/>
                    <a:lstStyle/>
                    <a:p>
                      <a:pPr marL="0" algn="l"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Oaxaca</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148,049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3,185</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36,197</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1,318</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7,116</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11,208</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1,019</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31,605</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50,455</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5,946</a:t>
                      </a:r>
                    </a:p>
                  </a:txBody>
                  <a:tcPr marL="4041" marR="48489" marT="4041" marB="0" anchor="b"/>
                </a:tc>
              </a:tr>
              <a:tr h="134471">
                <a:tc>
                  <a:txBody>
                    <a:bodyPr/>
                    <a:lstStyle/>
                    <a:p>
                      <a:pPr marL="0" algn="l"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Puebla</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404,504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16,045</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92,979</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3,482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18,107</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120,406</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1,404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90,126</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43,881</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18,074</a:t>
                      </a:r>
                    </a:p>
                  </a:txBody>
                  <a:tcPr marL="4041" marR="48489" marT="4041" marB="0" anchor="b"/>
                </a:tc>
              </a:tr>
              <a:tr h="134471">
                <a:tc>
                  <a:txBody>
                    <a:bodyPr/>
                    <a:lstStyle/>
                    <a:p>
                      <a:pPr marL="0" algn="l"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Querétaro</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310,220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6,649</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49,533</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2,110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14,088</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109,423</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1,154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68,072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41,911</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17,280</a:t>
                      </a:r>
                    </a:p>
                  </a:txBody>
                  <a:tcPr marL="4041" marR="48489" marT="4041" marB="0" anchor="b"/>
                </a:tc>
              </a:tr>
              <a:tr h="134471">
                <a:tc>
                  <a:txBody>
                    <a:bodyPr/>
                    <a:lstStyle/>
                    <a:p>
                      <a:pPr marL="0" algn="l"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Quintana Roo</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218,458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3,862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50,330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2,171</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9,317</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6,404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381</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112,162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20,724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13,107</a:t>
                      </a:r>
                    </a:p>
                  </a:txBody>
                  <a:tcPr marL="4041" marR="48489" marT="4041" marB="0" anchor="b"/>
                </a:tc>
              </a:tr>
              <a:tr h="134471">
                <a:tc>
                  <a:txBody>
                    <a:bodyPr/>
                    <a:lstStyle/>
                    <a:p>
                      <a:pPr marL="0" algn="l"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San Luis Potosí</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273,157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11,636</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47,281</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1,679</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11,952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94,030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3,649</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42,088</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47,680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13,162</a:t>
                      </a:r>
                    </a:p>
                  </a:txBody>
                  <a:tcPr marL="4041" marR="48489" marT="4041" marB="0" anchor="b"/>
                </a:tc>
              </a:tr>
              <a:tr h="134471">
                <a:tc>
                  <a:txBody>
                    <a:bodyPr/>
                    <a:lstStyle/>
                    <a:p>
                      <a:pPr marL="0" algn="l"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Sinaloa</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350,065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24,725</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104,235</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4,993</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23,743</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46,213</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1,419</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75,984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53,893</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14,860</a:t>
                      </a:r>
                    </a:p>
                  </a:txBody>
                  <a:tcPr marL="4041" marR="48489" marT="4041" marB="0" anchor="b"/>
                </a:tc>
              </a:tr>
              <a:tr h="134471">
                <a:tc>
                  <a:txBody>
                    <a:bodyPr/>
                    <a:lstStyle/>
                    <a:p>
                      <a:pPr marL="0" algn="l"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Sonora</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413,377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25,998</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88,017</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3,824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23,911</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132,153</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11,176</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79,341</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29,274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19,683</a:t>
                      </a:r>
                    </a:p>
                  </a:txBody>
                  <a:tcPr marL="4041" marR="48489" marT="4041" marB="0" anchor="b"/>
                </a:tc>
              </a:tr>
              <a:tr h="134471">
                <a:tc>
                  <a:txBody>
                    <a:bodyPr/>
                    <a:lstStyle/>
                    <a:p>
                      <a:pPr marL="0" algn="l"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Tabasco</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142,449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4,436</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47,110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715</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18,974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11,377</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5,414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33,142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12,529</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8,752</a:t>
                      </a:r>
                    </a:p>
                  </a:txBody>
                  <a:tcPr marL="4041" marR="48489" marT="4041" marB="0" anchor="b"/>
                </a:tc>
              </a:tr>
              <a:tr h="134471">
                <a:tc>
                  <a:txBody>
                    <a:bodyPr/>
                    <a:lstStyle/>
                    <a:p>
                      <a:pPr marL="0" algn="l"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Tamaulipas</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496,984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11,205</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98,303</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7,243</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23,609</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193,136</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3,814</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79,597</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42,013</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38,064</a:t>
                      </a:r>
                    </a:p>
                  </a:txBody>
                  <a:tcPr marL="4041" marR="48489" marT="4041" marB="0" anchor="b"/>
                </a:tc>
              </a:tr>
              <a:tr h="134471">
                <a:tc>
                  <a:txBody>
                    <a:bodyPr/>
                    <a:lstStyle/>
                    <a:p>
                      <a:pPr marL="0" algn="l"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Tlaxcala</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59,128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250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11,393</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361</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2,149</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28,697</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138</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6,202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7,475</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2,463</a:t>
                      </a:r>
                    </a:p>
                  </a:txBody>
                  <a:tcPr marL="4041" marR="48489" marT="4041" marB="0" anchor="b"/>
                </a:tc>
              </a:tr>
              <a:tr h="134471">
                <a:tc>
                  <a:txBody>
                    <a:bodyPr/>
                    <a:lstStyle/>
                    <a:p>
                      <a:pPr marL="0" algn="l"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Veracruz</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590,600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44,131</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139,199</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10,579</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33,093</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61,808</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7,045</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109,932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144,620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40,193</a:t>
                      </a:r>
                    </a:p>
                  </a:txBody>
                  <a:tcPr marL="4041" marR="48489" marT="4041" marB="0" anchor="b"/>
                </a:tc>
              </a:tr>
              <a:tr h="134471">
                <a:tc>
                  <a:txBody>
                    <a:bodyPr/>
                    <a:lstStyle/>
                    <a:p>
                      <a:pPr marL="0" algn="l"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Yucatán</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265,830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6,790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63,475</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2,923</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12,006</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47,670</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1,448</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50,556</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67,233</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13,729</a:t>
                      </a:r>
                    </a:p>
                  </a:txBody>
                  <a:tcPr marL="4041" marR="48489" marT="4041" marB="0" anchor="b"/>
                </a:tc>
              </a:tr>
              <a:tr h="134471">
                <a:tc>
                  <a:txBody>
                    <a:bodyPr/>
                    <a:lstStyle/>
                    <a:p>
                      <a:pPr marL="0" algn="l" defTabSz="914400" rtl="0" eaLnBrk="1" fontAlgn="b" latinLnBrk="0" hangingPunct="1"/>
                      <a:r>
                        <a:rPr lang="es-MX" sz="800" u="none" strike="noStrike" kern="1200" dirty="0">
                          <a:solidFill>
                            <a:schemeClr val="accent5">
                              <a:lumMod val="50000"/>
                            </a:schemeClr>
                          </a:solidFill>
                          <a:effectLst/>
                          <a:latin typeface="Arial" pitchFamily="34" charset="0"/>
                          <a:ea typeface="+mn-ea"/>
                          <a:cs typeface="Arial" pitchFamily="34" charset="0"/>
                        </a:rPr>
                        <a:t>Zacatecas</a:t>
                      </a:r>
                    </a:p>
                  </a:txBody>
                  <a:tcPr marL="4041" marR="4041"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           117,410 </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1,932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22,299</a:t>
                      </a:r>
                    </a:p>
                  </a:txBody>
                  <a:tcPr marL="4041" marR="48489" marT="4041" marB="0" anchor="b"/>
                </a:tc>
                <a:tc>
                  <a:txBody>
                    <a:bodyPr/>
                    <a:lstStyle/>
                    <a:p>
                      <a:pPr marL="0" algn="r" defTabSz="914400" rtl="0" eaLnBrk="1" fontAlgn="b" latinLnBrk="0" hangingPunct="1"/>
                      <a:r>
                        <a:rPr lang="es-MX" sz="800" u="none" strike="noStrike" kern="1200" dirty="0">
                          <a:solidFill>
                            <a:schemeClr val="accent5">
                              <a:lumMod val="50000"/>
                            </a:schemeClr>
                          </a:solidFill>
                          <a:effectLst/>
                          <a:latin typeface="Arial" pitchFamily="34" charset="0"/>
                          <a:ea typeface="+mn-ea"/>
                          <a:cs typeface="Arial" pitchFamily="34" charset="0"/>
                        </a:rPr>
                        <a:t>740</a:t>
                      </a:r>
                    </a:p>
                  </a:txBody>
                  <a:tcPr marL="4041" marR="48489" marT="4041" marB="0" anchor="b"/>
                </a:tc>
                <a:tc>
                  <a:txBody>
                    <a:bodyPr/>
                    <a:lstStyle/>
                    <a:p>
                      <a:pPr marL="0" algn="r" defTabSz="914400" rtl="0" eaLnBrk="1" fontAlgn="b" latinLnBrk="0" hangingPunct="1"/>
                      <a:r>
                        <a:rPr lang="es-MX" sz="800" u="none" strike="noStrike" kern="1200" dirty="0">
                          <a:solidFill>
                            <a:schemeClr val="accent5">
                              <a:lumMod val="50000"/>
                            </a:schemeClr>
                          </a:solidFill>
                          <a:effectLst/>
                          <a:latin typeface="Arial" pitchFamily="34" charset="0"/>
                          <a:ea typeface="+mn-ea"/>
                          <a:cs typeface="Arial" pitchFamily="34" charset="0"/>
                        </a:rPr>
                        <a:t>7,154</a:t>
                      </a:r>
                    </a:p>
                  </a:txBody>
                  <a:tcPr marL="4041" marR="48489" marT="4041" marB="0" anchor="b"/>
                </a:tc>
                <a:tc>
                  <a:txBody>
                    <a:bodyPr/>
                    <a:lstStyle/>
                    <a:p>
                      <a:pPr marL="0" algn="r" defTabSz="914400" rtl="0" eaLnBrk="1" fontAlgn="b" latinLnBrk="0" hangingPunct="1"/>
                      <a:r>
                        <a:rPr lang="es-MX" sz="800" u="none" strike="noStrike" kern="1200" dirty="0">
                          <a:solidFill>
                            <a:schemeClr val="accent5">
                              <a:lumMod val="50000"/>
                            </a:schemeClr>
                          </a:solidFill>
                          <a:effectLst/>
                          <a:latin typeface="Arial" pitchFamily="34" charset="0"/>
                          <a:ea typeface="+mn-ea"/>
                          <a:cs typeface="Arial" pitchFamily="34" charset="0"/>
                        </a:rPr>
                        <a:t>20,036</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6,748</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12,982</a:t>
                      </a:r>
                    </a:p>
                  </a:txBody>
                  <a:tcPr marL="4041" marR="48489" marT="4041" marB="0" anchor="b"/>
                </a:tc>
                <a:tc>
                  <a:txBody>
                    <a:bodyPr/>
                    <a:lstStyle/>
                    <a:p>
                      <a:pPr marL="0" algn="r" defTabSz="914400" rtl="0" eaLnBrk="1" fontAlgn="b" latinLnBrk="0" hangingPunct="1"/>
                      <a:r>
                        <a:rPr lang="es-MX" sz="800" u="none" strike="noStrike" kern="1200">
                          <a:solidFill>
                            <a:schemeClr val="accent5">
                              <a:lumMod val="50000"/>
                            </a:schemeClr>
                          </a:solidFill>
                          <a:effectLst/>
                          <a:latin typeface="Arial" pitchFamily="34" charset="0"/>
                          <a:ea typeface="+mn-ea"/>
                          <a:cs typeface="Arial" pitchFamily="34" charset="0"/>
                        </a:rPr>
                        <a:t>41,777</a:t>
                      </a:r>
                    </a:p>
                  </a:txBody>
                  <a:tcPr marL="4041" marR="48489" marT="4041" marB="0" anchor="b"/>
                </a:tc>
                <a:tc>
                  <a:txBody>
                    <a:bodyPr/>
                    <a:lstStyle/>
                    <a:p>
                      <a:pPr marL="0" algn="r" defTabSz="914400" rtl="0" eaLnBrk="1" fontAlgn="b" latinLnBrk="0" hangingPunct="1"/>
                      <a:r>
                        <a:rPr lang="es-MX" sz="800" u="none" strike="noStrike" kern="1200" dirty="0">
                          <a:solidFill>
                            <a:schemeClr val="accent5">
                              <a:lumMod val="50000"/>
                            </a:schemeClr>
                          </a:solidFill>
                          <a:effectLst/>
                          <a:latin typeface="Arial" pitchFamily="34" charset="0"/>
                          <a:ea typeface="+mn-ea"/>
                          <a:cs typeface="Arial" pitchFamily="34" charset="0"/>
                        </a:rPr>
                        <a:t>3,742</a:t>
                      </a:r>
                    </a:p>
                  </a:txBody>
                  <a:tcPr marL="4041" marR="48489" marT="4041" marB="0" anchor="b"/>
                </a:tc>
              </a:tr>
            </a:tbl>
          </a:graphicData>
        </a:graphic>
      </p:graphicFrame>
    </p:spTree>
  </p:cSld>
  <p:clrMapOvr>
    <a:masterClrMapping/>
  </p:clrMapOvr>
  <p:transition spd="slow">
    <p:zoom/>
    <p:sndAc>
      <p:stSnd>
        <p:snd r:embed="rId2" name="wind.wav"/>
      </p:stSnd>
    </p:sndAc>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519057" y="6588141"/>
            <a:ext cx="4641014" cy="200055"/>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tabLst>
                <a:tab pos="361950" algn="l"/>
                <a:tab pos="625475" algn="l"/>
              </a:tabLst>
            </a:pPr>
            <a:r>
              <a:rPr lang="es-ES" sz="700" dirty="0" smtClean="0">
                <a:solidFill>
                  <a:schemeClr val="accent5">
                    <a:lumMod val="50000"/>
                  </a:schemeClr>
                </a:solidFill>
                <a:latin typeface="Arial" pitchFamily="34" charset="0"/>
                <a:cs typeface="Arial" pitchFamily="34" charset="0"/>
              </a:rPr>
              <a:t>Fuente:	IMSS</a:t>
            </a:r>
            <a:r>
              <a:rPr lang="es-ES" sz="700" dirty="0">
                <a:solidFill>
                  <a:schemeClr val="accent5">
                    <a:lumMod val="50000"/>
                  </a:schemeClr>
                </a:solidFill>
                <a:latin typeface="Arial" pitchFamily="34" charset="0"/>
                <a:cs typeface="Arial" pitchFamily="34" charset="0"/>
              </a:rPr>
              <a:t>.</a:t>
            </a:r>
            <a:r>
              <a:rPr lang="es-ES" sz="700" baseline="0" dirty="0">
                <a:solidFill>
                  <a:schemeClr val="accent5">
                    <a:lumMod val="50000"/>
                  </a:schemeClr>
                </a:solidFill>
                <a:latin typeface="Arial" pitchFamily="34" charset="0"/>
                <a:cs typeface="Arial" pitchFamily="34" charset="0"/>
              </a:rPr>
              <a:t> Instituto Mexicano del Seguro Social. http://www.imss.gob.mx/estadisticas/financieras/Cubo.htm</a:t>
            </a:r>
          </a:p>
        </p:txBody>
      </p:sp>
      <p:sp>
        <p:nvSpPr>
          <p:cNvPr id="9" name="8 CuadroTexto"/>
          <p:cNvSpPr txBox="1"/>
          <p:nvPr/>
        </p:nvSpPr>
        <p:spPr>
          <a:xfrm>
            <a:off x="4121211" y="656692"/>
            <a:ext cx="918841" cy="276999"/>
          </a:xfrm>
          <a:prstGeom prst="rect">
            <a:avLst/>
          </a:prstGeom>
          <a:noFill/>
        </p:spPr>
        <p:txBody>
          <a:bodyPr wrap="none" rtlCol="0">
            <a:spAutoFit/>
          </a:bodyPr>
          <a:lstStyle/>
          <a:p>
            <a:r>
              <a:rPr lang="es-MX" sz="1200" b="1" dirty="0" smtClean="0">
                <a:solidFill>
                  <a:schemeClr val="accent5">
                    <a:lumMod val="50000"/>
                  </a:schemeClr>
                </a:solidFill>
              </a:rPr>
              <a:t>Abril 2012</a:t>
            </a:r>
            <a:endParaRPr lang="es-MX" sz="1200" b="1" dirty="0">
              <a:solidFill>
                <a:schemeClr val="accent5">
                  <a:lumMod val="50000"/>
                </a:schemeClr>
              </a:solidFill>
            </a:endParaRPr>
          </a:p>
        </p:txBody>
      </p:sp>
      <p:sp>
        <p:nvSpPr>
          <p:cNvPr id="6" name="5 CuadroTexto"/>
          <p:cNvSpPr txBox="1"/>
          <p:nvPr/>
        </p:nvSpPr>
        <p:spPr>
          <a:xfrm>
            <a:off x="1294468" y="-27384"/>
            <a:ext cx="6444716" cy="646331"/>
          </a:xfrm>
          <a:prstGeom prst="rect">
            <a:avLst/>
          </a:prstGeom>
          <a:noFill/>
        </p:spPr>
        <p:txBody>
          <a:bodyPr wrap="square" rtlCol="0">
            <a:spAutoFit/>
          </a:bodyPr>
          <a:lstStyle/>
          <a:p>
            <a:pPr algn="ctr"/>
            <a:r>
              <a:rPr lang="es-MX" dirty="0" smtClean="0">
                <a:solidFill>
                  <a:schemeClr val="bg1"/>
                </a:solidFill>
                <a:latin typeface="+mj-lt"/>
              </a:rPr>
              <a:t>Trabajadores eventuales urbanos según actividad económica por entidad federativa</a:t>
            </a:r>
            <a:endParaRPr lang="es-MX" dirty="0">
              <a:solidFill>
                <a:schemeClr val="bg1"/>
              </a:solidFill>
              <a:latin typeface="+mj-lt"/>
            </a:endParaRPr>
          </a:p>
        </p:txBody>
      </p:sp>
      <p:graphicFrame>
        <p:nvGraphicFramePr>
          <p:cNvPr id="4" name="3 Tabla"/>
          <p:cNvGraphicFramePr>
            <a:graphicFrameLocks noGrp="1"/>
          </p:cNvGraphicFramePr>
          <p:nvPr>
            <p:extLst>
              <p:ext uri="{D42A27DB-BD31-4B8C-83A1-F6EECF244321}">
                <p14:modId xmlns:p14="http://schemas.microsoft.com/office/powerpoint/2010/main" val="2646784380"/>
              </p:ext>
            </p:extLst>
          </p:nvPr>
        </p:nvGraphicFramePr>
        <p:xfrm>
          <a:off x="359532" y="1016732"/>
          <a:ext cx="8604955" cy="5148568"/>
        </p:xfrm>
        <a:graphic>
          <a:graphicData uri="http://schemas.openxmlformats.org/drawingml/2006/table">
            <a:tbl>
              <a:tblPr>
                <a:tableStyleId>{5C22544A-7EE6-4342-B048-85BDC9FD1C3A}</a:tableStyleId>
              </a:tblPr>
              <a:tblGrid>
                <a:gridCol w="972108"/>
                <a:gridCol w="828092"/>
                <a:gridCol w="756084"/>
                <a:gridCol w="711185"/>
                <a:gridCol w="807584"/>
                <a:gridCol w="714759"/>
                <a:gridCol w="835433"/>
                <a:gridCol w="603368"/>
                <a:gridCol w="770455"/>
                <a:gridCol w="751889"/>
                <a:gridCol w="853998"/>
              </a:tblGrid>
              <a:tr h="648158">
                <a:tc>
                  <a:txBody>
                    <a:bodyPr/>
                    <a:lstStyle/>
                    <a:p>
                      <a:pPr algn="l" fontAlgn="ctr"/>
                      <a:r>
                        <a:rPr lang="es-MX" sz="800" u="none" strike="noStrike" dirty="0">
                          <a:solidFill>
                            <a:schemeClr val="bg1"/>
                          </a:solidFill>
                          <a:effectLst/>
                          <a:latin typeface="Arial" pitchFamily="34" charset="0"/>
                          <a:cs typeface="Arial" pitchFamily="34" charset="0"/>
                        </a:rPr>
                        <a:t>Entidad Federativa</a:t>
                      </a:r>
                      <a:endParaRPr lang="es-MX" sz="800" b="0" i="0" u="none" strike="noStrike" dirty="0">
                        <a:solidFill>
                          <a:schemeClr val="bg1"/>
                        </a:solidFill>
                        <a:effectLst/>
                        <a:latin typeface="Arial" pitchFamily="34" charset="0"/>
                        <a:cs typeface="Arial" pitchFamily="34" charset="0"/>
                      </a:endParaRPr>
                    </a:p>
                  </a:txBody>
                  <a:tcPr marL="4041" marR="4041" marT="4041" marB="0" anchor="ctr">
                    <a:solidFill>
                      <a:schemeClr val="accent1">
                        <a:lumMod val="75000"/>
                      </a:schemeClr>
                    </a:solidFill>
                  </a:tcPr>
                </a:tc>
                <a:tc>
                  <a:txBody>
                    <a:bodyPr/>
                    <a:lstStyle/>
                    <a:p>
                      <a:pPr algn="r" fontAlgn="ctr"/>
                      <a:r>
                        <a:rPr lang="es-MX" sz="800" u="none" strike="noStrike">
                          <a:solidFill>
                            <a:schemeClr val="bg1"/>
                          </a:solidFill>
                          <a:effectLst/>
                          <a:latin typeface="Arial" pitchFamily="34" charset="0"/>
                          <a:cs typeface="Arial" pitchFamily="34" charset="0"/>
                        </a:rPr>
                        <a:t>Totales</a:t>
                      </a:r>
                      <a:endParaRPr lang="es-MX" sz="800" b="1" i="0" u="none" strike="noStrike">
                        <a:solidFill>
                          <a:schemeClr val="bg1"/>
                        </a:solidFill>
                        <a:effectLst/>
                        <a:latin typeface="Arial" pitchFamily="34" charset="0"/>
                        <a:cs typeface="Arial" pitchFamily="34" charset="0"/>
                      </a:endParaRPr>
                    </a:p>
                  </a:txBody>
                  <a:tcPr marL="4041" marR="48489" marT="4041" marB="0" anchor="ctr">
                    <a:solidFill>
                      <a:schemeClr val="accent1">
                        <a:lumMod val="75000"/>
                      </a:schemeClr>
                    </a:solidFill>
                  </a:tcPr>
                </a:tc>
                <a:tc>
                  <a:txBody>
                    <a:bodyPr/>
                    <a:lstStyle/>
                    <a:p>
                      <a:pPr algn="r" fontAlgn="ctr"/>
                      <a:r>
                        <a:rPr lang="es-MX" sz="800" u="none" strike="noStrike">
                          <a:solidFill>
                            <a:schemeClr val="bg1"/>
                          </a:solidFill>
                          <a:effectLst/>
                          <a:latin typeface="Arial" pitchFamily="34" charset="0"/>
                          <a:cs typeface="Arial" pitchFamily="34" charset="0"/>
                        </a:rPr>
                        <a:t>Agricultura, ganadería, silvicultura, pesca y caza</a:t>
                      </a:r>
                      <a:endParaRPr lang="es-MX" sz="800" b="0" i="0" u="none" strike="noStrike">
                        <a:solidFill>
                          <a:schemeClr val="bg1"/>
                        </a:solidFill>
                        <a:effectLst/>
                        <a:latin typeface="Arial" pitchFamily="34" charset="0"/>
                        <a:cs typeface="Arial" pitchFamily="34" charset="0"/>
                      </a:endParaRPr>
                    </a:p>
                  </a:txBody>
                  <a:tcPr marL="4041" marR="48489" marT="4041" marB="0" anchor="ctr">
                    <a:solidFill>
                      <a:schemeClr val="accent1">
                        <a:lumMod val="75000"/>
                      </a:schemeClr>
                    </a:solidFill>
                  </a:tcPr>
                </a:tc>
                <a:tc>
                  <a:txBody>
                    <a:bodyPr/>
                    <a:lstStyle/>
                    <a:p>
                      <a:pPr algn="r" fontAlgn="ctr"/>
                      <a:r>
                        <a:rPr lang="es-MX" sz="800" u="none" strike="noStrike">
                          <a:solidFill>
                            <a:schemeClr val="bg1"/>
                          </a:solidFill>
                          <a:effectLst/>
                          <a:latin typeface="Arial" pitchFamily="34" charset="0"/>
                          <a:cs typeface="Arial" pitchFamily="34" charset="0"/>
                        </a:rPr>
                        <a:t>Comercio</a:t>
                      </a:r>
                      <a:endParaRPr lang="es-MX" sz="800" b="0" i="0" u="none" strike="noStrike">
                        <a:solidFill>
                          <a:schemeClr val="bg1"/>
                        </a:solidFill>
                        <a:effectLst/>
                        <a:latin typeface="Arial" pitchFamily="34" charset="0"/>
                        <a:cs typeface="Arial" pitchFamily="34" charset="0"/>
                      </a:endParaRPr>
                    </a:p>
                  </a:txBody>
                  <a:tcPr marL="4041" marR="48489" marT="4041" marB="0" anchor="ctr">
                    <a:solidFill>
                      <a:schemeClr val="accent1">
                        <a:lumMod val="75000"/>
                      </a:schemeClr>
                    </a:solidFill>
                  </a:tcPr>
                </a:tc>
                <a:tc>
                  <a:txBody>
                    <a:bodyPr/>
                    <a:lstStyle/>
                    <a:p>
                      <a:pPr algn="r" fontAlgn="ctr"/>
                      <a:r>
                        <a:rPr lang="es-MX" sz="800" u="none" strike="noStrike" dirty="0">
                          <a:solidFill>
                            <a:schemeClr val="bg1"/>
                          </a:solidFill>
                          <a:effectLst/>
                          <a:latin typeface="Arial" pitchFamily="34" charset="0"/>
                          <a:cs typeface="Arial" pitchFamily="34" charset="0"/>
                        </a:rPr>
                        <a:t>Industria eléctrica, captación y suministro de agua potable</a:t>
                      </a:r>
                      <a:endParaRPr lang="es-MX" sz="800" b="0" i="0" u="none" strike="noStrike" dirty="0">
                        <a:solidFill>
                          <a:schemeClr val="bg1"/>
                        </a:solidFill>
                        <a:effectLst/>
                        <a:latin typeface="Arial" pitchFamily="34" charset="0"/>
                        <a:cs typeface="Arial" pitchFamily="34" charset="0"/>
                      </a:endParaRPr>
                    </a:p>
                  </a:txBody>
                  <a:tcPr marL="4041" marR="48489" marT="4041" marB="0" anchor="ctr">
                    <a:solidFill>
                      <a:schemeClr val="accent1">
                        <a:lumMod val="75000"/>
                      </a:schemeClr>
                    </a:solidFill>
                  </a:tcPr>
                </a:tc>
                <a:tc>
                  <a:txBody>
                    <a:bodyPr/>
                    <a:lstStyle/>
                    <a:p>
                      <a:pPr algn="r" fontAlgn="ctr"/>
                      <a:r>
                        <a:rPr lang="es-MX" sz="800" u="none" strike="noStrike" dirty="0">
                          <a:solidFill>
                            <a:schemeClr val="bg1"/>
                          </a:solidFill>
                          <a:effectLst/>
                          <a:latin typeface="Arial" pitchFamily="34" charset="0"/>
                          <a:cs typeface="Arial" pitchFamily="34" charset="0"/>
                        </a:rPr>
                        <a:t>Industria de la construcción</a:t>
                      </a:r>
                      <a:endParaRPr lang="es-MX" sz="800" b="0" i="0" u="none" strike="noStrike" dirty="0">
                        <a:solidFill>
                          <a:schemeClr val="bg1"/>
                        </a:solidFill>
                        <a:effectLst/>
                        <a:latin typeface="Arial" pitchFamily="34" charset="0"/>
                        <a:cs typeface="Arial" pitchFamily="34" charset="0"/>
                      </a:endParaRPr>
                    </a:p>
                  </a:txBody>
                  <a:tcPr marL="4041" marR="48489" marT="4041" marB="0" anchor="ctr">
                    <a:solidFill>
                      <a:schemeClr val="accent1">
                        <a:lumMod val="75000"/>
                      </a:schemeClr>
                    </a:solidFill>
                  </a:tcPr>
                </a:tc>
                <a:tc>
                  <a:txBody>
                    <a:bodyPr/>
                    <a:lstStyle/>
                    <a:p>
                      <a:pPr algn="r" fontAlgn="ctr"/>
                      <a:r>
                        <a:rPr lang="es-MX" sz="800" u="none" strike="noStrike">
                          <a:solidFill>
                            <a:schemeClr val="bg1"/>
                          </a:solidFill>
                          <a:effectLst/>
                          <a:latin typeface="Arial" pitchFamily="34" charset="0"/>
                          <a:cs typeface="Arial" pitchFamily="34" charset="0"/>
                        </a:rPr>
                        <a:t>Industrias de la transformación</a:t>
                      </a:r>
                      <a:endParaRPr lang="es-MX" sz="800" b="0" i="0" u="none" strike="noStrike">
                        <a:solidFill>
                          <a:schemeClr val="bg1"/>
                        </a:solidFill>
                        <a:effectLst/>
                        <a:latin typeface="Arial" pitchFamily="34" charset="0"/>
                        <a:cs typeface="Arial" pitchFamily="34" charset="0"/>
                      </a:endParaRPr>
                    </a:p>
                  </a:txBody>
                  <a:tcPr marL="4041" marR="48489" marT="4041" marB="0" anchor="ctr">
                    <a:solidFill>
                      <a:schemeClr val="accent1">
                        <a:lumMod val="75000"/>
                      </a:schemeClr>
                    </a:solidFill>
                  </a:tcPr>
                </a:tc>
                <a:tc>
                  <a:txBody>
                    <a:bodyPr/>
                    <a:lstStyle/>
                    <a:p>
                      <a:pPr algn="r" fontAlgn="ctr"/>
                      <a:r>
                        <a:rPr lang="es-MX" sz="800" u="none" strike="noStrike">
                          <a:solidFill>
                            <a:schemeClr val="bg1"/>
                          </a:solidFill>
                          <a:effectLst/>
                          <a:latin typeface="Arial" pitchFamily="34" charset="0"/>
                          <a:cs typeface="Arial" pitchFamily="34" charset="0"/>
                        </a:rPr>
                        <a:t>Industrias extractivas</a:t>
                      </a:r>
                      <a:endParaRPr lang="es-MX" sz="800" b="0" i="0" u="none" strike="noStrike">
                        <a:solidFill>
                          <a:schemeClr val="bg1"/>
                        </a:solidFill>
                        <a:effectLst/>
                        <a:latin typeface="Arial" pitchFamily="34" charset="0"/>
                        <a:cs typeface="Arial" pitchFamily="34" charset="0"/>
                      </a:endParaRPr>
                    </a:p>
                  </a:txBody>
                  <a:tcPr marL="4041" marR="48489" marT="4041" marB="0" anchor="ctr">
                    <a:solidFill>
                      <a:schemeClr val="accent1">
                        <a:lumMod val="75000"/>
                      </a:schemeClr>
                    </a:solidFill>
                  </a:tcPr>
                </a:tc>
                <a:tc>
                  <a:txBody>
                    <a:bodyPr/>
                    <a:lstStyle/>
                    <a:p>
                      <a:pPr algn="r" fontAlgn="ctr"/>
                      <a:r>
                        <a:rPr lang="es-MX" sz="800" u="none" strike="noStrike" dirty="0">
                          <a:solidFill>
                            <a:schemeClr val="bg1"/>
                          </a:solidFill>
                          <a:effectLst/>
                          <a:latin typeface="Arial" pitchFamily="34" charset="0"/>
                          <a:cs typeface="Arial" pitchFamily="34" charset="0"/>
                        </a:rPr>
                        <a:t>Servicios para empresas, personas y el hogar</a:t>
                      </a:r>
                      <a:endParaRPr lang="es-MX" sz="800" b="0" i="0" u="none" strike="noStrike" dirty="0">
                        <a:solidFill>
                          <a:schemeClr val="bg1"/>
                        </a:solidFill>
                        <a:effectLst/>
                        <a:latin typeface="Arial" pitchFamily="34" charset="0"/>
                        <a:cs typeface="Arial" pitchFamily="34" charset="0"/>
                      </a:endParaRPr>
                    </a:p>
                  </a:txBody>
                  <a:tcPr marL="4041" marR="48489" marT="4041" marB="0" anchor="ctr">
                    <a:solidFill>
                      <a:schemeClr val="accent1">
                        <a:lumMod val="75000"/>
                      </a:schemeClr>
                    </a:solidFill>
                  </a:tcPr>
                </a:tc>
                <a:tc>
                  <a:txBody>
                    <a:bodyPr/>
                    <a:lstStyle/>
                    <a:p>
                      <a:pPr algn="r" fontAlgn="ctr"/>
                      <a:r>
                        <a:rPr lang="es-MX" sz="800" u="none" strike="noStrike" dirty="0">
                          <a:solidFill>
                            <a:schemeClr val="bg1"/>
                          </a:solidFill>
                          <a:effectLst/>
                          <a:latin typeface="Arial" pitchFamily="34" charset="0"/>
                          <a:cs typeface="Arial" pitchFamily="34" charset="0"/>
                        </a:rPr>
                        <a:t>Servicios sociales y comunales</a:t>
                      </a:r>
                      <a:endParaRPr lang="es-MX" sz="800" b="0" i="0" u="none" strike="noStrike" dirty="0">
                        <a:solidFill>
                          <a:schemeClr val="bg1"/>
                        </a:solidFill>
                        <a:effectLst/>
                        <a:latin typeface="Arial" pitchFamily="34" charset="0"/>
                        <a:cs typeface="Arial" pitchFamily="34" charset="0"/>
                      </a:endParaRPr>
                    </a:p>
                  </a:txBody>
                  <a:tcPr marL="4041" marR="48489" marT="4041" marB="0" anchor="ctr">
                    <a:solidFill>
                      <a:schemeClr val="accent1">
                        <a:lumMod val="75000"/>
                      </a:schemeClr>
                    </a:solidFill>
                  </a:tcPr>
                </a:tc>
                <a:tc>
                  <a:txBody>
                    <a:bodyPr/>
                    <a:lstStyle/>
                    <a:p>
                      <a:pPr algn="r" fontAlgn="ctr"/>
                      <a:r>
                        <a:rPr lang="es-MX" sz="800" u="none" strike="noStrike" dirty="0">
                          <a:solidFill>
                            <a:schemeClr val="bg1"/>
                          </a:solidFill>
                          <a:effectLst/>
                          <a:latin typeface="Arial" pitchFamily="34" charset="0"/>
                          <a:cs typeface="Arial" pitchFamily="34" charset="0"/>
                        </a:rPr>
                        <a:t>Transportes y comunicaciones</a:t>
                      </a:r>
                      <a:endParaRPr lang="es-MX" sz="800" b="0" i="0" u="none" strike="noStrike" dirty="0">
                        <a:solidFill>
                          <a:schemeClr val="bg1"/>
                        </a:solidFill>
                        <a:effectLst/>
                        <a:latin typeface="Arial" pitchFamily="34" charset="0"/>
                        <a:cs typeface="Arial" pitchFamily="34" charset="0"/>
                      </a:endParaRPr>
                    </a:p>
                  </a:txBody>
                  <a:tcPr marL="4041" marR="48489" marT="4041" marB="0" anchor="ctr">
                    <a:solidFill>
                      <a:schemeClr val="accent1">
                        <a:lumMod val="75000"/>
                      </a:schemeClr>
                    </a:solidFill>
                  </a:tcPr>
                </a:tc>
              </a:tr>
              <a:tr h="260730">
                <a:tc>
                  <a:txBody>
                    <a:bodyPr/>
                    <a:lstStyle/>
                    <a:p>
                      <a:pPr algn="l" fontAlgn="ctr"/>
                      <a:r>
                        <a:rPr lang="es-MX" sz="800" u="none" strike="noStrike">
                          <a:effectLst/>
                          <a:latin typeface="Arial" pitchFamily="34" charset="0"/>
                          <a:cs typeface="Arial" pitchFamily="34" charset="0"/>
                        </a:rPr>
                        <a:t>Nacional</a:t>
                      </a:r>
                      <a:endParaRPr lang="es-MX" sz="800" b="0" i="0" u="none" strike="noStrike">
                        <a:solidFill>
                          <a:srgbClr val="000000"/>
                        </a:solidFill>
                        <a:effectLst/>
                        <a:latin typeface="Arial" pitchFamily="34" charset="0"/>
                        <a:cs typeface="Arial" pitchFamily="34" charset="0"/>
                      </a:endParaRPr>
                    </a:p>
                  </a:txBody>
                  <a:tcPr marL="4041" marR="4041" marT="4041" marB="0" anchor="ctr"/>
                </a:tc>
                <a:tc>
                  <a:txBody>
                    <a:bodyPr/>
                    <a:lstStyle/>
                    <a:p>
                      <a:pPr algn="r" fontAlgn="ctr"/>
                      <a:r>
                        <a:rPr lang="es-MX" sz="800" u="none" strike="noStrike">
                          <a:effectLst/>
                          <a:latin typeface="Arial" pitchFamily="34" charset="0"/>
                          <a:cs typeface="Arial" pitchFamily="34" charset="0"/>
                        </a:rPr>
                        <a:t>        2,053,914 </a:t>
                      </a:r>
                      <a:endParaRPr lang="es-MX" sz="800" b="1" i="0" u="none" strike="noStrike">
                        <a:solidFill>
                          <a:srgbClr val="000000"/>
                        </a:solidFill>
                        <a:effectLst/>
                        <a:latin typeface="Arial" pitchFamily="34" charset="0"/>
                        <a:cs typeface="Arial" pitchFamily="34" charset="0"/>
                      </a:endParaRPr>
                    </a:p>
                  </a:txBody>
                  <a:tcPr marL="4041" marR="48489" marT="4041" marB="0" anchor="ctr"/>
                </a:tc>
                <a:tc>
                  <a:txBody>
                    <a:bodyPr/>
                    <a:lstStyle/>
                    <a:p>
                      <a:pPr algn="r" fontAlgn="ctr"/>
                      <a:r>
                        <a:rPr lang="es-MX" sz="800" u="none" strike="noStrike">
                          <a:effectLst/>
                          <a:latin typeface="Arial" pitchFamily="34" charset="0"/>
                          <a:cs typeface="Arial" pitchFamily="34" charset="0"/>
                        </a:rPr>
                        <a:t>            15,736 </a:t>
                      </a:r>
                      <a:endParaRPr lang="es-MX" sz="800" b="1" i="0" u="none" strike="noStrike">
                        <a:solidFill>
                          <a:srgbClr val="000000"/>
                        </a:solidFill>
                        <a:effectLst/>
                        <a:latin typeface="Arial" pitchFamily="34" charset="0"/>
                        <a:cs typeface="Arial" pitchFamily="34" charset="0"/>
                      </a:endParaRPr>
                    </a:p>
                  </a:txBody>
                  <a:tcPr marL="4041" marR="48489" marT="4041" marB="0" anchor="ctr"/>
                </a:tc>
                <a:tc>
                  <a:txBody>
                    <a:bodyPr/>
                    <a:lstStyle/>
                    <a:p>
                      <a:pPr algn="r" fontAlgn="ctr"/>
                      <a:r>
                        <a:rPr lang="es-MX" sz="800" u="none" strike="noStrike">
                          <a:effectLst/>
                          <a:latin typeface="Arial" pitchFamily="34" charset="0"/>
                          <a:cs typeface="Arial" pitchFamily="34" charset="0"/>
                        </a:rPr>
                        <a:t>      267,646 </a:t>
                      </a:r>
                      <a:endParaRPr lang="es-MX" sz="800" b="1" i="0" u="none" strike="noStrike">
                        <a:solidFill>
                          <a:srgbClr val="000000"/>
                        </a:solidFill>
                        <a:effectLst/>
                        <a:latin typeface="Arial" pitchFamily="34" charset="0"/>
                        <a:cs typeface="Arial" pitchFamily="34" charset="0"/>
                      </a:endParaRPr>
                    </a:p>
                  </a:txBody>
                  <a:tcPr marL="4041" marR="48489" marT="4041" marB="0" anchor="ctr"/>
                </a:tc>
                <a:tc>
                  <a:txBody>
                    <a:bodyPr/>
                    <a:lstStyle/>
                    <a:p>
                      <a:pPr algn="r" fontAlgn="ctr"/>
                      <a:r>
                        <a:rPr lang="es-MX" sz="800" u="none" strike="noStrike">
                          <a:effectLst/>
                          <a:latin typeface="Arial" pitchFamily="34" charset="0"/>
                          <a:cs typeface="Arial" pitchFamily="34" charset="0"/>
                        </a:rPr>
                        <a:t>                  42,160 </a:t>
                      </a:r>
                      <a:endParaRPr lang="es-MX" sz="800" b="1" i="0" u="none" strike="noStrike">
                        <a:solidFill>
                          <a:srgbClr val="000000"/>
                        </a:solidFill>
                        <a:effectLst/>
                        <a:latin typeface="Arial" pitchFamily="34" charset="0"/>
                        <a:cs typeface="Arial" pitchFamily="34" charset="0"/>
                      </a:endParaRPr>
                    </a:p>
                  </a:txBody>
                  <a:tcPr marL="4041" marR="48489" marT="4041" marB="0" anchor="ctr"/>
                </a:tc>
                <a:tc>
                  <a:txBody>
                    <a:bodyPr/>
                    <a:lstStyle/>
                    <a:p>
                      <a:pPr algn="r" fontAlgn="ctr"/>
                      <a:r>
                        <a:rPr lang="es-MX" sz="800" u="none" strike="noStrike">
                          <a:effectLst/>
                          <a:latin typeface="Arial" pitchFamily="34" charset="0"/>
                          <a:cs typeface="Arial" pitchFamily="34" charset="0"/>
                        </a:rPr>
                        <a:t>           585,381 </a:t>
                      </a:r>
                      <a:endParaRPr lang="es-MX" sz="800" b="1" i="0" u="none" strike="noStrike">
                        <a:solidFill>
                          <a:srgbClr val="000000"/>
                        </a:solidFill>
                        <a:effectLst/>
                        <a:latin typeface="Arial" pitchFamily="34" charset="0"/>
                        <a:cs typeface="Arial" pitchFamily="34" charset="0"/>
                      </a:endParaRPr>
                    </a:p>
                  </a:txBody>
                  <a:tcPr marL="4041" marR="48489" marT="4041" marB="0" anchor="ctr"/>
                </a:tc>
                <a:tc>
                  <a:txBody>
                    <a:bodyPr/>
                    <a:lstStyle/>
                    <a:p>
                      <a:pPr algn="r" fontAlgn="ctr"/>
                      <a:r>
                        <a:rPr lang="es-MX" sz="800" u="none" strike="noStrike">
                          <a:effectLst/>
                          <a:latin typeface="Arial" pitchFamily="34" charset="0"/>
                          <a:cs typeface="Arial" pitchFamily="34" charset="0"/>
                        </a:rPr>
                        <a:t>                 545,557 </a:t>
                      </a:r>
                      <a:endParaRPr lang="es-MX" sz="800" b="1" i="0" u="none" strike="noStrike">
                        <a:solidFill>
                          <a:srgbClr val="000000"/>
                        </a:solidFill>
                        <a:effectLst/>
                        <a:latin typeface="Arial" pitchFamily="34" charset="0"/>
                        <a:cs typeface="Arial" pitchFamily="34" charset="0"/>
                      </a:endParaRPr>
                    </a:p>
                  </a:txBody>
                  <a:tcPr marL="4041" marR="48489" marT="4041" marB="0" anchor="ctr"/>
                </a:tc>
                <a:tc>
                  <a:txBody>
                    <a:bodyPr/>
                    <a:lstStyle/>
                    <a:p>
                      <a:pPr algn="r" fontAlgn="ctr"/>
                      <a:r>
                        <a:rPr lang="es-MX" sz="800" u="none" strike="noStrike">
                          <a:effectLst/>
                          <a:latin typeface="Arial" pitchFamily="34" charset="0"/>
                          <a:cs typeface="Arial" pitchFamily="34" charset="0"/>
                        </a:rPr>
                        <a:t>         22,473 </a:t>
                      </a:r>
                      <a:endParaRPr lang="es-MX" sz="800" b="1" i="0" u="none" strike="noStrike">
                        <a:solidFill>
                          <a:srgbClr val="000000"/>
                        </a:solidFill>
                        <a:effectLst/>
                        <a:latin typeface="Arial" pitchFamily="34" charset="0"/>
                        <a:cs typeface="Arial" pitchFamily="34" charset="0"/>
                      </a:endParaRPr>
                    </a:p>
                  </a:txBody>
                  <a:tcPr marL="4041" marR="48489" marT="4041" marB="0" anchor="ctr"/>
                </a:tc>
                <a:tc>
                  <a:txBody>
                    <a:bodyPr/>
                    <a:lstStyle/>
                    <a:p>
                      <a:pPr algn="r" fontAlgn="ctr"/>
                      <a:r>
                        <a:rPr lang="es-MX" sz="800" u="none" strike="noStrike">
                          <a:effectLst/>
                          <a:latin typeface="Arial" pitchFamily="34" charset="0"/>
                          <a:cs typeface="Arial" pitchFamily="34" charset="0"/>
                        </a:rPr>
                        <a:t>              358,563 </a:t>
                      </a:r>
                      <a:endParaRPr lang="es-MX" sz="800" b="1" i="0" u="none" strike="noStrike">
                        <a:solidFill>
                          <a:srgbClr val="000000"/>
                        </a:solidFill>
                        <a:effectLst/>
                        <a:latin typeface="Arial" pitchFamily="34" charset="0"/>
                        <a:cs typeface="Arial" pitchFamily="34" charset="0"/>
                      </a:endParaRPr>
                    </a:p>
                  </a:txBody>
                  <a:tcPr marL="4041" marR="48489" marT="4041" marB="0" anchor="ctr"/>
                </a:tc>
                <a:tc>
                  <a:txBody>
                    <a:bodyPr/>
                    <a:lstStyle/>
                    <a:p>
                      <a:pPr algn="r" fontAlgn="ctr"/>
                      <a:r>
                        <a:rPr lang="es-MX" sz="800" u="none" strike="noStrike">
                          <a:effectLst/>
                          <a:latin typeface="Arial" pitchFamily="34" charset="0"/>
                          <a:cs typeface="Arial" pitchFamily="34" charset="0"/>
                        </a:rPr>
                        <a:t>             134,379 </a:t>
                      </a:r>
                      <a:endParaRPr lang="es-MX" sz="800" b="1" i="0" u="none" strike="noStrike">
                        <a:solidFill>
                          <a:srgbClr val="000000"/>
                        </a:solidFill>
                        <a:effectLst/>
                        <a:latin typeface="Arial" pitchFamily="34" charset="0"/>
                        <a:cs typeface="Arial" pitchFamily="34" charset="0"/>
                      </a:endParaRPr>
                    </a:p>
                  </a:txBody>
                  <a:tcPr marL="4041" marR="48489" marT="4041" marB="0" anchor="ctr"/>
                </a:tc>
                <a:tc>
                  <a:txBody>
                    <a:bodyPr/>
                    <a:lstStyle/>
                    <a:p>
                      <a:pPr algn="r" fontAlgn="ctr"/>
                      <a:r>
                        <a:rPr lang="es-MX" sz="800" u="none" strike="noStrike">
                          <a:effectLst/>
                          <a:latin typeface="Arial" pitchFamily="34" charset="0"/>
                          <a:cs typeface="Arial" pitchFamily="34" charset="0"/>
                        </a:rPr>
                        <a:t>                    82,019 </a:t>
                      </a:r>
                      <a:endParaRPr lang="es-MX" sz="800" b="1" i="0" u="none" strike="noStrike">
                        <a:solidFill>
                          <a:srgbClr val="000000"/>
                        </a:solidFill>
                        <a:effectLst/>
                        <a:latin typeface="Arial" pitchFamily="34" charset="0"/>
                        <a:cs typeface="Arial" pitchFamily="34" charset="0"/>
                      </a:endParaRPr>
                    </a:p>
                  </a:txBody>
                  <a:tcPr marL="4041" marR="48489" marT="4041" marB="0" anchor="ctr"/>
                </a:tc>
              </a:tr>
              <a:tr h="132490">
                <a:tc>
                  <a:txBody>
                    <a:bodyPr/>
                    <a:lstStyle/>
                    <a:p>
                      <a:pPr algn="l" fontAlgn="b"/>
                      <a:r>
                        <a:rPr lang="es-MX" sz="800" u="none" strike="noStrike">
                          <a:effectLst/>
                          <a:latin typeface="Arial" pitchFamily="34" charset="0"/>
                          <a:cs typeface="Arial" pitchFamily="34" charset="0"/>
                        </a:rPr>
                        <a:t>Aguascalientes</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21,133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76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2,602</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170</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7,688</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5,235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464</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2,205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1,914</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779</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Baja California</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45,583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1,751</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5,486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1,415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13,348</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9,637</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623</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5,383</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6,521</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1,419</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Baja California Sur</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22,164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636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2,390</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713</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7,830</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1,273</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1,076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6,539</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956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751</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Campeche</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27,320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32</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1,684</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255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15,490</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1,820</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43</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2,654</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1,744</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3,598</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dirty="0">
                          <a:solidFill>
                            <a:schemeClr val="bg1"/>
                          </a:solidFill>
                          <a:effectLst/>
                          <a:latin typeface="Arial" pitchFamily="34" charset="0"/>
                          <a:cs typeface="Arial" pitchFamily="34" charset="0"/>
                        </a:rPr>
                        <a:t>Chiapas</a:t>
                      </a:r>
                      <a:endParaRPr lang="es-MX" sz="800" b="0" i="0" u="none" strike="noStrike" dirty="0">
                        <a:solidFill>
                          <a:schemeClr val="bg1"/>
                        </a:solidFill>
                        <a:effectLst/>
                        <a:latin typeface="Arial" pitchFamily="34" charset="0"/>
                        <a:cs typeface="Arial" pitchFamily="34" charset="0"/>
                      </a:endParaRPr>
                    </a:p>
                  </a:txBody>
                  <a:tcPr marL="4041" marR="4041" marT="4041" marB="0" anchor="b">
                    <a:solidFill>
                      <a:schemeClr val="accent1">
                        <a:lumMod val="75000"/>
                      </a:schemeClr>
                    </a:solidFill>
                  </a:tcPr>
                </a:tc>
                <a:tc>
                  <a:txBody>
                    <a:bodyPr/>
                    <a:lstStyle/>
                    <a:p>
                      <a:pPr algn="r" fontAlgn="b"/>
                      <a:r>
                        <a:rPr lang="es-MX" sz="800" u="none" strike="noStrike" dirty="0">
                          <a:solidFill>
                            <a:schemeClr val="bg1"/>
                          </a:solidFill>
                          <a:effectLst/>
                          <a:latin typeface="Arial" pitchFamily="34" charset="0"/>
                          <a:cs typeface="Arial" pitchFamily="34" charset="0"/>
                        </a:rPr>
                        <a:t>              21,141 </a:t>
                      </a:r>
                      <a:endParaRPr lang="es-MX" sz="800" b="1" i="0" u="none" strike="noStrike" dirty="0">
                        <a:solidFill>
                          <a:schemeClr val="bg1"/>
                        </a:solidFill>
                        <a:effectLst/>
                        <a:latin typeface="Arial" pitchFamily="34" charset="0"/>
                        <a:cs typeface="Arial" pitchFamily="34" charset="0"/>
                      </a:endParaRPr>
                    </a:p>
                  </a:txBody>
                  <a:tcPr marL="4041" marR="48489" marT="4041" marB="0" anchor="b">
                    <a:solidFill>
                      <a:schemeClr val="accent1">
                        <a:lumMod val="75000"/>
                      </a:schemeClr>
                    </a:solidFill>
                  </a:tcPr>
                </a:tc>
                <a:tc>
                  <a:txBody>
                    <a:bodyPr/>
                    <a:lstStyle/>
                    <a:p>
                      <a:pPr algn="r" fontAlgn="b"/>
                      <a:r>
                        <a:rPr lang="es-MX" sz="800" u="none" strike="noStrike">
                          <a:solidFill>
                            <a:schemeClr val="bg1"/>
                          </a:solidFill>
                          <a:effectLst/>
                          <a:latin typeface="Arial" pitchFamily="34" charset="0"/>
                          <a:cs typeface="Arial" pitchFamily="34" charset="0"/>
                        </a:rPr>
                        <a:t>352</a:t>
                      </a:r>
                      <a:endParaRPr lang="es-MX" sz="800" b="0" i="0" u="none" strike="noStrike">
                        <a:solidFill>
                          <a:schemeClr val="bg1"/>
                        </a:solidFill>
                        <a:effectLst/>
                        <a:latin typeface="Arial" pitchFamily="34" charset="0"/>
                        <a:cs typeface="Arial" pitchFamily="34" charset="0"/>
                      </a:endParaRPr>
                    </a:p>
                  </a:txBody>
                  <a:tcPr marL="4041" marR="48489" marT="4041" marB="0" anchor="b">
                    <a:solidFill>
                      <a:schemeClr val="accent1">
                        <a:lumMod val="75000"/>
                      </a:schemeClr>
                    </a:solidFill>
                  </a:tcPr>
                </a:tc>
                <a:tc>
                  <a:txBody>
                    <a:bodyPr/>
                    <a:lstStyle/>
                    <a:p>
                      <a:pPr algn="r" fontAlgn="b"/>
                      <a:r>
                        <a:rPr lang="es-MX" sz="800" u="none" strike="noStrike" dirty="0">
                          <a:solidFill>
                            <a:schemeClr val="bg1"/>
                          </a:solidFill>
                          <a:effectLst/>
                          <a:latin typeface="Arial" pitchFamily="34" charset="0"/>
                          <a:cs typeface="Arial" pitchFamily="34" charset="0"/>
                        </a:rPr>
                        <a:t>4,241</a:t>
                      </a:r>
                      <a:endParaRPr lang="es-MX" sz="800" b="0" i="0" u="none" strike="noStrike" dirty="0">
                        <a:solidFill>
                          <a:schemeClr val="bg1"/>
                        </a:solidFill>
                        <a:effectLst/>
                        <a:latin typeface="Arial" pitchFamily="34" charset="0"/>
                        <a:cs typeface="Arial" pitchFamily="34" charset="0"/>
                      </a:endParaRPr>
                    </a:p>
                  </a:txBody>
                  <a:tcPr marL="4041" marR="48489" marT="4041" marB="0" anchor="b">
                    <a:solidFill>
                      <a:schemeClr val="accent1">
                        <a:lumMod val="75000"/>
                      </a:schemeClr>
                    </a:solidFill>
                  </a:tcPr>
                </a:tc>
                <a:tc>
                  <a:txBody>
                    <a:bodyPr/>
                    <a:lstStyle/>
                    <a:p>
                      <a:pPr algn="r" fontAlgn="b"/>
                      <a:r>
                        <a:rPr lang="es-MX" sz="800" u="none" strike="noStrike" dirty="0">
                          <a:solidFill>
                            <a:schemeClr val="bg1"/>
                          </a:solidFill>
                          <a:effectLst/>
                          <a:latin typeface="Arial" pitchFamily="34" charset="0"/>
                          <a:cs typeface="Arial" pitchFamily="34" charset="0"/>
                        </a:rPr>
                        <a:t>1,252</a:t>
                      </a:r>
                      <a:endParaRPr lang="es-MX" sz="800" b="0" i="0" u="none" strike="noStrike" dirty="0">
                        <a:solidFill>
                          <a:schemeClr val="bg1"/>
                        </a:solidFill>
                        <a:effectLst/>
                        <a:latin typeface="Arial" pitchFamily="34" charset="0"/>
                        <a:cs typeface="Arial" pitchFamily="34" charset="0"/>
                      </a:endParaRPr>
                    </a:p>
                  </a:txBody>
                  <a:tcPr marL="4041" marR="48489" marT="4041" marB="0" anchor="b">
                    <a:solidFill>
                      <a:schemeClr val="accent1">
                        <a:lumMod val="75000"/>
                      </a:schemeClr>
                    </a:solidFill>
                  </a:tcPr>
                </a:tc>
                <a:tc>
                  <a:txBody>
                    <a:bodyPr/>
                    <a:lstStyle/>
                    <a:p>
                      <a:pPr algn="r" fontAlgn="b"/>
                      <a:r>
                        <a:rPr lang="es-MX" sz="800" u="none" strike="noStrike">
                          <a:solidFill>
                            <a:schemeClr val="bg1"/>
                          </a:solidFill>
                          <a:effectLst/>
                          <a:latin typeface="Arial" pitchFamily="34" charset="0"/>
                          <a:cs typeface="Arial" pitchFamily="34" charset="0"/>
                        </a:rPr>
                        <a:t>8,797</a:t>
                      </a:r>
                      <a:endParaRPr lang="es-MX" sz="800" b="0" i="0" u="none" strike="noStrike">
                        <a:solidFill>
                          <a:schemeClr val="bg1"/>
                        </a:solidFill>
                        <a:effectLst/>
                        <a:latin typeface="Arial" pitchFamily="34" charset="0"/>
                        <a:cs typeface="Arial" pitchFamily="34" charset="0"/>
                      </a:endParaRPr>
                    </a:p>
                  </a:txBody>
                  <a:tcPr marL="4041" marR="48489" marT="4041" marB="0" anchor="b">
                    <a:solidFill>
                      <a:schemeClr val="accent1">
                        <a:lumMod val="75000"/>
                      </a:schemeClr>
                    </a:solidFill>
                  </a:tcPr>
                </a:tc>
                <a:tc>
                  <a:txBody>
                    <a:bodyPr/>
                    <a:lstStyle/>
                    <a:p>
                      <a:pPr algn="r" fontAlgn="b"/>
                      <a:r>
                        <a:rPr lang="es-MX" sz="800" u="none" strike="noStrike" dirty="0">
                          <a:solidFill>
                            <a:schemeClr val="bg1"/>
                          </a:solidFill>
                          <a:effectLst/>
                          <a:latin typeface="Arial" pitchFamily="34" charset="0"/>
                          <a:cs typeface="Arial" pitchFamily="34" charset="0"/>
                        </a:rPr>
                        <a:t>2,597</a:t>
                      </a:r>
                      <a:endParaRPr lang="es-MX" sz="800" b="0" i="0" u="none" strike="noStrike" dirty="0">
                        <a:solidFill>
                          <a:schemeClr val="bg1"/>
                        </a:solidFill>
                        <a:effectLst/>
                        <a:latin typeface="Arial" pitchFamily="34" charset="0"/>
                        <a:cs typeface="Arial" pitchFamily="34" charset="0"/>
                      </a:endParaRPr>
                    </a:p>
                  </a:txBody>
                  <a:tcPr marL="4041" marR="48489" marT="4041" marB="0" anchor="b">
                    <a:solidFill>
                      <a:schemeClr val="accent1">
                        <a:lumMod val="75000"/>
                      </a:schemeClr>
                    </a:solidFill>
                  </a:tcPr>
                </a:tc>
                <a:tc>
                  <a:txBody>
                    <a:bodyPr/>
                    <a:lstStyle/>
                    <a:p>
                      <a:pPr algn="r" fontAlgn="b"/>
                      <a:r>
                        <a:rPr lang="es-MX" sz="800" u="none" strike="noStrike">
                          <a:solidFill>
                            <a:schemeClr val="bg1"/>
                          </a:solidFill>
                          <a:effectLst/>
                          <a:latin typeface="Arial" pitchFamily="34" charset="0"/>
                          <a:cs typeface="Arial" pitchFamily="34" charset="0"/>
                        </a:rPr>
                        <a:t>15</a:t>
                      </a:r>
                      <a:endParaRPr lang="es-MX" sz="800" b="0" i="0" u="none" strike="noStrike">
                        <a:solidFill>
                          <a:schemeClr val="bg1"/>
                        </a:solidFill>
                        <a:effectLst/>
                        <a:latin typeface="Arial" pitchFamily="34" charset="0"/>
                        <a:cs typeface="Arial" pitchFamily="34" charset="0"/>
                      </a:endParaRPr>
                    </a:p>
                  </a:txBody>
                  <a:tcPr marL="4041" marR="48489" marT="4041" marB="0" anchor="b">
                    <a:solidFill>
                      <a:schemeClr val="accent1">
                        <a:lumMod val="75000"/>
                      </a:schemeClr>
                    </a:solidFill>
                  </a:tcPr>
                </a:tc>
                <a:tc>
                  <a:txBody>
                    <a:bodyPr/>
                    <a:lstStyle/>
                    <a:p>
                      <a:pPr algn="r" fontAlgn="b"/>
                      <a:r>
                        <a:rPr lang="es-MX" sz="800" u="none" strike="noStrike" dirty="0">
                          <a:solidFill>
                            <a:schemeClr val="bg1"/>
                          </a:solidFill>
                          <a:effectLst/>
                          <a:latin typeface="Arial" pitchFamily="34" charset="0"/>
                          <a:cs typeface="Arial" pitchFamily="34" charset="0"/>
                        </a:rPr>
                        <a:t>1,343</a:t>
                      </a:r>
                      <a:endParaRPr lang="es-MX" sz="800" b="0" i="0" u="none" strike="noStrike" dirty="0">
                        <a:solidFill>
                          <a:schemeClr val="bg1"/>
                        </a:solidFill>
                        <a:effectLst/>
                        <a:latin typeface="Arial" pitchFamily="34" charset="0"/>
                        <a:cs typeface="Arial" pitchFamily="34" charset="0"/>
                      </a:endParaRPr>
                    </a:p>
                  </a:txBody>
                  <a:tcPr marL="4041" marR="48489" marT="4041" marB="0" anchor="b">
                    <a:solidFill>
                      <a:schemeClr val="accent1">
                        <a:lumMod val="75000"/>
                      </a:schemeClr>
                    </a:solidFill>
                  </a:tcPr>
                </a:tc>
                <a:tc>
                  <a:txBody>
                    <a:bodyPr/>
                    <a:lstStyle/>
                    <a:p>
                      <a:pPr algn="r" fontAlgn="b"/>
                      <a:r>
                        <a:rPr lang="es-MX" sz="800" u="none" strike="noStrike">
                          <a:solidFill>
                            <a:schemeClr val="bg1"/>
                          </a:solidFill>
                          <a:effectLst/>
                          <a:latin typeface="Arial" pitchFamily="34" charset="0"/>
                          <a:cs typeface="Arial" pitchFamily="34" charset="0"/>
                        </a:rPr>
                        <a:t>2,128</a:t>
                      </a:r>
                      <a:endParaRPr lang="es-MX" sz="800" b="0" i="0" u="none" strike="noStrike">
                        <a:solidFill>
                          <a:schemeClr val="bg1"/>
                        </a:solidFill>
                        <a:effectLst/>
                        <a:latin typeface="Arial" pitchFamily="34" charset="0"/>
                        <a:cs typeface="Arial" pitchFamily="34" charset="0"/>
                      </a:endParaRPr>
                    </a:p>
                  </a:txBody>
                  <a:tcPr marL="4041" marR="48489" marT="4041" marB="0" anchor="b">
                    <a:solidFill>
                      <a:schemeClr val="accent1">
                        <a:lumMod val="75000"/>
                      </a:schemeClr>
                    </a:solidFill>
                  </a:tcPr>
                </a:tc>
                <a:tc>
                  <a:txBody>
                    <a:bodyPr/>
                    <a:lstStyle/>
                    <a:p>
                      <a:pPr algn="r" fontAlgn="b"/>
                      <a:r>
                        <a:rPr lang="es-MX" sz="800" u="none" strike="noStrike" dirty="0">
                          <a:solidFill>
                            <a:schemeClr val="bg1"/>
                          </a:solidFill>
                          <a:effectLst/>
                          <a:latin typeface="Arial" pitchFamily="34" charset="0"/>
                          <a:cs typeface="Arial" pitchFamily="34" charset="0"/>
                        </a:rPr>
                        <a:t>416</a:t>
                      </a:r>
                      <a:endParaRPr lang="es-MX" sz="800" b="0" i="0" u="none" strike="noStrike" dirty="0">
                        <a:solidFill>
                          <a:schemeClr val="bg1"/>
                        </a:solidFill>
                        <a:effectLst/>
                        <a:latin typeface="Arial" pitchFamily="34" charset="0"/>
                        <a:cs typeface="Arial" pitchFamily="34" charset="0"/>
                      </a:endParaRPr>
                    </a:p>
                  </a:txBody>
                  <a:tcPr marL="4041" marR="48489" marT="4041" marB="0" anchor="b">
                    <a:solidFill>
                      <a:schemeClr val="accent1">
                        <a:lumMod val="75000"/>
                      </a:schemeClr>
                    </a:solidFill>
                  </a:tcPr>
                </a:tc>
              </a:tr>
              <a:tr h="132490">
                <a:tc>
                  <a:txBody>
                    <a:bodyPr/>
                    <a:lstStyle/>
                    <a:p>
                      <a:pPr algn="l" fontAlgn="b"/>
                      <a:r>
                        <a:rPr lang="es-MX" sz="800" u="none" strike="noStrike">
                          <a:effectLst/>
                          <a:latin typeface="Arial" pitchFamily="34" charset="0"/>
                          <a:cs typeface="Arial" pitchFamily="34" charset="0"/>
                        </a:rPr>
                        <a:t>Chihuahua</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56,426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225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5,458</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795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11,618</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25,892</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1,127</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6,791</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3,026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dirty="0">
                          <a:effectLst/>
                          <a:latin typeface="Arial" pitchFamily="34" charset="0"/>
                          <a:cs typeface="Arial" pitchFamily="34" charset="0"/>
                        </a:rPr>
                        <a:t>1,494</a:t>
                      </a:r>
                      <a:endParaRPr lang="es-MX" sz="800" b="0" i="0" u="none" strike="noStrike" dirty="0">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Coahuila</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75,778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240</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6,299</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1,196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18,759</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29,751</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3,993</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8,305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5,464</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1,771</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Colima</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19,273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198</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1,815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345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7,569</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2,155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580</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2,450</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1,383</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2,778</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Distrito Federal</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355,843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1,248</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70,698</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6,892</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74,884</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51,375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305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111,384</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22,078</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16,979</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Durango</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24,607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457</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1,520</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925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9,130</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7,393</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1,652</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1,811</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1,484</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235</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Guanajuato</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82,092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125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7,165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1,468</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28,216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30,964</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724</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6,537</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4,369</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2,524</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Guerrero</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27,067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66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4,467</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1,545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7,275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1,957</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150</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9,953</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1,161</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493</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Hidalgo</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40,637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9</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2,913</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992</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14,093</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16,053</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312</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3,690</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1,782</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793</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Jalisco</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140,422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1,039</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19,584</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1,833</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39,161</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41,994</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403</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23,327</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8,601</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4,480</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Michoacán</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42,677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175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5,717</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1,187</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14,335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8,336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414</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5,774</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4,851</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1,888</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Morelos</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24,758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120</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2,511</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921</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8,212</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7,771</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2,002</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2,466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739</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México</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227,508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283</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37,025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1,336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47,122</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87,730</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541</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29,803</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12,022</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11,646</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Nayarit</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20,288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522</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1,617</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278</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7,240</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1,487</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77</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6,713</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1,956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398</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Nuevo León</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141,596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113</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15,276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1,367</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35,059</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50,525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269</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21,267</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11,616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6,104</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Oaxaca</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21,528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110</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2,683</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914</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9,318</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1,727</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116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2,703</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3,602</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355</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Puebla</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68,645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402</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8,711</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1,379</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14,959</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27,136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58</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10,546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3,360</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2,094</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Querétaro</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75,933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170</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6,289</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1,182</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18,581</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30,445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398</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11,644</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4,211</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3,013</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Quintana Roo</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55,731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139</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3,357</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685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12,299</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975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38</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35,446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869</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1,923</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San Luis Potosí</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46,166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180</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5,780</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639</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13,025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16,966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552</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3,735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3,474</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1,815</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Sinaloa</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42,972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3,224</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5,006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807</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16,004</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10,931</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469</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3,331</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1,956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1,244</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Sonora</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54,115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2,360</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5,418</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1,737</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21,841</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9,323</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2,189</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5,927</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3,431</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1,889</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Tabasco</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32,613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236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6,152</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846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15,608</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2,639</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550</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4,804</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1,177</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601</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Tamaulipas</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66,964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347</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8,943</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2,942</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19,026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21,737</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648</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6,924</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3,480</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2,917</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Tlaxcala</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14,524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4</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1,501</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176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1,916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8,369</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1,754</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604</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194</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Veracruz</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108,983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560</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10,077</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4,688</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45,972</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23,091</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2,278</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9,968</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6,398</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5,951</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Yucatán</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25,244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326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3,303</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972</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12,295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3,058</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47</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2,459</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2,309</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475</a:t>
                      </a:r>
                      <a:endParaRPr lang="es-MX" sz="800" b="0" i="0" u="none" strike="noStrike">
                        <a:solidFill>
                          <a:srgbClr val="000000"/>
                        </a:solidFill>
                        <a:effectLst/>
                        <a:latin typeface="Arial" pitchFamily="34" charset="0"/>
                        <a:cs typeface="Arial" pitchFamily="34" charset="0"/>
                      </a:endParaRPr>
                    </a:p>
                  </a:txBody>
                  <a:tcPr marL="4041" marR="48489" marT="4041" marB="0" anchor="b"/>
                </a:tc>
              </a:tr>
              <a:tr h="132490">
                <a:tc>
                  <a:txBody>
                    <a:bodyPr/>
                    <a:lstStyle/>
                    <a:p>
                      <a:pPr algn="l" fontAlgn="b"/>
                      <a:r>
                        <a:rPr lang="es-MX" sz="800" u="none" strike="noStrike">
                          <a:effectLst/>
                          <a:latin typeface="Arial" pitchFamily="34" charset="0"/>
                          <a:cs typeface="Arial" pitchFamily="34" charset="0"/>
                        </a:rPr>
                        <a:t>Zacatecas</a:t>
                      </a:r>
                      <a:endParaRPr lang="es-MX" sz="800" b="0" i="0" u="none" strike="noStrike">
                        <a:solidFill>
                          <a:srgbClr val="000000"/>
                        </a:solidFill>
                        <a:effectLst/>
                        <a:latin typeface="Arial" pitchFamily="34" charset="0"/>
                        <a:cs typeface="Arial" pitchFamily="34" charset="0"/>
                      </a:endParaRPr>
                    </a:p>
                  </a:txBody>
                  <a:tcPr marL="4041" marR="4041" marT="4041" marB="0" anchor="b"/>
                </a:tc>
                <a:tc>
                  <a:txBody>
                    <a:bodyPr/>
                    <a:lstStyle/>
                    <a:p>
                      <a:pPr algn="r" fontAlgn="b"/>
                      <a:r>
                        <a:rPr lang="es-MX" sz="800" u="none" strike="noStrike">
                          <a:effectLst/>
                          <a:latin typeface="Arial" pitchFamily="34" charset="0"/>
                          <a:cs typeface="Arial" pitchFamily="34" charset="0"/>
                        </a:rPr>
                        <a:t>              24,183 </a:t>
                      </a:r>
                      <a:endParaRPr lang="es-MX" sz="800" b="1"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11</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1,958</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308</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8,711</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5,215</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2,340</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1,391</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a:effectLst/>
                          <a:latin typeface="Arial" pitchFamily="34" charset="0"/>
                          <a:cs typeface="Arial" pitchFamily="34" charset="0"/>
                        </a:rPr>
                        <a:t>3,986</a:t>
                      </a:r>
                      <a:endParaRPr lang="es-MX" sz="800" b="0" i="0" u="none" strike="noStrike">
                        <a:solidFill>
                          <a:srgbClr val="000000"/>
                        </a:solidFill>
                        <a:effectLst/>
                        <a:latin typeface="Arial" pitchFamily="34" charset="0"/>
                        <a:cs typeface="Arial" pitchFamily="34" charset="0"/>
                      </a:endParaRPr>
                    </a:p>
                  </a:txBody>
                  <a:tcPr marL="4041" marR="48489" marT="4041" marB="0" anchor="b"/>
                </a:tc>
                <a:tc>
                  <a:txBody>
                    <a:bodyPr/>
                    <a:lstStyle/>
                    <a:p>
                      <a:pPr algn="r" fontAlgn="b"/>
                      <a:r>
                        <a:rPr lang="es-MX" sz="800" u="none" strike="noStrike" dirty="0">
                          <a:effectLst/>
                          <a:latin typeface="Arial" pitchFamily="34" charset="0"/>
                          <a:cs typeface="Arial" pitchFamily="34" charset="0"/>
                        </a:rPr>
                        <a:t>263</a:t>
                      </a:r>
                      <a:endParaRPr lang="es-MX" sz="800" b="0" i="0" u="none" strike="noStrike" dirty="0">
                        <a:solidFill>
                          <a:srgbClr val="000000"/>
                        </a:solidFill>
                        <a:effectLst/>
                        <a:latin typeface="Arial" pitchFamily="34" charset="0"/>
                        <a:cs typeface="Arial" pitchFamily="34" charset="0"/>
                      </a:endParaRPr>
                    </a:p>
                  </a:txBody>
                  <a:tcPr marL="4041" marR="48489" marT="4041" marB="0" anchor="b"/>
                </a:tc>
              </a:tr>
            </a:tbl>
          </a:graphicData>
        </a:graphic>
      </p:graphicFrame>
    </p:spTree>
    <p:extLst>
      <p:ext uri="{BB962C8B-B14F-4D97-AF65-F5344CB8AC3E}">
        <p14:creationId xmlns:p14="http://schemas.microsoft.com/office/powerpoint/2010/main" val="3418027043"/>
      </p:ext>
    </p:extLst>
  </p:cSld>
  <p:clrMapOvr>
    <a:masterClrMapping/>
  </p:clrMapOvr>
  <p:transition spd="slow">
    <p:zoom/>
    <p:sndAc>
      <p:stSnd>
        <p:snd r:embed="rId2" name="wind.wav"/>
      </p:stSnd>
    </p:sndAc>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3599892" y="646991"/>
            <a:ext cx="1776705" cy="276999"/>
          </a:xfrm>
          <a:prstGeom prst="rect">
            <a:avLst/>
          </a:prstGeom>
          <a:noFill/>
        </p:spPr>
        <p:txBody>
          <a:bodyPr wrap="none" rtlCol="0">
            <a:spAutoFit/>
          </a:bodyPr>
          <a:lstStyle/>
          <a:p>
            <a:r>
              <a:rPr lang="es-MX" sz="1200" b="1" dirty="0" smtClean="0">
                <a:solidFill>
                  <a:schemeClr val="accent5">
                    <a:lumMod val="50000"/>
                  </a:schemeClr>
                </a:solidFill>
              </a:rPr>
              <a:t>Abril 2011 - Abril 2012</a:t>
            </a:r>
            <a:endParaRPr lang="es-MX" sz="1200" b="1" dirty="0">
              <a:solidFill>
                <a:schemeClr val="accent5">
                  <a:lumMod val="50000"/>
                </a:schemeClr>
              </a:solidFill>
            </a:endParaRPr>
          </a:p>
        </p:txBody>
      </p:sp>
      <p:sp>
        <p:nvSpPr>
          <p:cNvPr id="5" name="4 CuadroTexto"/>
          <p:cNvSpPr txBox="1"/>
          <p:nvPr/>
        </p:nvSpPr>
        <p:spPr>
          <a:xfrm>
            <a:off x="519057" y="6649325"/>
            <a:ext cx="4641014" cy="200055"/>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tabLst>
                <a:tab pos="361950" algn="l"/>
                <a:tab pos="625475" algn="l"/>
              </a:tabLst>
            </a:pPr>
            <a:r>
              <a:rPr lang="es-ES" sz="700" dirty="0" smtClean="0">
                <a:solidFill>
                  <a:schemeClr val="accent5">
                    <a:lumMod val="50000"/>
                  </a:schemeClr>
                </a:solidFill>
                <a:latin typeface="Arial" pitchFamily="34" charset="0"/>
                <a:cs typeface="Arial" pitchFamily="34" charset="0"/>
              </a:rPr>
              <a:t>Fuente:	IMSS</a:t>
            </a:r>
            <a:r>
              <a:rPr lang="es-ES" sz="700" dirty="0">
                <a:solidFill>
                  <a:schemeClr val="accent5">
                    <a:lumMod val="50000"/>
                  </a:schemeClr>
                </a:solidFill>
                <a:latin typeface="Arial" pitchFamily="34" charset="0"/>
                <a:cs typeface="Arial" pitchFamily="34" charset="0"/>
              </a:rPr>
              <a:t>.</a:t>
            </a:r>
            <a:r>
              <a:rPr lang="es-ES" sz="700" baseline="0" dirty="0">
                <a:solidFill>
                  <a:schemeClr val="accent5">
                    <a:lumMod val="50000"/>
                  </a:schemeClr>
                </a:solidFill>
                <a:latin typeface="Arial" pitchFamily="34" charset="0"/>
                <a:cs typeface="Arial" pitchFamily="34" charset="0"/>
              </a:rPr>
              <a:t> Instituto Mexicano del Seguro Social. http://www.imss.gob.mx/estadisticas/financieras/Cubo.htm</a:t>
            </a:r>
          </a:p>
        </p:txBody>
      </p:sp>
      <p:sp>
        <p:nvSpPr>
          <p:cNvPr id="7" name="6 CuadroTexto"/>
          <p:cNvSpPr txBox="1"/>
          <p:nvPr/>
        </p:nvSpPr>
        <p:spPr>
          <a:xfrm>
            <a:off x="1294468" y="-27384"/>
            <a:ext cx="6444716" cy="646331"/>
          </a:xfrm>
          <a:prstGeom prst="rect">
            <a:avLst/>
          </a:prstGeom>
          <a:noFill/>
        </p:spPr>
        <p:txBody>
          <a:bodyPr wrap="square" rtlCol="0">
            <a:spAutoFit/>
          </a:bodyPr>
          <a:lstStyle/>
          <a:p>
            <a:pPr algn="ctr"/>
            <a:r>
              <a:rPr lang="es-MX" dirty="0" smtClean="0">
                <a:solidFill>
                  <a:schemeClr val="bg1"/>
                </a:solidFill>
                <a:latin typeface="+mj-lt"/>
              </a:rPr>
              <a:t>Trabajadores permanentes y eventuales urbanos (TPEU) por entidad federativa</a:t>
            </a:r>
            <a:endParaRPr lang="es-MX" dirty="0">
              <a:solidFill>
                <a:schemeClr val="bg1"/>
              </a:solidFill>
              <a:latin typeface="+mj-lt"/>
            </a:endParaRPr>
          </a:p>
        </p:txBody>
      </p:sp>
      <p:graphicFrame>
        <p:nvGraphicFramePr>
          <p:cNvPr id="2" name="1 Tabla"/>
          <p:cNvGraphicFramePr>
            <a:graphicFrameLocks noGrp="1"/>
          </p:cNvGraphicFramePr>
          <p:nvPr>
            <p:extLst>
              <p:ext uri="{D42A27DB-BD31-4B8C-83A1-F6EECF244321}">
                <p14:modId xmlns:p14="http://schemas.microsoft.com/office/powerpoint/2010/main" val="1943793139"/>
              </p:ext>
            </p:extLst>
          </p:nvPr>
        </p:nvGraphicFramePr>
        <p:xfrm>
          <a:off x="1456487" y="923990"/>
          <a:ext cx="6120678" cy="5238184"/>
        </p:xfrm>
        <a:graphic>
          <a:graphicData uri="http://schemas.openxmlformats.org/drawingml/2006/table">
            <a:tbl>
              <a:tblPr>
                <a:tableStyleId>{5C22544A-7EE6-4342-B048-85BDC9FD1C3A}</a:tableStyleId>
              </a:tblPr>
              <a:tblGrid>
                <a:gridCol w="1393977"/>
                <a:gridCol w="1153635"/>
                <a:gridCol w="1153635"/>
                <a:gridCol w="1281818"/>
                <a:gridCol w="1137613"/>
              </a:tblGrid>
              <a:tr h="485576">
                <a:tc>
                  <a:txBody>
                    <a:bodyPr/>
                    <a:lstStyle/>
                    <a:p>
                      <a:pPr algn="ctr" fontAlgn="ctr"/>
                      <a:r>
                        <a:rPr lang="es-MX" sz="900" u="none" strike="noStrike" dirty="0">
                          <a:solidFill>
                            <a:schemeClr val="bg1"/>
                          </a:solidFill>
                          <a:effectLst/>
                          <a:latin typeface="Arial" pitchFamily="34" charset="0"/>
                          <a:cs typeface="Arial" pitchFamily="34" charset="0"/>
                        </a:rPr>
                        <a:t>Entidades Federativas</a:t>
                      </a:r>
                      <a:endParaRPr lang="es-MX" sz="900" b="0" i="0" u="none" strike="noStrike" dirty="0">
                        <a:solidFill>
                          <a:schemeClr val="bg1"/>
                        </a:solidFill>
                        <a:effectLst/>
                        <a:latin typeface="Arial" pitchFamily="34" charset="0"/>
                        <a:cs typeface="Arial" pitchFamily="34" charset="0"/>
                      </a:endParaRPr>
                    </a:p>
                  </a:txBody>
                  <a:tcPr marL="4326" marR="4326" marT="4326" marB="0" anchor="ctr">
                    <a:solidFill>
                      <a:schemeClr val="accent1">
                        <a:lumMod val="75000"/>
                      </a:schemeClr>
                    </a:solidFill>
                  </a:tcPr>
                </a:tc>
                <a:tc>
                  <a:txBody>
                    <a:bodyPr/>
                    <a:lstStyle/>
                    <a:p>
                      <a:pPr algn="ctr" fontAlgn="ctr"/>
                      <a:r>
                        <a:rPr lang="es-MX" sz="900" u="none" strike="noStrike">
                          <a:solidFill>
                            <a:schemeClr val="bg1"/>
                          </a:solidFill>
                          <a:effectLst/>
                          <a:latin typeface="Arial" pitchFamily="34" charset="0"/>
                          <a:cs typeface="Arial" pitchFamily="34" charset="0"/>
                        </a:rPr>
                        <a:t>Abril 2011</a:t>
                      </a:r>
                      <a:endParaRPr lang="es-MX" sz="900" b="0" i="0" u="none" strike="noStrike">
                        <a:solidFill>
                          <a:schemeClr val="bg1"/>
                        </a:solidFill>
                        <a:effectLst/>
                        <a:latin typeface="Arial" pitchFamily="34" charset="0"/>
                        <a:cs typeface="Arial" pitchFamily="34" charset="0"/>
                      </a:endParaRPr>
                    </a:p>
                  </a:txBody>
                  <a:tcPr marL="4326" marR="4326" marT="4326" marB="0" anchor="ctr">
                    <a:solidFill>
                      <a:schemeClr val="accent1">
                        <a:lumMod val="75000"/>
                      </a:schemeClr>
                    </a:solidFill>
                  </a:tcPr>
                </a:tc>
                <a:tc>
                  <a:txBody>
                    <a:bodyPr/>
                    <a:lstStyle/>
                    <a:p>
                      <a:pPr algn="ctr" fontAlgn="ctr"/>
                      <a:r>
                        <a:rPr lang="es-MX" sz="900" u="none" strike="noStrike" dirty="0">
                          <a:solidFill>
                            <a:schemeClr val="bg1"/>
                          </a:solidFill>
                          <a:effectLst/>
                          <a:latin typeface="Arial" pitchFamily="34" charset="0"/>
                          <a:cs typeface="Arial" pitchFamily="34" charset="0"/>
                        </a:rPr>
                        <a:t>Abril 2012</a:t>
                      </a:r>
                      <a:endParaRPr lang="es-MX" sz="900" b="0" i="0" u="none" strike="noStrike" dirty="0">
                        <a:solidFill>
                          <a:schemeClr val="bg1"/>
                        </a:solidFill>
                        <a:effectLst/>
                        <a:latin typeface="Arial" pitchFamily="34" charset="0"/>
                        <a:cs typeface="Arial" pitchFamily="34" charset="0"/>
                      </a:endParaRPr>
                    </a:p>
                  </a:txBody>
                  <a:tcPr marL="4326" marR="4326" marT="4326" marB="0" anchor="ctr">
                    <a:solidFill>
                      <a:schemeClr val="accent1">
                        <a:lumMod val="75000"/>
                      </a:schemeClr>
                    </a:solidFill>
                  </a:tcPr>
                </a:tc>
                <a:tc>
                  <a:txBody>
                    <a:bodyPr/>
                    <a:lstStyle/>
                    <a:p>
                      <a:pPr algn="ctr" fontAlgn="ctr"/>
                      <a:r>
                        <a:rPr lang="es-MX" sz="900" u="none" strike="noStrike" dirty="0">
                          <a:solidFill>
                            <a:schemeClr val="bg1"/>
                          </a:solidFill>
                          <a:effectLst/>
                          <a:latin typeface="Arial" pitchFamily="34" charset="0"/>
                          <a:cs typeface="Arial" pitchFamily="34" charset="0"/>
                        </a:rPr>
                        <a:t>Empleos Generados </a:t>
                      </a:r>
                      <a:br>
                        <a:rPr lang="es-MX" sz="900" u="none" strike="noStrike" dirty="0">
                          <a:solidFill>
                            <a:schemeClr val="bg1"/>
                          </a:solidFill>
                          <a:effectLst/>
                          <a:latin typeface="Arial" pitchFamily="34" charset="0"/>
                          <a:cs typeface="Arial" pitchFamily="34" charset="0"/>
                        </a:rPr>
                      </a:br>
                      <a:r>
                        <a:rPr lang="es-MX" sz="900" u="none" strike="noStrike" dirty="0">
                          <a:solidFill>
                            <a:schemeClr val="bg1"/>
                          </a:solidFill>
                          <a:effectLst/>
                          <a:latin typeface="Arial" pitchFamily="34" charset="0"/>
                          <a:cs typeface="Arial" pitchFamily="34" charset="0"/>
                        </a:rPr>
                        <a:t>Abril 2011 </a:t>
                      </a:r>
                      <a:br>
                        <a:rPr lang="es-MX" sz="900" u="none" strike="noStrike" dirty="0">
                          <a:solidFill>
                            <a:schemeClr val="bg1"/>
                          </a:solidFill>
                          <a:effectLst/>
                          <a:latin typeface="Arial" pitchFamily="34" charset="0"/>
                          <a:cs typeface="Arial" pitchFamily="34" charset="0"/>
                        </a:rPr>
                      </a:br>
                      <a:r>
                        <a:rPr lang="es-MX" sz="900" u="none" strike="noStrike" dirty="0">
                          <a:solidFill>
                            <a:schemeClr val="bg1"/>
                          </a:solidFill>
                          <a:effectLst/>
                          <a:latin typeface="Arial" pitchFamily="34" charset="0"/>
                          <a:cs typeface="Arial" pitchFamily="34" charset="0"/>
                        </a:rPr>
                        <a:t>a Abril 2012</a:t>
                      </a:r>
                      <a:endParaRPr lang="es-MX" sz="900" b="0" i="0" u="none" strike="noStrike" dirty="0">
                        <a:solidFill>
                          <a:schemeClr val="bg1"/>
                        </a:solidFill>
                        <a:effectLst/>
                        <a:latin typeface="Arial" pitchFamily="34" charset="0"/>
                        <a:cs typeface="Arial" pitchFamily="34" charset="0"/>
                      </a:endParaRPr>
                    </a:p>
                  </a:txBody>
                  <a:tcPr marL="4326" marR="4326" marT="4326" marB="0" anchor="ctr">
                    <a:solidFill>
                      <a:schemeClr val="accent1">
                        <a:lumMod val="75000"/>
                      </a:schemeClr>
                    </a:solidFill>
                  </a:tcPr>
                </a:tc>
                <a:tc>
                  <a:txBody>
                    <a:bodyPr/>
                    <a:lstStyle/>
                    <a:p>
                      <a:pPr algn="ctr" fontAlgn="ctr"/>
                      <a:r>
                        <a:rPr lang="es-MX" sz="900" u="none" strike="noStrike" dirty="0">
                          <a:solidFill>
                            <a:schemeClr val="bg1"/>
                          </a:solidFill>
                          <a:effectLst/>
                          <a:latin typeface="Arial" pitchFamily="34" charset="0"/>
                          <a:cs typeface="Arial" pitchFamily="34" charset="0"/>
                        </a:rPr>
                        <a:t>Variación</a:t>
                      </a:r>
                      <a:endParaRPr lang="es-MX" sz="900" b="0" i="0" u="none" strike="noStrike" dirty="0">
                        <a:solidFill>
                          <a:schemeClr val="bg1"/>
                        </a:solidFill>
                        <a:effectLst/>
                        <a:latin typeface="Arial" pitchFamily="34" charset="0"/>
                        <a:cs typeface="Arial" pitchFamily="34" charset="0"/>
                      </a:endParaRPr>
                    </a:p>
                  </a:txBody>
                  <a:tcPr marL="4326" marR="4326" marT="4326" marB="0" anchor="ctr">
                    <a:solidFill>
                      <a:schemeClr val="accent1">
                        <a:lumMod val="75000"/>
                      </a:schemeClr>
                    </a:solidFill>
                  </a:tcPr>
                </a:tc>
              </a:tr>
              <a:tr h="225056">
                <a:tc>
                  <a:txBody>
                    <a:bodyPr/>
                    <a:lstStyle/>
                    <a:p>
                      <a:pPr algn="l" fontAlgn="ctr"/>
                      <a:r>
                        <a:rPr lang="es-MX" sz="900" u="none" strike="noStrike">
                          <a:effectLst/>
                          <a:latin typeface="Arial" pitchFamily="34" charset="0"/>
                          <a:cs typeface="Arial" pitchFamily="34" charset="0"/>
                        </a:rPr>
                        <a:t>Nacional </a:t>
                      </a:r>
                      <a:endParaRPr lang="es-MX" sz="900" b="1" i="0" u="none" strike="noStrike">
                        <a:solidFill>
                          <a:srgbClr val="000000"/>
                        </a:solidFill>
                        <a:effectLst/>
                        <a:latin typeface="Arial" pitchFamily="34" charset="0"/>
                        <a:cs typeface="Arial" pitchFamily="34" charset="0"/>
                      </a:endParaRPr>
                    </a:p>
                  </a:txBody>
                  <a:tcPr marL="4326" marR="4326" marT="4326" marB="0" anchor="ctr"/>
                </a:tc>
                <a:tc>
                  <a:txBody>
                    <a:bodyPr/>
                    <a:lstStyle/>
                    <a:p>
                      <a:pPr algn="r" fontAlgn="ctr"/>
                      <a:r>
                        <a:rPr lang="es-MX" sz="900" u="none" strike="noStrike">
                          <a:effectLst/>
                          <a:latin typeface="Arial" pitchFamily="34" charset="0"/>
                          <a:cs typeface="Arial" pitchFamily="34" charset="0"/>
                        </a:rPr>
                        <a:t>14,885,064</a:t>
                      </a:r>
                      <a:endParaRPr lang="es-MX" sz="900" b="1" i="0" u="none" strike="noStrike">
                        <a:solidFill>
                          <a:srgbClr val="000000"/>
                        </a:solidFill>
                        <a:effectLst/>
                        <a:latin typeface="Arial" pitchFamily="34" charset="0"/>
                        <a:cs typeface="Arial" pitchFamily="34" charset="0"/>
                      </a:endParaRPr>
                    </a:p>
                  </a:txBody>
                  <a:tcPr marL="4326" marR="4326" marT="4326" marB="0" anchor="ctr"/>
                </a:tc>
                <a:tc>
                  <a:txBody>
                    <a:bodyPr/>
                    <a:lstStyle/>
                    <a:p>
                      <a:pPr algn="r" fontAlgn="ctr"/>
                      <a:r>
                        <a:rPr lang="es-MX" sz="900" u="none" strike="noStrike">
                          <a:effectLst/>
                          <a:latin typeface="Arial" pitchFamily="34" charset="0"/>
                          <a:cs typeface="Arial" pitchFamily="34" charset="0"/>
                        </a:rPr>
                        <a:t>15,545,875</a:t>
                      </a:r>
                      <a:endParaRPr lang="es-MX" sz="900" b="1" i="0" u="none" strike="noStrike">
                        <a:solidFill>
                          <a:srgbClr val="000000"/>
                        </a:solidFill>
                        <a:effectLst/>
                        <a:latin typeface="Arial" pitchFamily="34" charset="0"/>
                        <a:cs typeface="Arial" pitchFamily="34" charset="0"/>
                      </a:endParaRPr>
                    </a:p>
                  </a:txBody>
                  <a:tcPr marL="4326" marR="4326" marT="4326" marB="0" anchor="ctr"/>
                </a:tc>
                <a:tc>
                  <a:txBody>
                    <a:bodyPr/>
                    <a:lstStyle/>
                    <a:p>
                      <a:pPr algn="r" fontAlgn="ctr"/>
                      <a:r>
                        <a:rPr lang="es-MX" sz="900" u="none" strike="noStrike">
                          <a:effectLst/>
                          <a:latin typeface="Arial" pitchFamily="34" charset="0"/>
                          <a:cs typeface="Arial" pitchFamily="34" charset="0"/>
                        </a:rPr>
                        <a:t>660,811</a:t>
                      </a:r>
                      <a:endParaRPr lang="es-MX" sz="900" b="1" i="0" u="none" strike="noStrike">
                        <a:solidFill>
                          <a:srgbClr val="000000"/>
                        </a:solidFill>
                        <a:effectLst/>
                        <a:latin typeface="Arial" pitchFamily="34" charset="0"/>
                        <a:cs typeface="Arial" pitchFamily="34" charset="0"/>
                      </a:endParaRPr>
                    </a:p>
                  </a:txBody>
                  <a:tcPr marL="4326" marR="4326" marT="4326" marB="0" anchor="ctr"/>
                </a:tc>
                <a:tc>
                  <a:txBody>
                    <a:bodyPr/>
                    <a:lstStyle/>
                    <a:p>
                      <a:pPr algn="r" fontAlgn="ctr"/>
                      <a:r>
                        <a:rPr lang="es-MX" sz="900" u="none" strike="noStrike">
                          <a:effectLst/>
                          <a:latin typeface="Arial" pitchFamily="34" charset="0"/>
                          <a:cs typeface="Arial" pitchFamily="34" charset="0"/>
                        </a:rPr>
                        <a:t>4.44</a:t>
                      </a:r>
                      <a:endParaRPr lang="es-MX" sz="900" b="1" i="0" u="none" strike="noStrike">
                        <a:solidFill>
                          <a:srgbClr val="000000"/>
                        </a:solidFill>
                        <a:effectLst/>
                        <a:latin typeface="Arial" pitchFamily="34" charset="0"/>
                        <a:cs typeface="Arial" pitchFamily="34" charset="0"/>
                      </a:endParaRPr>
                    </a:p>
                  </a:txBody>
                  <a:tcPr marL="4326" marR="4326" marT="4326" marB="0" anchor="ctr"/>
                </a:tc>
              </a:tr>
              <a:tr h="138208">
                <a:tc>
                  <a:txBody>
                    <a:bodyPr/>
                    <a:lstStyle/>
                    <a:p>
                      <a:pPr algn="l" fontAlgn="b"/>
                      <a:r>
                        <a:rPr lang="es-MX" sz="900" u="none" strike="noStrike">
                          <a:effectLst/>
                          <a:latin typeface="Arial" pitchFamily="34" charset="0"/>
                          <a:cs typeface="Arial" pitchFamily="34" charset="0"/>
                        </a:rPr>
                        <a:t>Aguascalientes</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209,539</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219,104</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dirty="0">
                          <a:effectLst/>
                          <a:latin typeface="Arial" pitchFamily="34" charset="0"/>
                          <a:cs typeface="Arial" pitchFamily="34" charset="0"/>
                        </a:rPr>
                        <a:t>9,565</a:t>
                      </a:r>
                      <a:endParaRPr lang="es-MX" sz="900" b="0" i="0" u="none" strike="noStrike" dirty="0">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4.56</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Baja California</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637,561</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653,876</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16,315</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2.56</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Baja California Sur</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113,122</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120,266</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7,144</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6.32</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Campeche</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126,763</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141,077</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14,314</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11.29</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dirty="0">
                          <a:solidFill>
                            <a:schemeClr val="bg1"/>
                          </a:solidFill>
                          <a:effectLst/>
                          <a:latin typeface="Arial" pitchFamily="34" charset="0"/>
                          <a:cs typeface="Arial" pitchFamily="34" charset="0"/>
                        </a:rPr>
                        <a:t>Chiapas</a:t>
                      </a:r>
                      <a:endParaRPr lang="es-MX" sz="900" b="0" i="0" u="none" strike="noStrike" dirty="0">
                        <a:solidFill>
                          <a:schemeClr val="bg1"/>
                        </a:solidFill>
                        <a:effectLst/>
                        <a:latin typeface="Arial" pitchFamily="34" charset="0"/>
                        <a:cs typeface="Arial" pitchFamily="34" charset="0"/>
                      </a:endParaRPr>
                    </a:p>
                  </a:txBody>
                  <a:tcPr marL="4326" marR="4326" marT="4326" marB="0" anchor="b">
                    <a:solidFill>
                      <a:schemeClr val="accent1">
                        <a:lumMod val="75000"/>
                      </a:schemeClr>
                    </a:solidFill>
                  </a:tcPr>
                </a:tc>
                <a:tc>
                  <a:txBody>
                    <a:bodyPr/>
                    <a:lstStyle/>
                    <a:p>
                      <a:pPr algn="r" fontAlgn="b"/>
                      <a:r>
                        <a:rPr lang="es-MX" sz="900" u="none" strike="noStrike" dirty="0">
                          <a:solidFill>
                            <a:schemeClr val="bg1"/>
                          </a:solidFill>
                          <a:effectLst/>
                          <a:latin typeface="Arial" pitchFamily="34" charset="0"/>
                          <a:cs typeface="Arial" pitchFamily="34" charset="0"/>
                        </a:rPr>
                        <a:t>196,126</a:t>
                      </a:r>
                      <a:endParaRPr lang="es-MX" sz="900" b="0" i="0" u="none" strike="noStrike" dirty="0">
                        <a:solidFill>
                          <a:schemeClr val="bg1"/>
                        </a:solidFill>
                        <a:effectLst/>
                        <a:latin typeface="Arial" pitchFamily="34" charset="0"/>
                        <a:cs typeface="Arial" pitchFamily="34" charset="0"/>
                      </a:endParaRPr>
                    </a:p>
                  </a:txBody>
                  <a:tcPr marL="4326" marR="4326" marT="4326" marB="0" anchor="b">
                    <a:solidFill>
                      <a:schemeClr val="accent1">
                        <a:lumMod val="75000"/>
                      </a:schemeClr>
                    </a:solidFill>
                  </a:tcPr>
                </a:tc>
                <a:tc>
                  <a:txBody>
                    <a:bodyPr/>
                    <a:lstStyle/>
                    <a:p>
                      <a:pPr algn="r" fontAlgn="b"/>
                      <a:r>
                        <a:rPr lang="es-MX" sz="900" u="none" strike="noStrike" dirty="0">
                          <a:solidFill>
                            <a:schemeClr val="bg1"/>
                          </a:solidFill>
                          <a:effectLst/>
                          <a:latin typeface="Arial" pitchFamily="34" charset="0"/>
                          <a:cs typeface="Arial" pitchFamily="34" charset="0"/>
                        </a:rPr>
                        <a:t>204,708</a:t>
                      </a:r>
                      <a:endParaRPr lang="es-MX" sz="900" b="0" i="0" u="none" strike="noStrike" dirty="0">
                        <a:solidFill>
                          <a:schemeClr val="bg1"/>
                        </a:solidFill>
                        <a:effectLst/>
                        <a:latin typeface="Arial" pitchFamily="34" charset="0"/>
                        <a:cs typeface="Arial" pitchFamily="34" charset="0"/>
                      </a:endParaRPr>
                    </a:p>
                  </a:txBody>
                  <a:tcPr marL="4326" marR="4326" marT="4326" marB="0" anchor="b">
                    <a:solidFill>
                      <a:schemeClr val="accent1">
                        <a:lumMod val="75000"/>
                      </a:schemeClr>
                    </a:solidFill>
                  </a:tcPr>
                </a:tc>
                <a:tc>
                  <a:txBody>
                    <a:bodyPr/>
                    <a:lstStyle/>
                    <a:p>
                      <a:pPr algn="r" fontAlgn="b"/>
                      <a:r>
                        <a:rPr lang="es-MX" sz="900" u="none" strike="noStrike">
                          <a:solidFill>
                            <a:schemeClr val="bg1"/>
                          </a:solidFill>
                          <a:effectLst/>
                          <a:latin typeface="Arial" pitchFamily="34" charset="0"/>
                          <a:cs typeface="Arial" pitchFamily="34" charset="0"/>
                        </a:rPr>
                        <a:t>8,582</a:t>
                      </a:r>
                      <a:endParaRPr lang="es-MX" sz="900" b="0" i="0" u="none" strike="noStrike">
                        <a:solidFill>
                          <a:schemeClr val="bg1"/>
                        </a:solidFill>
                        <a:effectLst/>
                        <a:latin typeface="Arial" pitchFamily="34" charset="0"/>
                        <a:cs typeface="Arial" pitchFamily="34" charset="0"/>
                      </a:endParaRPr>
                    </a:p>
                  </a:txBody>
                  <a:tcPr marL="4326" marR="4326" marT="4326" marB="0" anchor="b">
                    <a:solidFill>
                      <a:schemeClr val="accent1">
                        <a:lumMod val="75000"/>
                      </a:schemeClr>
                    </a:solidFill>
                  </a:tcPr>
                </a:tc>
                <a:tc>
                  <a:txBody>
                    <a:bodyPr/>
                    <a:lstStyle/>
                    <a:p>
                      <a:pPr algn="r" fontAlgn="b"/>
                      <a:r>
                        <a:rPr lang="es-MX" sz="900" u="none" strike="noStrike" dirty="0">
                          <a:solidFill>
                            <a:schemeClr val="bg1"/>
                          </a:solidFill>
                          <a:effectLst/>
                          <a:latin typeface="Arial" pitchFamily="34" charset="0"/>
                          <a:cs typeface="Arial" pitchFamily="34" charset="0"/>
                        </a:rPr>
                        <a:t>4.38</a:t>
                      </a:r>
                      <a:endParaRPr lang="es-MX" sz="900" b="0" i="0" u="none" strike="noStrike" dirty="0">
                        <a:solidFill>
                          <a:schemeClr val="bg1"/>
                        </a:solidFill>
                        <a:effectLst/>
                        <a:latin typeface="Arial" pitchFamily="34" charset="0"/>
                        <a:cs typeface="Arial" pitchFamily="34" charset="0"/>
                      </a:endParaRPr>
                    </a:p>
                  </a:txBody>
                  <a:tcPr marL="4326" marR="4326" marT="4326" marB="0" anchor="b">
                    <a:solidFill>
                      <a:schemeClr val="accent1">
                        <a:lumMod val="75000"/>
                      </a:schemeClr>
                    </a:solidFill>
                  </a:tcPr>
                </a:tc>
              </a:tr>
              <a:tr h="138208">
                <a:tc>
                  <a:txBody>
                    <a:bodyPr/>
                    <a:lstStyle/>
                    <a:p>
                      <a:pPr algn="l" fontAlgn="b"/>
                      <a:r>
                        <a:rPr lang="es-MX" sz="900" u="none" strike="noStrike">
                          <a:effectLst/>
                          <a:latin typeface="Arial" pitchFamily="34" charset="0"/>
                          <a:cs typeface="Arial" pitchFamily="34" charset="0"/>
                        </a:rPr>
                        <a:t>Chihuahua</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647,231</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673,963</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dirty="0">
                          <a:effectLst/>
                          <a:latin typeface="Arial" pitchFamily="34" charset="0"/>
                          <a:cs typeface="Arial" pitchFamily="34" charset="0"/>
                        </a:rPr>
                        <a:t>26,732</a:t>
                      </a:r>
                      <a:endParaRPr lang="es-MX" sz="900" b="0" i="0" u="none" strike="noStrike" dirty="0">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dirty="0">
                          <a:effectLst/>
                          <a:latin typeface="Arial" pitchFamily="34" charset="0"/>
                          <a:cs typeface="Arial" pitchFamily="34" charset="0"/>
                        </a:rPr>
                        <a:t>4.13</a:t>
                      </a:r>
                      <a:endParaRPr lang="es-MX" sz="900" b="0" i="0" u="none" strike="noStrike" dirty="0">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Coahuila</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573,615</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608,046</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34,431</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6.00</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Colima</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107,946</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109,337</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1,391</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1.29</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Distrito Federal</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2,588,484</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2,689,806</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101,322</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3.91</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Durango</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187,215</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200,472</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13,257</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7.08</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Guanajuato</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636,819</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673,777</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36,958</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5.80</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Guerrero</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144,706</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141,256</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-3,450</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-2.38</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Hidalgo</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172,192</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181,752</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9,560</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5.55</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Jalisco</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1,272,329</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1,310,616</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38,287</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3.01</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Michoacán</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332,876</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340,817</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7,941</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2.39</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Morelos</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177,151</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186,762</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9,611</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5.43</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México</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1,223,043</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1,292,082</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69,039</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5.64</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Nayarit</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110,944</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114,165</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3,221</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2.90</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Nuevo León</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1,206,403</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1,256,161</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49,758</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4.12</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Oaxaca</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162,030</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169,577</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7,547</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4.66</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Puebla</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444,630</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473,149</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28,519</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6.41</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Querétaro</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356,841</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386,153</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29,312</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8.21</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Quintana Roo</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271,591</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274,189</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2,598</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0.96</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San Luis Potosí</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301,893</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319,323</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17,430</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5.77</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Sinaloa</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376,653</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393,037</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16,384</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4.35</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Sonora</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441,239</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467,492</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26,253</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5.95</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Tabasco</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159,208</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175,062</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15,854</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9.96</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Tamaulipas</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553,643</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563,948</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10,305</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1.86</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Tlaxcala</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70,188</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73,652</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3,464</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4.94</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Veracruz</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669,257</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699,583</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30,326</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4.53</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Yucatán</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278,166</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291,074</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12,908</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4.64</a:t>
                      </a:r>
                      <a:endParaRPr lang="es-MX" sz="900" b="0" i="0" u="none" strike="noStrike">
                        <a:solidFill>
                          <a:srgbClr val="000000"/>
                        </a:solidFill>
                        <a:effectLst/>
                        <a:latin typeface="Arial" pitchFamily="34" charset="0"/>
                        <a:cs typeface="Arial" pitchFamily="34" charset="0"/>
                      </a:endParaRPr>
                    </a:p>
                  </a:txBody>
                  <a:tcPr marL="4326" marR="4326" marT="4326" marB="0" anchor="b"/>
                </a:tc>
              </a:tr>
              <a:tr h="138208">
                <a:tc>
                  <a:txBody>
                    <a:bodyPr/>
                    <a:lstStyle/>
                    <a:p>
                      <a:pPr algn="l" fontAlgn="b"/>
                      <a:r>
                        <a:rPr lang="es-MX" sz="900" u="none" strike="noStrike">
                          <a:effectLst/>
                          <a:latin typeface="Arial" pitchFamily="34" charset="0"/>
                          <a:cs typeface="Arial" pitchFamily="34" charset="0"/>
                        </a:rPr>
                        <a:t>Zacatecas</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135,660</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141,593</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a:effectLst/>
                          <a:latin typeface="Arial" pitchFamily="34" charset="0"/>
                          <a:cs typeface="Arial" pitchFamily="34" charset="0"/>
                        </a:rPr>
                        <a:t>5,933</a:t>
                      </a:r>
                      <a:endParaRPr lang="es-MX" sz="900" b="0" i="0" u="none" strike="noStrike">
                        <a:solidFill>
                          <a:srgbClr val="000000"/>
                        </a:solidFill>
                        <a:effectLst/>
                        <a:latin typeface="Arial" pitchFamily="34" charset="0"/>
                        <a:cs typeface="Arial" pitchFamily="34" charset="0"/>
                      </a:endParaRPr>
                    </a:p>
                  </a:txBody>
                  <a:tcPr marL="4326" marR="4326" marT="4326" marB="0" anchor="b"/>
                </a:tc>
                <a:tc>
                  <a:txBody>
                    <a:bodyPr/>
                    <a:lstStyle/>
                    <a:p>
                      <a:pPr algn="r" fontAlgn="b"/>
                      <a:r>
                        <a:rPr lang="es-MX" sz="900" u="none" strike="noStrike" dirty="0">
                          <a:effectLst/>
                          <a:latin typeface="Arial" pitchFamily="34" charset="0"/>
                          <a:cs typeface="Arial" pitchFamily="34" charset="0"/>
                        </a:rPr>
                        <a:t>4.37</a:t>
                      </a:r>
                      <a:endParaRPr lang="es-MX" sz="900" b="0" i="0" u="none" strike="noStrike" dirty="0">
                        <a:solidFill>
                          <a:srgbClr val="000000"/>
                        </a:solidFill>
                        <a:effectLst/>
                        <a:latin typeface="Arial" pitchFamily="34" charset="0"/>
                        <a:cs typeface="Arial" pitchFamily="34" charset="0"/>
                      </a:endParaRPr>
                    </a:p>
                  </a:txBody>
                  <a:tcPr marL="4326" marR="4326" marT="4326" marB="0" anchor="b"/>
                </a:tc>
              </a:tr>
            </a:tbl>
          </a:graphicData>
        </a:graphic>
      </p:graphicFrame>
    </p:spTree>
  </p:cSld>
  <p:clrMapOvr>
    <a:masterClrMapping/>
  </p:clrMapOvr>
  <p:transition spd="slow">
    <p:zoom/>
    <p:sndAc>
      <p:stSnd>
        <p:snd r:embed="rId2" name="wind.wav"/>
      </p:stSnd>
    </p:sndAc>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redondeado"/>
          <p:cNvSpPr/>
          <p:nvPr/>
        </p:nvSpPr>
        <p:spPr>
          <a:xfrm>
            <a:off x="395536" y="836712"/>
            <a:ext cx="8388932" cy="4896544"/>
          </a:xfrm>
          <a:prstGeom prst="roundRect">
            <a:avLst>
              <a:gd name="adj" fmla="val 0"/>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228600" indent="-228600" algn="just">
              <a:buFont typeface="+mj-lt"/>
              <a:buAutoNum type="arabicPeriod"/>
            </a:pPr>
            <a:r>
              <a:rPr lang="es-MX" sz="1100" dirty="0">
                <a:solidFill>
                  <a:schemeClr val="accent5">
                    <a:lumMod val="50000"/>
                  </a:schemeClr>
                </a:solidFill>
                <a:latin typeface="Arial" pitchFamily="34" charset="0"/>
                <a:cs typeface="Arial" pitchFamily="34" charset="0"/>
              </a:rPr>
              <a:t>En Chiapas el número </a:t>
            </a:r>
            <a:r>
              <a:rPr lang="es-MX" sz="1100" b="1" dirty="0">
                <a:solidFill>
                  <a:schemeClr val="accent5">
                    <a:lumMod val="50000"/>
                  </a:schemeClr>
                </a:solidFill>
                <a:latin typeface="Arial" pitchFamily="34" charset="0"/>
                <a:cs typeface="Arial" pitchFamily="34" charset="0"/>
              </a:rPr>
              <a:t>total de trabajadores asegurados al IMSS</a:t>
            </a:r>
            <a:r>
              <a:rPr lang="es-MX" sz="1100" dirty="0">
                <a:solidFill>
                  <a:schemeClr val="accent5">
                    <a:lumMod val="50000"/>
                  </a:schemeClr>
                </a:solidFill>
                <a:latin typeface="Arial" pitchFamily="34" charset="0"/>
                <a:cs typeface="Arial" pitchFamily="34" charset="0"/>
              </a:rPr>
              <a:t>, aumentó en 65 personas respecto al mes anterior, registrando un total de 208 mil 385 trabajadores asegurados a esta institución.</a:t>
            </a:r>
          </a:p>
          <a:p>
            <a:pPr marL="228600" indent="-228600" algn="just">
              <a:buFont typeface="+mj-lt"/>
              <a:buAutoNum type="arabicPeriod"/>
            </a:pPr>
            <a:endParaRPr lang="es-MX" sz="1100" dirty="0">
              <a:solidFill>
                <a:schemeClr val="accent5">
                  <a:lumMod val="50000"/>
                </a:schemeClr>
              </a:solidFill>
              <a:latin typeface="Arial" pitchFamily="34" charset="0"/>
              <a:cs typeface="Arial" pitchFamily="34" charset="0"/>
            </a:endParaRPr>
          </a:p>
          <a:p>
            <a:pPr marL="228600" indent="-228600" algn="just">
              <a:buFont typeface="+mj-lt"/>
              <a:buAutoNum type="arabicPeriod"/>
            </a:pPr>
            <a:r>
              <a:rPr lang="es-MX" sz="1100" dirty="0">
                <a:solidFill>
                  <a:schemeClr val="accent5">
                    <a:lumMod val="50000"/>
                  </a:schemeClr>
                </a:solidFill>
                <a:latin typeface="Arial" pitchFamily="34" charset="0"/>
                <a:cs typeface="Arial" pitchFamily="34" charset="0"/>
              </a:rPr>
              <a:t>En cuanto a </a:t>
            </a:r>
            <a:r>
              <a:rPr lang="es-MX" sz="1100" b="1" dirty="0">
                <a:solidFill>
                  <a:schemeClr val="accent5">
                    <a:lumMod val="50000"/>
                  </a:schemeClr>
                </a:solidFill>
                <a:latin typeface="Arial" pitchFamily="34" charset="0"/>
                <a:cs typeface="Arial" pitchFamily="34" charset="0"/>
              </a:rPr>
              <a:t>trabajadores permanentes</a:t>
            </a:r>
            <a:r>
              <a:rPr lang="es-MX" sz="1100" dirty="0">
                <a:solidFill>
                  <a:schemeClr val="accent5">
                    <a:lumMod val="50000"/>
                  </a:schemeClr>
                </a:solidFill>
                <a:latin typeface="Arial" pitchFamily="34" charset="0"/>
                <a:cs typeface="Arial" pitchFamily="34" charset="0"/>
              </a:rPr>
              <a:t>, Chiapas, en el mes de abril reportó un crecimiento de 56 empleos respecto al mes pasado.</a:t>
            </a:r>
          </a:p>
          <a:p>
            <a:pPr marL="228600" indent="-228600" algn="just">
              <a:buFont typeface="+mj-lt"/>
              <a:buAutoNum type="arabicPeriod"/>
            </a:pPr>
            <a:endParaRPr lang="es-MX" sz="1100" dirty="0">
              <a:solidFill>
                <a:schemeClr val="accent5">
                  <a:lumMod val="50000"/>
                </a:schemeClr>
              </a:solidFill>
              <a:latin typeface="Arial" pitchFamily="34" charset="0"/>
              <a:cs typeface="Arial" pitchFamily="34" charset="0"/>
            </a:endParaRPr>
          </a:p>
          <a:p>
            <a:pPr marL="228600" indent="-228600" algn="just">
              <a:buFont typeface="+mj-lt"/>
              <a:buAutoNum type="arabicPeriod"/>
            </a:pPr>
            <a:r>
              <a:rPr lang="es-MX" sz="1100" dirty="0">
                <a:solidFill>
                  <a:schemeClr val="accent5">
                    <a:lumMod val="50000"/>
                  </a:schemeClr>
                </a:solidFill>
                <a:latin typeface="Arial" pitchFamily="34" charset="0"/>
                <a:cs typeface="Arial" pitchFamily="34" charset="0"/>
              </a:rPr>
              <a:t>En lo que se refiere a </a:t>
            </a:r>
            <a:r>
              <a:rPr lang="es-MX" sz="1100" b="1" dirty="0">
                <a:solidFill>
                  <a:schemeClr val="accent5">
                    <a:lumMod val="50000"/>
                  </a:schemeClr>
                </a:solidFill>
                <a:latin typeface="Arial" pitchFamily="34" charset="0"/>
                <a:cs typeface="Arial" pitchFamily="34" charset="0"/>
              </a:rPr>
              <a:t>trabajadores eventuales</a:t>
            </a:r>
            <a:r>
              <a:rPr lang="es-MX" sz="1100" dirty="0">
                <a:solidFill>
                  <a:schemeClr val="accent5">
                    <a:lumMod val="50000"/>
                  </a:schemeClr>
                </a:solidFill>
                <a:latin typeface="Arial" pitchFamily="34" charset="0"/>
                <a:cs typeface="Arial" pitchFamily="34" charset="0"/>
              </a:rPr>
              <a:t>, en este mismo mes registraron nueve empleos más con respecto al mes de marzo.</a:t>
            </a:r>
          </a:p>
          <a:p>
            <a:pPr marL="228600" indent="-228600" algn="just">
              <a:buFont typeface="+mj-lt"/>
              <a:buAutoNum type="arabicPeriod"/>
            </a:pPr>
            <a:endParaRPr lang="es-MX" sz="1100" dirty="0">
              <a:solidFill>
                <a:schemeClr val="accent5">
                  <a:lumMod val="50000"/>
                </a:schemeClr>
              </a:solidFill>
              <a:latin typeface="Arial" pitchFamily="34" charset="0"/>
              <a:cs typeface="Arial" pitchFamily="34" charset="0"/>
            </a:endParaRPr>
          </a:p>
          <a:p>
            <a:pPr marL="228600" indent="-228600" algn="just">
              <a:buFont typeface="+mj-lt"/>
              <a:buAutoNum type="arabicPeriod"/>
            </a:pPr>
            <a:r>
              <a:rPr lang="es-MX" sz="1100" dirty="0">
                <a:solidFill>
                  <a:schemeClr val="accent5">
                    <a:lumMod val="50000"/>
                  </a:schemeClr>
                </a:solidFill>
                <a:latin typeface="Arial" pitchFamily="34" charset="0"/>
                <a:cs typeface="Arial" pitchFamily="34" charset="0"/>
              </a:rPr>
              <a:t>En el </a:t>
            </a:r>
            <a:r>
              <a:rPr lang="es-MX" sz="1100" b="1" dirty="0">
                <a:solidFill>
                  <a:schemeClr val="accent5">
                    <a:lumMod val="50000"/>
                  </a:schemeClr>
                </a:solidFill>
                <a:latin typeface="Arial" pitchFamily="34" charset="0"/>
                <a:cs typeface="Arial" pitchFamily="34" charset="0"/>
              </a:rPr>
              <a:t>sector urbano</a:t>
            </a:r>
            <a:r>
              <a:rPr lang="es-MX" sz="1100" dirty="0">
                <a:solidFill>
                  <a:schemeClr val="accent5">
                    <a:lumMod val="50000"/>
                  </a:schemeClr>
                </a:solidFill>
                <a:latin typeface="Arial" pitchFamily="34" charset="0"/>
                <a:cs typeface="Arial" pitchFamily="34" charset="0"/>
              </a:rPr>
              <a:t>, el cual comprende a </a:t>
            </a:r>
            <a:r>
              <a:rPr lang="es-MX" sz="1100" b="1" dirty="0">
                <a:solidFill>
                  <a:schemeClr val="accent5">
                    <a:lumMod val="50000"/>
                  </a:schemeClr>
                </a:solidFill>
                <a:latin typeface="Arial" pitchFamily="34" charset="0"/>
                <a:cs typeface="Arial" pitchFamily="34" charset="0"/>
              </a:rPr>
              <a:t>trabajadores permanentes y eventuales</a:t>
            </a:r>
            <a:r>
              <a:rPr lang="es-MX" sz="1100" dirty="0">
                <a:solidFill>
                  <a:schemeClr val="accent5">
                    <a:lumMod val="50000"/>
                  </a:schemeClr>
                </a:solidFill>
                <a:latin typeface="Arial" pitchFamily="34" charset="0"/>
                <a:cs typeface="Arial" pitchFamily="34" charset="0"/>
              </a:rPr>
              <a:t>, durante el periodo abril 2011 a abril 2012, se generaron cinco mil 440 empleos permanentes y dos mil 317 empleos eventuales, es decir siete mil 757 afiliados al IMSS en el sector urbano, lo que significa un aumento anual de 3.98 por ciento.</a:t>
            </a:r>
          </a:p>
          <a:p>
            <a:pPr marL="228600" indent="-228600" algn="just">
              <a:buFont typeface="+mj-lt"/>
              <a:buAutoNum type="arabicPeriod"/>
            </a:pPr>
            <a:endParaRPr lang="es-MX" sz="1100" dirty="0">
              <a:solidFill>
                <a:schemeClr val="accent5">
                  <a:lumMod val="50000"/>
                </a:schemeClr>
              </a:solidFill>
              <a:latin typeface="Arial" pitchFamily="34" charset="0"/>
              <a:cs typeface="Arial" pitchFamily="34" charset="0"/>
            </a:endParaRPr>
          </a:p>
          <a:p>
            <a:pPr marL="263525" algn="just"/>
            <a:r>
              <a:rPr lang="es-MX" sz="1100" dirty="0" smtClean="0">
                <a:solidFill>
                  <a:schemeClr val="accent5">
                    <a:lumMod val="50000"/>
                  </a:schemeClr>
                </a:solidFill>
                <a:latin typeface="Arial" pitchFamily="34" charset="0"/>
                <a:cs typeface="Arial" pitchFamily="34" charset="0"/>
              </a:rPr>
              <a:t>En </a:t>
            </a:r>
            <a:r>
              <a:rPr lang="es-MX" sz="1100" dirty="0">
                <a:solidFill>
                  <a:schemeClr val="accent5">
                    <a:lumMod val="50000"/>
                  </a:schemeClr>
                </a:solidFill>
                <a:latin typeface="Arial" pitchFamily="34" charset="0"/>
                <a:cs typeface="Arial" pitchFamily="34" charset="0"/>
              </a:rPr>
              <a:t>relación al mes de marzo, se tuvo un aumento de 64 trabajadores permanentes (0.04%) y una disminución de 180 eventuales   (0.84%), para totalizar 116 trabajadores menos en este sector.</a:t>
            </a:r>
          </a:p>
          <a:p>
            <a:pPr marL="228600" indent="-228600" algn="just">
              <a:buFont typeface="+mj-lt"/>
              <a:buAutoNum type="arabicPeriod"/>
            </a:pPr>
            <a:endParaRPr lang="es-MX" sz="1100" dirty="0">
              <a:solidFill>
                <a:schemeClr val="accent5">
                  <a:lumMod val="50000"/>
                </a:schemeClr>
              </a:solidFill>
              <a:latin typeface="Arial" pitchFamily="34" charset="0"/>
              <a:cs typeface="Arial" pitchFamily="34" charset="0"/>
            </a:endParaRPr>
          </a:p>
          <a:p>
            <a:pPr marL="228600" indent="-228600" algn="just">
              <a:buFont typeface="+mj-lt"/>
              <a:buAutoNum type="arabicPeriod" startAt="5"/>
            </a:pPr>
            <a:r>
              <a:rPr lang="es-MX" sz="1100" dirty="0">
                <a:solidFill>
                  <a:schemeClr val="accent5">
                    <a:lumMod val="50000"/>
                  </a:schemeClr>
                </a:solidFill>
                <a:latin typeface="Arial" pitchFamily="34" charset="0"/>
                <a:cs typeface="Arial" pitchFamily="34" charset="0"/>
              </a:rPr>
              <a:t>En el </a:t>
            </a:r>
            <a:r>
              <a:rPr lang="es-MX" sz="1100" b="1" dirty="0">
                <a:solidFill>
                  <a:schemeClr val="accent5">
                    <a:lumMod val="50000"/>
                  </a:schemeClr>
                </a:solidFill>
                <a:latin typeface="Arial" pitchFamily="34" charset="0"/>
                <a:cs typeface="Arial" pitchFamily="34" charset="0"/>
              </a:rPr>
              <a:t>sector del campo</a:t>
            </a:r>
            <a:r>
              <a:rPr lang="es-MX" sz="1100" dirty="0">
                <a:solidFill>
                  <a:schemeClr val="accent5">
                    <a:lumMod val="50000"/>
                  </a:schemeClr>
                </a:solidFill>
                <a:latin typeface="Arial" pitchFamily="34" charset="0"/>
                <a:cs typeface="Arial" pitchFamily="34" charset="0"/>
              </a:rPr>
              <a:t> en el periodo abril 2011 a abril 2012 hay un aumento de mil 558 trabajadores totales, (36.31%).</a:t>
            </a:r>
          </a:p>
          <a:p>
            <a:pPr marL="228600" indent="-228600" algn="just">
              <a:buFont typeface="+mj-lt"/>
              <a:buAutoNum type="arabicPeriod" startAt="5"/>
            </a:pPr>
            <a:endParaRPr lang="es-MX" sz="1100" dirty="0">
              <a:solidFill>
                <a:schemeClr val="accent5">
                  <a:lumMod val="50000"/>
                </a:schemeClr>
              </a:solidFill>
              <a:latin typeface="Arial" pitchFamily="34" charset="0"/>
              <a:cs typeface="Arial" pitchFamily="34" charset="0"/>
            </a:endParaRPr>
          </a:p>
          <a:p>
            <a:pPr marL="263525" algn="just"/>
            <a:r>
              <a:rPr lang="es-MX" sz="1100" dirty="0">
                <a:solidFill>
                  <a:schemeClr val="accent5">
                    <a:lumMod val="50000"/>
                  </a:schemeClr>
                </a:solidFill>
                <a:latin typeface="Arial" pitchFamily="34" charset="0"/>
                <a:cs typeface="Arial" pitchFamily="34" charset="0"/>
              </a:rPr>
              <a:t>Por otra parte respecto al mes de marzo, los </a:t>
            </a:r>
            <a:r>
              <a:rPr lang="es-MX" sz="1100" b="1" dirty="0">
                <a:solidFill>
                  <a:schemeClr val="accent5">
                    <a:lumMod val="50000"/>
                  </a:schemeClr>
                </a:solidFill>
                <a:latin typeface="Arial" pitchFamily="34" charset="0"/>
                <a:cs typeface="Arial" pitchFamily="34" charset="0"/>
              </a:rPr>
              <a:t>trabajadores del campo</a:t>
            </a:r>
            <a:r>
              <a:rPr lang="es-MX" sz="1100" dirty="0">
                <a:solidFill>
                  <a:schemeClr val="accent5">
                    <a:lumMod val="50000"/>
                  </a:schemeClr>
                </a:solidFill>
                <a:latin typeface="Arial" pitchFamily="34" charset="0"/>
                <a:cs typeface="Arial" pitchFamily="34" charset="0"/>
              </a:rPr>
              <a:t> presentaron una disminución de ocho </a:t>
            </a:r>
            <a:r>
              <a:rPr lang="es-MX" sz="1100" b="1" dirty="0">
                <a:solidFill>
                  <a:schemeClr val="accent5">
                    <a:lumMod val="50000"/>
                  </a:schemeClr>
                </a:solidFill>
                <a:latin typeface="Arial" pitchFamily="34" charset="0"/>
                <a:cs typeface="Arial" pitchFamily="34" charset="0"/>
              </a:rPr>
              <a:t>trabajadores permanentes </a:t>
            </a:r>
            <a:r>
              <a:rPr lang="es-MX" sz="1100" dirty="0">
                <a:solidFill>
                  <a:schemeClr val="accent5">
                    <a:lumMod val="50000"/>
                  </a:schemeClr>
                </a:solidFill>
                <a:latin typeface="Arial" pitchFamily="34" charset="0"/>
                <a:cs typeface="Arial" pitchFamily="34" charset="0"/>
              </a:rPr>
              <a:t>y  un incremento de 189 </a:t>
            </a:r>
            <a:r>
              <a:rPr lang="es-MX" sz="1100" b="1" dirty="0">
                <a:solidFill>
                  <a:schemeClr val="accent5">
                    <a:lumMod val="50000"/>
                  </a:schemeClr>
                </a:solidFill>
                <a:latin typeface="Arial" pitchFamily="34" charset="0"/>
                <a:cs typeface="Arial" pitchFamily="34" charset="0"/>
              </a:rPr>
              <a:t>trabajadores eventuales </a:t>
            </a:r>
            <a:r>
              <a:rPr lang="es-MX" sz="1100" dirty="0">
                <a:solidFill>
                  <a:schemeClr val="accent5">
                    <a:lumMod val="50000"/>
                  </a:schemeClr>
                </a:solidFill>
                <a:latin typeface="Arial" pitchFamily="34" charset="0"/>
                <a:cs typeface="Arial" pitchFamily="34" charset="0"/>
              </a:rPr>
              <a:t>para totalizar 181 trabajadores del campo más. </a:t>
            </a:r>
          </a:p>
          <a:p>
            <a:pPr marL="228600" indent="-228600" algn="just">
              <a:buFont typeface="+mj-lt"/>
              <a:buAutoNum type="arabicPeriod" startAt="5"/>
            </a:pPr>
            <a:endParaRPr lang="es-MX" sz="1100" dirty="0">
              <a:solidFill>
                <a:schemeClr val="accent5">
                  <a:lumMod val="50000"/>
                </a:schemeClr>
              </a:solidFill>
              <a:latin typeface="Arial" pitchFamily="34" charset="0"/>
              <a:cs typeface="Arial" pitchFamily="34" charset="0"/>
            </a:endParaRPr>
          </a:p>
          <a:p>
            <a:pPr marL="228600" indent="-228600" algn="just">
              <a:buFont typeface="+mj-lt"/>
              <a:buAutoNum type="arabicPeriod" startAt="6"/>
            </a:pPr>
            <a:r>
              <a:rPr lang="es-MX" sz="1100" dirty="0">
                <a:solidFill>
                  <a:schemeClr val="accent5">
                    <a:lumMod val="50000"/>
                  </a:schemeClr>
                </a:solidFill>
                <a:latin typeface="Arial" pitchFamily="34" charset="0"/>
                <a:cs typeface="Arial" pitchFamily="34" charset="0"/>
              </a:rPr>
              <a:t>Un indicador comúnmente utilizado a nivel nacional es el que suma los trabajadores permanentes y eventuales urbanos </a:t>
            </a:r>
            <a:r>
              <a:rPr lang="es-MX" sz="1100" b="1" dirty="0">
                <a:solidFill>
                  <a:schemeClr val="accent5">
                    <a:lumMod val="50000"/>
                  </a:schemeClr>
                </a:solidFill>
                <a:latin typeface="Arial" pitchFamily="34" charset="0"/>
                <a:cs typeface="Arial" pitchFamily="34" charset="0"/>
              </a:rPr>
              <a:t>(TPEU)</a:t>
            </a:r>
            <a:r>
              <a:rPr lang="es-MX" sz="1100" dirty="0">
                <a:solidFill>
                  <a:schemeClr val="accent5">
                    <a:lumMod val="50000"/>
                  </a:schemeClr>
                </a:solidFill>
                <a:latin typeface="Arial" pitchFamily="34" charset="0"/>
                <a:cs typeface="Arial" pitchFamily="34" charset="0"/>
              </a:rPr>
              <a:t>, que en abril de este año totalizaron 204 mil 708 trabajadores, 124 trabajadores menos que el mes anterior. De abril de 2011 a abril de 2012 se tuvo un crecimiento de ocho mil 582 trabajadores en esta clasificación, es decir 4.38%, lo que coloca a Chiapas en el lugar número 23 a nivel nacional, en generación de empleos, en este periodo. </a:t>
            </a:r>
            <a:endParaRPr lang="es-MX" sz="1100" dirty="0" smtClean="0">
              <a:solidFill>
                <a:schemeClr val="accent5">
                  <a:lumMod val="50000"/>
                </a:schemeClr>
              </a:solidFill>
              <a:latin typeface="Arial" pitchFamily="34" charset="0"/>
              <a:cs typeface="Arial" pitchFamily="34" charset="0"/>
            </a:endParaRPr>
          </a:p>
        </p:txBody>
      </p:sp>
      <p:sp>
        <p:nvSpPr>
          <p:cNvPr id="4" name="3 CuadroTexto"/>
          <p:cNvSpPr txBox="1"/>
          <p:nvPr/>
        </p:nvSpPr>
        <p:spPr>
          <a:xfrm>
            <a:off x="1331640" y="116632"/>
            <a:ext cx="6444716" cy="430887"/>
          </a:xfrm>
          <a:prstGeom prst="rect">
            <a:avLst/>
          </a:prstGeom>
          <a:noFill/>
        </p:spPr>
        <p:txBody>
          <a:bodyPr wrap="square" rtlCol="0">
            <a:spAutoFit/>
          </a:bodyPr>
          <a:lstStyle/>
          <a:p>
            <a:pPr algn="ctr"/>
            <a:r>
              <a:rPr lang="es-MX" sz="2200" dirty="0" smtClean="0">
                <a:solidFill>
                  <a:schemeClr val="bg1"/>
                </a:solidFill>
                <a:latin typeface="+mj-lt"/>
              </a:rPr>
              <a:t>Conclusiones</a:t>
            </a:r>
            <a:endParaRPr lang="es-MX" sz="2200" dirty="0">
              <a:solidFill>
                <a:schemeClr val="bg1"/>
              </a:solidFill>
              <a:latin typeface="+mj-lt"/>
            </a:endParaRPr>
          </a:p>
        </p:txBody>
      </p:sp>
    </p:spTree>
  </p:cSld>
  <p:clrMapOvr>
    <a:masterClrMapping/>
  </p:clrMapOvr>
  <p:transition spd="slow">
    <p:zoom/>
    <p:sndAc>
      <p:stSnd>
        <p:snd r:embed="rId2" name="wind.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1079612" y="4293096"/>
            <a:ext cx="6948772" cy="1692188"/>
          </a:xfrm>
          <a:prstGeom prst="roundRect">
            <a:avLst>
              <a:gd name="adj" fmla="val 0"/>
            </a:avLst>
          </a:prstGeom>
          <a:noFill/>
          <a:ln>
            <a:no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1200" dirty="0" smtClean="0">
                <a:solidFill>
                  <a:schemeClr val="accent5">
                    <a:lumMod val="50000"/>
                  </a:schemeClr>
                </a:solidFill>
                <a:latin typeface="Arial" pitchFamily="34" charset="0"/>
                <a:cs typeface="Arial" pitchFamily="34" charset="0"/>
              </a:rPr>
              <a:t>De </a:t>
            </a:r>
            <a:r>
              <a:rPr lang="es-MX" sz="1200" dirty="0">
                <a:solidFill>
                  <a:schemeClr val="accent5">
                    <a:lumMod val="50000"/>
                  </a:schemeClr>
                </a:solidFill>
                <a:latin typeface="Arial" pitchFamily="34" charset="0"/>
                <a:cs typeface="Arial" pitchFamily="34" charset="0"/>
              </a:rPr>
              <a:t>acuerdo a los datos presentados por el IMSS en el mes de abril de este año, a nivel nacional se registraron 15 millones 706 mil 159 trabajadores asegurados a este instituto, de los cuales 15 millones 442 mil 343 son trabajadores urbanos y 263 mil 816 son trabajadores del campo.</a:t>
            </a:r>
          </a:p>
          <a:p>
            <a:pPr algn="just"/>
            <a:endParaRPr lang="es-MX" sz="1200" dirty="0">
              <a:solidFill>
                <a:schemeClr val="accent5">
                  <a:lumMod val="50000"/>
                </a:schemeClr>
              </a:solidFill>
              <a:latin typeface="Arial" pitchFamily="34" charset="0"/>
              <a:cs typeface="Arial" pitchFamily="34" charset="0"/>
            </a:endParaRPr>
          </a:p>
          <a:p>
            <a:pPr algn="just"/>
            <a:r>
              <a:rPr lang="es-MX" sz="1200" dirty="0">
                <a:solidFill>
                  <a:schemeClr val="accent5">
                    <a:lumMod val="50000"/>
                  </a:schemeClr>
                </a:solidFill>
                <a:latin typeface="Arial" pitchFamily="34" charset="0"/>
                <a:cs typeface="Arial" pitchFamily="34" charset="0"/>
              </a:rPr>
              <a:t>El estado de Chiapas registró 202 mil 536 trabajadores urbanos y cinco mil 849 trabajadores del campo, haciendo un total de 208 mil 385 trabajadores asegurados al IMSS, que representan el 1.33% del total nacional. En comparación al mes de marzo de 2012 hay un aumento de 65 </a:t>
            </a:r>
            <a:r>
              <a:rPr lang="es-MX" sz="1200" dirty="0" smtClean="0">
                <a:solidFill>
                  <a:schemeClr val="accent5">
                    <a:lumMod val="50000"/>
                  </a:schemeClr>
                </a:solidFill>
                <a:latin typeface="Arial" pitchFamily="34" charset="0"/>
                <a:cs typeface="Arial" pitchFamily="34" charset="0"/>
              </a:rPr>
              <a:t>afiliados</a:t>
            </a:r>
            <a:r>
              <a:rPr lang="es-ES" sz="1200" dirty="0" smtClean="0">
                <a:solidFill>
                  <a:schemeClr val="accent5">
                    <a:lumMod val="50000"/>
                  </a:schemeClr>
                </a:solidFill>
                <a:latin typeface="Arial" pitchFamily="34" charset="0"/>
                <a:cs typeface="Arial" pitchFamily="34" charset="0"/>
              </a:rPr>
              <a:t>.</a:t>
            </a:r>
          </a:p>
        </p:txBody>
      </p:sp>
      <p:sp>
        <p:nvSpPr>
          <p:cNvPr id="8" name="7 CuadroTexto"/>
          <p:cNvSpPr txBox="1"/>
          <p:nvPr/>
        </p:nvSpPr>
        <p:spPr>
          <a:xfrm>
            <a:off x="3697489" y="747878"/>
            <a:ext cx="1597617" cy="276999"/>
          </a:xfrm>
          <a:prstGeom prst="rect">
            <a:avLst/>
          </a:prstGeom>
          <a:noFill/>
        </p:spPr>
        <p:txBody>
          <a:bodyPr wrap="none" rtlCol="0">
            <a:spAutoFit/>
          </a:bodyPr>
          <a:lstStyle/>
          <a:p>
            <a:r>
              <a:rPr lang="es-MX" sz="1200" b="1" dirty="0" smtClean="0">
                <a:solidFill>
                  <a:schemeClr val="accent5">
                    <a:lumMod val="50000"/>
                  </a:schemeClr>
                </a:solidFill>
              </a:rPr>
              <a:t>Chiapas Abril 2012</a:t>
            </a:r>
            <a:endParaRPr lang="es-MX" sz="1200" b="1" dirty="0">
              <a:solidFill>
                <a:schemeClr val="accent5">
                  <a:lumMod val="50000"/>
                </a:schemeClr>
              </a:solidFill>
            </a:endParaRPr>
          </a:p>
        </p:txBody>
      </p:sp>
      <p:sp>
        <p:nvSpPr>
          <p:cNvPr id="7" name="6 CuadroTexto"/>
          <p:cNvSpPr txBox="1"/>
          <p:nvPr/>
        </p:nvSpPr>
        <p:spPr>
          <a:xfrm>
            <a:off x="519057" y="6588141"/>
            <a:ext cx="4641014" cy="200055"/>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tabLst>
                <a:tab pos="361950" algn="l"/>
                <a:tab pos="625475" algn="l"/>
              </a:tabLst>
            </a:pPr>
            <a:r>
              <a:rPr lang="es-ES" sz="700" dirty="0" smtClean="0">
                <a:latin typeface="Arial" pitchFamily="34" charset="0"/>
                <a:cs typeface="Arial" pitchFamily="34" charset="0"/>
              </a:rPr>
              <a:t>Fuente:	IMSS</a:t>
            </a:r>
            <a:r>
              <a:rPr lang="es-ES" sz="700" dirty="0">
                <a:latin typeface="Arial" pitchFamily="34" charset="0"/>
                <a:cs typeface="Arial" pitchFamily="34" charset="0"/>
              </a:rPr>
              <a:t>.</a:t>
            </a:r>
            <a:r>
              <a:rPr lang="es-ES" sz="700" baseline="0" dirty="0">
                <a:latin typeface="Arial" pitchFamily="34" charset="0"/>
                <a:cs typeface="Arial" pitchFamily="34" charset="0"/>
              </a:rPr>
              <a:t> Instituto Mexicano del Seguro Social. http://www.imss.gob.mx/estadisticas/financieras/Cubo.htm</a:t>
            </a:r>
          </a:p>
        </p:txBody>
      </p:sp>
      <p:sp>
        <p:nvSpPr>
          <p:cNvPr id="10" name="9 CuadroTexto"/>
          <p:cNvSpPr txBox="1"/>
          <p:nvPr/>
        </p:nvSpPr>
        <p:spPr>
          <a:xfrm>
            <a:off x="1331640" y="116632"/>
            <a:ext cx="6444716" cy="430887"/>
          </a:xfrm>
          <a:prstGeom prst="rect">
            <a:avLst/>
          </a:prstGeom>
          <a:noFill/>
        </p:spPr>
        <p:txBody>
          <a:bodyPr wrap="square" rtlCol="0">
            <a:spAutoFit/>
          </a:bodyPr>
          <a:lstStyle/>
          <a:p>
            <a:pPr algn="ctr"/>
            <a:r>
              <a:rPr lang="es-MX" sz="2200" dirty="0" smtClean="0">
                <a:solidFill>
                  <a:schemeClr val="bg1"/>
                </a:solidFill>
                <a:latin typeface="+mj-lt"/>
              </a:rPr>
              <a:t>Trabajadores asegurados al IMSS</a:t>
            </a:r>
            <a:endParaRPr lang="es-MX" sz="2200" dirty="0">
              <a:solidFill>
                <a:schemeClr val="bg1"/>
              </a:solidFill>
              <a:latin typeface="+mj-lt"/>
            </a:endParaRPr>
          </a:p>
        </p:txBody>
      </p:sp>
      <p:graphicFrame>
        <p:nvGraphicFramePr>
          <p:cNvPr id="12" name="3 Gráfico"/>
          <p:cNvGraphicFramePr>
            <a:graphicFrameLocks/>
          </p:cNvGraphicFramePr>
          <p:nvPr>
            <p:extLst>
              <p:ext uri="{D42A27DB-BD31-4B8C-83A1-F6EECF244321}">
                <p14:modId xmlns:p14="http://schemas.microsoft.com/office/powerpoint/2010/main" val="1309631765"/>
              </p:ext>
            </p:extLst>
          </p:nvPr>
        </p:nvGraphicFramePr>
        <p:xfrm>
          <a:off x="817444" y="1124744"/>
          <a:ext cx="7473107" cy="3168352"/>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spd="slow">
    <p:zoom/>
    <p:sndAc>
      <p:stSnd>
        <p:snd r:embed="rId3" name="wind.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redondeado"/>
          <p:cNvSpPr/>
          <p:nvPr/>
        </p:nvSpPr>
        <p:spPr>
          <a:xfrm>
            <a:off x="647564" y="4797152"/>
            <a:ext cx="7997421" cy="1224136"/>
          </a:xfrm>
          <a:prstGeom prst="roundRect">
            <a:avLst>
              <a:gd name="adj" fmla="val 0"/>
            </a:avLst>
          </a:prstGeom>
          <a:noFill/>
          <a:ln>
            <a:no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1200" dirty="0">
                <a:solidFill>
                  <a:schemeClr val="accent5">
                    <a:lumMod val="50000"/>
                  </a:schemeClr>
                </a:solidFill>
                <a:latin typeface="Arial" pitchFamily="34" charset="0"/>
                <a:cs typeface="Arial" pitchFamily="34" charset="0"/>
              </a:rPr>
              <a:t>De acuerdo a los datos presentados por el IMSS en el mes de abril de 2012, el estado de Chiapas registró 202 mil 536 trabajadores urbanos asegurados, en las categorías de permanentes (181 mil 395) y eventuales (21 mil 141). En relación al mes de marzo se tiene una disminución de 0.06% equivalente a 116 trabajadores urbanos totales.</a:t>
            </a:r>
          </a:p>
          <a:p>
            <a:pPr algn="just"/>
            <a:endParaRPr lang="es-MX" sz="1200" dirty="0">
              <a:solidFill>
                <a:schemeClr val="accent5">
                  <a:lumMod val="50000"/>
                </a:schemeClr>
              </a:solidFill>
              <a:latin typeface="Arial" pitchFamily="34" charset="0"/>
              <a:cs typeface="Arial" pitchFamily="34" charset="0"/>
            </a:endParaRPr>
          </a:p>
          <a:p>
            <a:pPr algn="just"/>
            <a:r>
              <a:rPr lang="es-MX" sz="1200" dirty="0">
                <a:solidFill>
                  <a:schemeClr val="accent5">
                    <a:lumMod val="50000"/>
                  </a:schemeClr>
                </a:solidFill>
                <a:latin typeface="Arial" pitchFamily="34" charset="0"/>
                <a:cs typeface="Arial" pitchFamily="34" charset="0"/>
              </a:rPr>
              <a:t>De abril de 2011 a abril de 2012 se observa un aumento de siete mil 757 trabajadores en el ámbito urbano es decir, 3.98 por ciento.</a:t>
            </a:r>
            <a:endParaRPr lang="es-ES" sz="1200" dirty="0" smtClean="0">
              <a:solidFill>
                <a:schemeClr val="accent5">
                  <a:lumMod val="50000"/>
                </a:schemeClr>
              </a:solidFill>
              <a:latin typeface="Arial" pitchFamily="34" charset="0"/>
              <a:cs typeface="Arial" pitchFamily="34" charset="0"/>
            </a:endParaRPr>
          </a:p>
        </p:txBody>
      </p:sp>
      <p:sp>
        <p:nvSpPr>
          <p:cNvPr id="5" name="4 CuadroTexto"/>
          <p:cNvSpPr txBox="1"/>
          <p:nvPr/>
        </p:nvSpPr>
        <p:spPr>
          <a:xfrm>
            <a:off x="3055807" y="1055655"/>
            <a:ext cx="2891497" cy="276999"/>
          </a:xfrm>
          <a:prstGeom prst="rect">
            <a:avLst/>
          </a:prstGeom>
          <a:noFill/>
        </p:spPr>
        <p:txBody>
          <a:bodyPr wrap="none" rtlCol="0">
            <a:spAutoFit/>
          </a:bodyPr>
          <a:lstStyle/>
          <a:p>
            <a:r>
              <a:rPr lang="es-MX" sz="1200" b="1" dirty="0" smtClean="0">
                <a:solidFill>
                  <a:schemeClr val="accent5">
                    <a:lumMod val="50000"/>
                  </a:schemeClr>
                </a:solidFill>
              </a:rPr>
              <a:t>Chiapas Abril de 2011 a Abril de 2012</a:t>
            </a:r>
            <a:endParaRPr lang="es-MX" sz="1200" b="1" dirty="0">
              <a:solidFill>
                <a:schemeClr val="accent5">
                  <a:lumMod val="50000"/>
                </a:schemeClr>
              </a:solidFill>
            </a:endParaRPr>
          </a:p>
        </p:txBody>
      </p:sp>
      <p:sp>
        <p:nvSpPr>
          <p:cNvPr id="11" name="10 CuadroTexto"/>
          <p:cNvSpPr txBox="1"/>
          <p:nvPr/>
        </p:nvSpPr>
        <p:spPr>
          <a:xfrm>
            <a:off x="519057" y="6588141"/>
            <a:ext cx="4641014" cy="200055"/>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tabLst>
                <a:tab pos="361950" algn="l"/>
                <a:tab pos="625475" algn="l"/>
              </a:tabLst>
            </a:pPr>
            <a:r>
              <a:rPr lang="es-ES" sz="700" dirty="0" smtClean="0">
                <a:latin typeface="Arial" pitchFamily="34" charset="0"/>
                <a:cs typeface="Arial" pitchFamily="34" charset="0"/>
              </a:rPr>
              <a:t>Fuente:	IMSS</a:t>
            </a:r>
            <a:r>
              <a:rPr lang="es-ES" sz="700" dirty="0">
                <a:latin typeface="Arial" pitchFamily="34" charset="0"/>
                <a:cs typeface="Arial" pitchFamily="34" charset="0"/>
              </a:rPr>
              <a:t>.</a:t>
            </a:r>
            <a:r>
              <a:rPr lang="es-ES" sz="700" baseline="0" dirty="0">
                <a:latin typeface="Arial" pitchFamily="34" charset="0"/>
                <a:cs typeface="Arial" pitchFamily="34" charset="0"/>
              </a:rPr>
              <a:t> Instituto Mexicano del Seguro Social. http://www.imss.gob.mx/estadisticas/financieras/Cubo.htm</a:t>
            </a:r>
          </a:p>
        </p:txBody>
      </p:sp>
      <p:sp>
        <p:nvSpPr>
          <p:cNvPr id="9" name="8 CuadroTexto"/>
          <p:cNvSpPr txBox="1"/>
          <p:nvPr/>
        </p:nvSpPr>
        <p:spPr>
          <a:xfrm>
            <a:off x="1331640" y="116632"/>
            <a:ext cx="6444716" cy="430887"/>
          </a:xfrm>
          <a:prstGeom prst="rect">
            <a:avLst/>
          </a:prstGeom>
          <a:noFill/>
        </p:spPr>
        <p:txBody>
          <a:bodyPr wrap="square" rtlCol="0">
            <a:spAutoFit/>
          </a:bodyPr>
          <a:lstStyle/>
          <a:p>
            <a:pPr algn="ctr"/>
            <a:r>
              <a:rPr lang="es-MX" sz="2200" dirty="0" smtClean="0">
                <a:solidFill>
                  <a:schemeClr val="bg1"/>
                </a:solidFill>
                <a:latin typeface="+mj-lt"/>
              </a:rPr>
              <a:t>Trabajadores urbanos</a:t>
            </a:r>
            <a:endParaRPr lang="es-MX" sz="2200" dirty="0">
              <a:solidFill>
                <a:schemeClr val="bg1"/>
              </a:solidFill>
              <a:latin typeface="+mj-lt"/>
            </a:endParaRPr>
          </a:p>
        </p:txBody>
      </p:sp>
      <p:graphicFrame>
        <p:nvGraphicFramePr>
          <p:cNvPr id="7" name="8 Gráfico"/>
          <p:cNvGraphicFramePr>
            <a:graphicFrameLocks/>
          </p:cNvGraphicFramePr>
          <p:nvPr>
            <p:extLst>
              <p:ext uri="{D42A27DB-BD31-4B8C-83A1-F6EECF244321}">
                <p14:modId xmlns:p14="http://schemas.microsoft.com/office/powerpoint/2010/main" val="322283944"/>
              </p:ext>
            </p:extLst>
          </p:nvPr>
        </p:nvGraphicFramePr>
        <p:xfrm>
          <a:off x="719571" y="1520788"/>
          <a:ext cx="7925413" cy="2897531"/>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slow">
    <p:zoom/>
    <p:sndAc>
      <p:stSnd>
        <p:snd r:embed="rId2" name="wind.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redondeado"/>
          <p:cNvSpPr/>
          <p:nvPr/>
        </p:nvSpPr>
        <p:spPr>
          <a:xfrm>
            <a:off x="1007605" y="4653136"/>
            <a:ext cx="7560840" cy="1188132"/>
          </a:xfrm>
          <a:prstGeom prst="roundRect">
            <a:avLst>
              <a:gd name="adj" fmla="val 0"/>
            </a:avLst>
          </a:prstGeom>
          <a:noFill/>
          <a:ln>
            <a:no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1200" dirty="0">
                <a:solidFill>
                  <a:schemeClr val="accent5">
                    <a:lumMod val="50000"/>
                  </a:schemeClr>
                </a:solidFill>
                <a:latin typeface="Arial" pitchFamily="34" charset="0"/>
                <a:cs typeface="Arial" pitchFamily="34" charset="0"/>
              </a:rPr>
              <a:t>Por otra parte los trabajadores del campo registrados en el instituto en el mes de abril de 2012 en Chiapas totalizaron cinco mil 849, en las categorías de permanentes (dos mil 172) y eventuales (tres mil 677). En relación al mes de marzo se tiene un incremento de 3.2% equivalente a 181 trabajadores del campo.</a:t>
            </a:r>
          </a:p>
          <a:p>
            <a:pPr algn="just"/>
            <a:endParaRPr lang="es-MX" sz="1200" dirty="0">
              <a:solidFill>
                <a:schemeClr val="accent5">
                  <a:lumMod val="50000"/>
                </a:schemeClr>
              </a:solidFill>
              <a:latin typeface="Arial" pitchFamily="34" charset="0"/>
              <a:cs typeface="Arial" pitchFamily="34" charset="0"/>
            </a:endParaRPr>
          </a:p>
          <a:p>
            <a:pPr algn="just"/>
            <a:r>
              <a:rPr lang="es-MX" sz="1200" dirty="0">
                <a:solidFill>
                  <a:schemeClr val="accent5">
                    <a:lumMod val="50000"/>
                  </a:schemeClr>
                </a:solidFill>
                <a:latin typeface="Arial" pitchFamily="34" charset="0"/>
                <a:cs typeface="Arial" pitchFamily="34" charset="0"/>
              </a:rPr>
              <a:t>De abril del año 2011 a abril de este año se tiene un aumento de mil 558 trabajadores del campo, es decir, un crecimiento de 36.3 por ciento.</a:t>
            </a:r>
            <a:endParaRPr lang="es-ES" sz="1200" dirty="0">
              <a:solidFill>
                <a:schemeClr val="accent5">
                  <a:lumMod val="50000"/>
                </a:schemeClr>
              </a:solidFill>
              <a:latin typeface="Arial" pitchFamily="34" charset="0"/>
              <a:cs typeface="Arial" pitchFamily="34" charset="0"/>
            </a:endParaRPr>
          </a:p>
        </p:txBody>
      </p:sp>
      <p:sp>
        <p:nvSpPr>
          <p:cNvPr id="5" name="4 CuadroTexto"/>
          <p:cNvSpPr txBox="1"/>
          <p:nvPr/>
        </p:nvSpPr>
        <p:spPr>
          <a:xfrm>
            <a:off x="3231307" y="872716"/>
            <a:ext cx="2891497" cy="276999"/>
          </a:xfrm>
          <a:prstGeom prst="rect">
            <a:avLst/>
          </a:prstGeom>
          <a:noFill/>
        </p:spPr>
        <p:txBody>
          <a:bodyPr wrap="none" rtlCol="0">
            <a:spAutoFit/>
          </a:bodyPr>
          <a:lstStyle/>
          <a:p>
            <a:r>
              <a:rPr lang="es-MX" sz="1200" b="1" dirty="0" smtClean="0">
                <a:solidFill>
                  <a:schemeClr val="accent5">
                    <a:lumMod val="50000"/>
                  </a:schemeClr>
                </a:solidFill>
              </a:rPr>
              <a:t>Chiapas Abril de 2011 a Abril de 2012</a:t>
            </a:r>
            <a:endParaRPr lang="es-MX" sz="1200" b="1" dirty="0">
              <a:solidFill>
                <a:schemeClr val="accent5">
                  <a:lumMod val="50000"/>
                </a:schemeClr>
              </a:solidFill>
            </a:endParaRPr>
          </a:p>
        </p:txBody>
      </p:sp>
      <p:sp>
        <p:nvSpPr>
          <p:cNvPr id="11" name="10 CuadroTexto"/>
          <p:cNvSpPr txBox="1"/>
          <p:nvPr/>
        </p:nvSpPr>
        <p:spPr>
          <a:xfrm>
            <a:off x="519057" y="6588141"/>
            <a:ext cx="4641014" cy="200055"/>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tabLst>
                <a:tab pos="361950" algn="l"/>
                <a:tab pos="625475" algn="l"/>
              </a:tabLst>
            </a:pPr>
            <a:r>
              <a:rPr lang="es-ES" sz="700" dirty="0" smtClean="0">
                <a:latin typeface="Arial" pitchFamily="34" charset="0"/>
                <a:cs typeface="Arial" pitchFamily="34" charset="0"/>
              </a:rPr>
              <a:t>Fuente:	IMSS</a:t>
            </a:r>
            <a:r>
              <a:rPr lang="es-ES" sz="700" dirty="0">
                <a:latin typeface="Arial" pitchFamily="34" charset="0"/>
                <a:cs typeface="Arial" pitchFamily="34" charset="0"/>
              </a:rPr>
              <a:t>.</a:t>
            </a:r>
            <a:r>
              <a:rPr lang="es-ES" sz="700" baseline="0" dirty="0">
                <a:latin typeface="Arial" pitchFamily="34" charset="0"/>
                <a:cs typeface="Arial" pitchFamily="34" charset="0"/>
              </a:rPr>
              <a:t> Instituto Mexicano del Seguro Social. http://www.imss.gob.mx/estadisticas/financieras/Cubo.htm</a:t>
            </a:r>
          </a:p>
        </p:txBody>
      </p:sp>
      <p:sp>
        <p:nvSpPr>
          <p:cNvPr id="9" name="8 CuadroTexto"/>
          <p:cNvSpPr txBox="1"/>
          <p:nvPr/>
        </p:nvSpPr>
        <p:spPr>
          <a:xfrm>
            <a:off x="1331640" y="116632"/>
            <a:ext cx="6444716" cy="430887"/>
          </a:xfrm>
          <a:prstGeom prst="rect">
            <a:avLst/>
          </a:prstGeom>
          <a:noFill/>
        </p:spPr>
        <p:txBody>
          <a:bodyPr wrap="square" rtlCol="0">
            <a:spAutoFit/>
          </a:bodyPr>
          <a:lstStyle/>
          <a:p>
            <a:pPr algn="ctr"/>
            <a:r>
              <a:rPr lang="es-MX" sz="2200" dirty="0" smtClean="0">
                <a:solidFill>
                  <a:schemeClr val="bg1"/>
                </a:solidFill>
                <a:latin typeface="+mj-lt"/>
              </a:rPr>
              <a:t>Trabajadores del campo</a:t>
            </a:r>
            <a:endParaRPr lang="es-MX" sz="2200" dirty="0">
              <a:solidFill>
                <a:schemeClr val="bg1"/>
              </a:solidFill>
              <a:latin typeface="+mj-lt"/>
            </a:endParaRPr>
          </a:p>
        </p:txBody>
      </p:sp>
      <p:graphicFrame>
        <p:nvGraphicFramePr>
          <p:cNvPr id="8" name="9 Gráfico"/>
          <p:cNvGraphicFramePr>
            <a:graphicFrameLocks/>
          </p:cNvGraphicFramePr>
          <p:nvPr>
            <p:extLst>
              <p:ext uri="{D42A27DB-BD31-4B8C-83A1-F6EECF244321}">
                <p14:modId xmlns:p14="http://schemas.microsoft.com/office/powerpoint/2010/main" val="1754894288"/>
              </p:ext>
            </p:extLst>
          </p:nvPr>
        </p:nvGraphicFramePr>
        <p:xfrm>
          <a:off x="899591" y="1268760"/>
          <a:ext cx="7668853" cy="32484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10451548"/>
      </p:ext>
    </p:extLst>
  </p:cSld>
  <p:clrMapOvr>
    <a:masterClrMapping/>
  </p:clrMapOvr>
  <p:transition spd="slow">
    <p:zoom/>
    <p:sndAc>
      <p:stSnd>
        <p:snd r:embed="rId2" name="wind.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redondeado"/>
          <p:cNvSpPr/>
          <p:nvPr/>
        </p:nvSpPr>
        <p:spPr>
          <a:xfrm>
            <a:off x="971601" y="4832734"/>
            <a:ext cx="7452828" cy="1152550"/>
          </a:xfrm>
          <a:prstGeom prst="roundRect">
            <a:avLst>
              <a:gd name="adj" fmla="val 0"/>
            </a:avLst>
          </a:prstGeom>
          <a:noFill/>
          <a:ln>
            <a:no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1200" dirty="0">
                <a:solidFill>
                  <a:schemeClr val="accent5">
                    <a:lumMod val="50000"/>
                  </a:schemeClr>
                </a:solidFill>
                <a:latin typeface="Arial" pitchFamily="34" charset="0"/>
                <a:cs typeface="Arial" pitchFamily="34" charset="0"/>
              </a:rPr>
              <a:t>En Chiapas al mes de abril de 2012 se tienen registrados 208 mil 385 trabajadores asegurados al IMSS, de los cuales 183 mil 567 son trabajadores permanentes (urbanos y del campo), cifra que representa el 88.1% de los trabajadores afiliados a esta institución; este porcentaje ubica al estado en el séptimo lugar en este rubro en el contexto nacional, ubicándose </a:t>
            </a:r>
            <a:r>
              <a:rPr lang="es-MX" sz="1200" dirty="0" smtClean="0">
                <a:solidFill>
                  <a:schemeClr val="accent5">
                    <a:lumMod val="50000"/>
                  </a:schemeClr>
                </a:solidFill>
                <a:latin typeface="Arial" pitchFamily="34" charset="0"/>
                <a:cs typeface="Arial" pitchFamily="34" charset="0"/>
              </a:rPr>
              <a:t>por </a:t>
            </a:r>
            <a:r>
              <a:rPr lang="es-MX" sz="1200" dirty="0">
                <a:solidFill>
                  <a:schemeClr val="accent5">
                    <a:lumMod val="50000"/>
                  </a:schemeClr>
                </a:solidFill>
                <a:latin typeface="Arial" pitchFamily="34" charset="0"/>
                <a:cs typeface="Arial" pitchFamily="34" charset="0"/>
              </a:rPr>
              <a:t>arriba de entidades como </a:t>
            </a:r>
            <a:r>
              <a:rPr lang="es-MX" sz="1200" dirty="0" smtClean="0">
                <a:solidFill>
                  <a:schemeClr val="accent5">
                    <a:lumMod val="50000"/>
                  </a:schemeClr>
                </a:solidFill>
                <a:latin typeface="Arial" pitchFamily="34" charset="0"/>
                <a:cs typeface="Arial" pitchFamily="34" charset="0"/>
              </a:rPr>
              <a:t>Durango</a:t>
            </a:r>
            <a:r>
              <a:rPr lang="es-MX" sz="1200" dirty="0">
                <a:solidFill>
                  <a:schemeClr val="accent5">
                    <a:lumMod val="50000"/>
                  </a:schemeClr>
                </a:solidFill>
                <a:latin typeface="Arial" pitchFamily="34" charset="0"/>
                <a:cs typeface="Arial" pitchFamily="34" charset="0"/>
              </a:rPr>
              <a:t>, Tamaulipas y Guanajuato entre otras.</a:t>
            </a:r>
            <a:endParaRPr lang="es-ES" sz="1200" dirty="0" smtClean="0">
              <a:solidFill>
                <a:schemeClr val="accent5">
                  <a:lumMod val="50000"/>
                </a:schemeClr>
              </a:solidFill>
              <a:latin typeface="Arial" pitchFamily="34" charset="0"/>
              <a:cs typeface="Arial" pitchFamily="34" charset="0"/>
            </a:endParaRPr>
          </a:p>
        </p:txBody>
      </p:sp>
      <p:sp>
        <p:nvSpPr>
          <p:cNvPr id="4" name="3 CuadroTexto"/>
          <p:cNvSpPr txBox="1"/>
          <p:nvPr/>
        </p:nvSpPr>
        <p:spPr>
          <a:xfrm>
            <a:off x="1295636" y="836712"/>
            <a:ext cx="6744001" cy="276999"/>
          </a:xfrm>
          <a:prstGeom prst="rect">
            <a:avLst/>
          </a:prstGeom>
          <a:noFill/>
        </p:spPr>
        <p:txBody>
          <a:bodyPr wrap="square" rtlCol="0">
            <a:spAutoFit/>
          </a:bodyPr>
          <a:lstStyle/>
          <a:p>
            <a:pPr algn="ctr"/>
            <a:r>
              <a:rPr lang="es-MX" sz="1200" b="1" dirty="0" smtClean="0">
                <a:solidFill>
                  <a:schemeClr val="accent5">
                    <a:lumMod val="50000"/>
                  </a:schemeClr>
                </a:solidFill>
              </a:rPr>
              <a:t>Porcentajes en relación al total de trabajadores asegurados, Abril 2012</a:t>
            </a:r>
            <a:endParaRPr lang="es-MX" sz="1200" b="1" dirty="0">
              <a:solidFill>
                <a:schemeClr val="accent5">
                  <a:lumMod val="50000"/>
                </a:schemeClr>
              </a:solidFill>
            </a:endParaRPr>
          </a:p>
        </p:txBody>
      </p:sp>
      <p:sp>
        <p:nvSpPr>
          <p:cNvPr id="6" name="5 CuadroTexto"/>
          <p:cNvSpPr txBox="1"/>
          <p:nvPr/>
        </p:nvSpPr>
        <p:spPr>
          <a:xfrm>
            <a:off x="519057" y="6588141"/>
            <a:ext cx="4641014" cy="200055"/>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tabLst>
                <a:tab pos="361950" algn="l"/>
                <a:tab pos="625475" algn="l"/>
              </a:tabLst>
            </a:pPr>
            <a:r>
              <a:rPr lang="es-ES" sz="700" dirty="0" smtClean="0">
                <a:latin typeface="Arial" pitchFamily="34" charset="0"/>
                <a:cs typeface="Arial" pitchFamily="34" charset="0"/>
              </a:rPr>
              <a:t>Fuente:	IMSS</a:t>
            </a:r>
            <a:r>
              <a:rPr lang="es-ES" sz="700" dirty="0">
                <a:latin typeface="Arial" pitchFamily="34" charset="0"/>
                <a:cs typeface="Arial" pitchFamily="34" charset="0"/>
              </a:rPr>
              <a:t>.</a:t>
            </a:r>
            <a:r>
              <a:rPr lang="es-ES" sz="700" baseline="0" dirty="0">
                <a:latin typeface="Arial" pitchFamily="34" charset="0"/>
                <a:cs typeface="Arial" pitchFamily="34" charset="0"/>
              </a:rPr>
              <a:t> Instituto Mexicano del Seguro Social. http://www.imss.gob.mx/estadisticas/financieras/Cubo.htm</a:t>
            </a:r>
          </a:p>
        </p:txBody>
      </p:sp>
      <p:sp>
        <p:nvSpPr>
          <p:cNvPr id="9" name="8 CuadroTexto"/>
          <p:cNvSpPr txBox="1"/>
          <p:nvPr/>
        </p:nvSpPr>
        <p:spPr>
          <a:xfrm>
            <a:off x="1331640" y="116632"/>
            <a:ext cx="6444716" cy="430887"/>
          </a:xfrm>
          <a:prstGeom prst="rect">
            <a:avLst/>
          </a:prstGeom>
          <a:noFill/>
        </p:spPr>
        <p:txBody>
          <a:bodyPr wrap="square" rtlCol="0">
            <a:spAutoFit/>
          </a:bodyPr>
          <a:lstStyle/>
          <a:p>
            <a:pPr algn="ctr"/>
            <a:r>
              <a:rPr lang="es-MX" sz="2200" dirty="0" smtClean="0">
                <a:solidFill>
                  <a:schemeClr val="bg1"/>
                </a:solidFill>
                <a:latin typeface="+mj-lt"/>
              </a:rPr>
              <a:t>Trabajadores permanentes por entidad federativa</a:t>
            </a:r>
            <a:endParaRPr lang="es-MX" sz="2200" dirty="0">
              <a:solidFill>
                <a:schemeClr val="bg1"/>
              </a:solidFill>
              <a:latin typeface="+mj-lt"/>
            </a:endParaRPr>
          </a:p>
        </p:txBody>
      </p:sp>
      <p:graphicFrame>
        <p:nvGraphicFramePr>
          <p:cNvPr id="8" name="2 Gráfico"/>
          <p:cNvGraphicFramePr>
            <a:graphicFrameLocks/>
          </p:cNvGraphicFramePr>
          <p:nvPr>
            <p:extLst>
              <p:ext uri="{D42A27DB-BD31-4B8C-83A1-F6EECF244321}">
                <p14:modId xmlns:p14="http://schemas.microsoft.com/office/powerpoint/2010/main" val="2829742191"/>
              </p:ext>
            </p:extLst>
          </p:nvPr>
        </p:nvGraphicFramePr>
        <p:xfrm>
          <a:off x="719572" y="1225063"/>
          <a:ext cx="7812868" cy="3607671"/>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slow">
    <p:zoom/>
    <p:sndAc>
      <p:stSnd>
        <p:snd r:embed="rId2" name="wind.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redondeado"/>
          <p:cNvSpPr/>
          <p:nvPr/>
        </p:nvSpPr>
        <p:spPr>
          <a:xfrm>
            <a:off x="269522" y="3825044"/>
            <a:ext cx="8568952" cy="2196824"/>
          </a:xfrm>
          <a:prstGeom prst="roundRect">
            <a:avLst>
              <a:gd name="adj" fmla="val 0"/>
            </a:avLst>
          </a:prstGeom>
          <a:noFill/>
          <a:ln>
            <a:no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1100" dirty="0">
                <a:solidFill>
                  <a:schemeClr val="accent5">
                    <a:lumMod val="50000"/>
                  </a:schemeClr>
                </a:solidFill>
                <a:latin typeface="Arial" pitchFamily="34" charset="0"/>
                <a:cs typeface="Arial" pitchFamily="34" charset="0"/>
              </a:rPr>
              <a:t>A nivel nacional la actividad económica que registró más trabajadores permanentes fue la Industria de la transformación con un 26.3%, seguida por la de Servicios para empresas, personas y el hogar con el 24.6% y Comercio con el 21.6 por ciento. </a:t>
            </a:r>
          </a:p>
          <a:p>
            <a:pPr algn="just"/>
            <a:endParaRPr lang="es-MX" sz="1100" dirty="0">
              <a:solidFill>
                <a:schemeClr val="accent5">
                  <a:lumMod val="50000"/>
                </a:schemeClr>
              </a:solidFill>
              <a:latin typeface="Arial" pitchFamily="34" charset="0"/>
              <a:cs typeface="Arial" pitchFamily="34" charset="0"/>
            </a:endParaRPr>
          </a:p>
          <a:p>
            <a:pPr algn="just"/>
            <a:r>
              <a:rPr lang="es-MX" sz="1100" dirty="0">
                <a:solidFill>
                  <a:schemeClr val="accent5">
                    <a:lumMod val="50000"/>
                  </a:schemeClr>
                </a:solidFill>
                <a:latin typeface="Arial" pitchFamily="34" charset="0"/>
                <a:cs typeface="Arial" pitchFamily="34" charset="0"/>
              </a:rPr>
              <a:t>En el caso de Chiapas los trabajadores permanentes por actividad económica en abril, registran un mayor número en la actividad de Servicios sociales y comunales con 54 mil 462 trabajadores (29.7%), con una disminución de 115 trabajadores en relación al mes anterior; seguida por la de Comercio con 49 mil 450 trabajadores, (26.9%) con 49 trabajadores más; y la de Servicios para empresas, personas y el hogar con 36 mil 437 trabajadores (19.8%) con 63 trabajadores más respecto al mes anterior.</a:t>
            </a:r>
          </a:p>
          <a:p>
            <a:pPr algn="just"/>
            <a:endParaRPr lang="es-MX" sz="1100" dirty="0">
              <a:solidFill>
                <a:schemeClr val="accent5">
                  <a:lumMod val="50000"/>
                </a:schemeClr>
              </a:solidFill>
              <a:latin typeface="Arial" pitchFamily="34" charset="0"/>
              <a:cs typeface="Arial" pitchFamily="34" charset="0"/>
            </a:endParaRPr>
          </a:p>
          <a:p>
            <a:pPr algn="just"/>
            <a:r>
              <a:rPr lang="es-MX" sz="1100" dirty="0">
                <a:solidFill>
                  <a:schemeClr val="accent5">
                    <a:lumMod val="50000"/>
                  </a:schemeClr>
                </a:solidFill>
                <a:latin typeface="Arial" pitchFamily="34" charset="0"/>
                <a:cs typeface="Arial" pitchFamily="34" charset="0"/>
              </a:rPr>
              <a:t>Otras actividades con menor número de trabajadores afiliados son: las Industrias de transformación con 14 mil 713 trabajadores (8.0%) con 44 trabajadores más respecto al mes pasado; las actividades del Sector primario con 11 mil 11 trabajadores (6.0%) con 23 trabajadores más que en marzo; la Industria de la construcción con ocho mil 250 trabajadores (4.5%) con 39 trabajadores menos; Transportes y comunicaciones con seis mil 215 (3.4%) con 10 trabajadores menos; Industria eléctrica, captación y suministro de agua potable con mil 942 (1.1%) con cinco trabajadores más; y las Industrias extractivas con mil 87 trabajadores  (0.6%) con 36 trabajadores más.</a:t>
            </a:r>
            <a:endParaRPr lang="es-ES" sz="1100" dirty="0">
              <a:solidFill>
                <a:schemeClr val="accent5">
                  <a:lumMod val="50000"/>
                </a:schemeClr>
              </a:solidFill>
              <a:latin typeface="Arial" pitchFamily="34" charset="0"/>
              <a:cs typeface="Arial" pitchFamily="34" charset="0"/>
            </a:endParaRPr>
          </a:p>
        </p:txBody>
      </p:sp>
      <p:sp>
        <p:nvSpPr>
          <p:cNvPr id="4" name="3 CuadroTexto"/>
          <p:cNvSpPr txBox="1"/>
          <p:nvPr/>
        </p:nvSpPr>
        <p:spPr>
          <a:xfrm>
            <a:off x="3613929" y="737822"/>
            <a:ext cx="1779398" cy="307777"/>
          </a:xfrm>
          <a:prstGeom prst="rect">
            <a:avLst/>
          </a:prstGeom>
          <a:noFill/>
        </p:spPr>
        <p:txBody>
          <a:bodyPr wrap="none" rtlCol="0">
            <a:spAutoFit/>
          </a:bodyPr>
          <a:lstStyle/>
          <a:p>
            <a:r>
              <a:rPr lang="es-MX" sz="1400" b="1" dirty="0" smtClean="0">
                <a:solidFill>
                  <a:schemeClr val="accent5">
                    <a:lumMod val="50000"/>
                  </a:schemeClr>
                </a:solidFill>
              </a:rPr>
              <a:t>Chiapas Abril 2012</a:t>
            </a:r>
            <a:endParaRPr lang="es-MX" sz="1400" b="1" dirty="0">
              <a:solidFill>
                <a:schemeClr val="accent5">
                  <a:lumMod val="50000"/>
                </a:schemeClr>
              </a:solidFill>
            </a:endParaRPr>
          </a:p>
        </p:txBody>
      </p:sp>
      <p:sp>
        <p:nvSpPr>
          <p:cNvPr id="6" name="5 CuadroTexto"/>
          <p:cNvSpPr txBox="1"/>
          <p:nvPr/>
        </p:nvSpPr>
        <p:spPr>
          <a:xfrm>
            <a:off x="519057" y="6588141"/>
            <a:ext cx="4641014" cy="200055"/>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tabLst>
                <a:tab pos="361950" algn="l"/>
                <a:tab pos="625475" algn="l"/>
              </a:tabLst>
            </a:pPr>
            <a:r>
              <a:rPr lang="es-ES" sz="700" dirty="0" smtClean="0">
                <a:solidFill>
                  <a:schemeClr val="accent5">
                    <a:lumMod val="50000"/>
                  </a:schemeClr>
                </a:solidFill>
                <a:latin typeface="Arial" pitchFamily="34" charset="0"/>
                <a:cs typeface="Arial" pitchFamily="34" charset="0"/>
              </a:rPr>
              <a:t>Fuente:	IMSS</a:t>
            </a:r>
            <a:r>
              <a:rPr lang="es-ES" sz="700" dirty="0">
                <a:solidFill>
                  <a:schemeClr val="accent5">
                    <a:lumMod val="50000"/>
                  </a:schemeClr>
                </a:solidFill>
                <a:latin typeface="Arial" pitchFamily="34" charset="0"/>
                <a:cs typeface="Arial" pitchFamily="34" charset="0"/>
              </a:rPr>
              <a:t>.</a:t>
            </a:r>
            <a:r>
              <a:rPr lang="es-ES" sz="700" baseline="0" dirty="0">
                <a:solidFill>
                  <a:schemeClr val="accent5">
                    <a:lumMod val="50000"/>
                  </a:schemeClr>
                </a:solidFill>
                <a:latin typeface="Arial" pitchFamily="34" charset="0"/>
                <a:cs typeface="Arial" pitchFamily="34" charset="0"/>
              </a:rPr>
              <a:t> Instituto Mexicano del Seguro Social. http://www.imss.gob.mx/estadisticas/financieras/Cubo.htm</a:t>
            </a:r>
          </a:p>
        </p:txBody>
      </p:sp>
      <p:sp>
        <p:nvSpPr>
          <p:cNvPr id="8" name="7 CuadroTexto"/>
          <p:cNvSpPr txBox="1"/>
          <p:nvPr/>
        </p:nvSpPr>
        <p:spPr>
          <a:xfrm>
            <a:off x="503385" y="6417912"/>
            <a:ext cx="3996607" cy="215444"/>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tabLst>
                <a:tab pos="361950" algn="l"/>
                <a:tab pos="625475" algn="l"/>
              </a:tabLst>
            </a:pPr>
            <a:r>
              <a:rPr lang="es-ES" sz="800" baseline="30000" dirty="0" smtClean="0">
                <a:solidFill>
                  <a:schemeClr val="accent5">
                    <a:lumMod val="50000"/>
                  </a:schemeClr>
                </a:solidFill>
                <a:latin typeface="Arial" pitchFamily="34" charset="0"/>
                <a:cs typeface="Arial" pitchFamily="34" charset="0"/>
              </a:rPr>
              <a:t>1 </a:t>
            </a:r>
            <a:r>
              <a:rPr lang="es-ES" sz="800" dirty="0" smtClean="0">
                <a:solidFill>
                  <a:schemeClr val="accent5">
                    <a:lumMod val="50000"/>
                  </a:schemeClr>
                </a:solidFill>
                <a:latin typeface="Arial" pitchFamily="34" charset="0"/>
                <a:cs typeface="Arial" pitchFamily="34" charset="0"/>
              </a:rPr>
              <a:t>Incluye trabajadores permanentes urbanos y trabajadores permanentes del campo</a:t>
            </a:r>
          </a:p>
        </p:txBody>
      </p:sp>
      <p:sp>
        <p:nvSpPr>
          <p:cNvPr id="11" name="10 CuadroTexto"/>
          <p:cNvSpPr txBox="1"/>
          <p:nvPr/>
        </p:nvSpPr>
        <p:spPr>
          <a:xfrm>
            <a:off x="1331640" y="116632"/>
            <a:ext cx="6444716" cy="430887"/>
          </a:xfrm>
          <a:prstGeom prst="rect">
            <a:avLst/>
          </a:prstGeom>
          <a:noFill/>
        </p:spPr>
        <p:txBody>
          <a:bodyPr wrap="square" rtlCol="0">
            <a:spAutoFit/>
          </a:bodyPr>
          <a:lstStyle/>
          <a:p>
            <a:pPr algn="ctr"/>
            <a:r>
              <a:rPr lang="es-MX" sz="2200" dirty="0" smtClean="0">
                <a:solidFill>
                  <a:schemeClr val="bg1"/>
                </a:solidFill>
                <a:latin typeface="+mj-lt"/>
              </a:rPr>
              <a:t>Trabajadores permanentes</a:t>
            </a:r>
            <a:r>
              <a:rPr lang="es-MX" sz="2200" baseline="30000" dirty="0" smtClean="0">
                <a:solidFill>
                  <a:schemeClr val="bg1"/>
                </a:solidFill>
                <a:latin typeface="+mj-lt"/>
              </a:rPr>
              <a:t>1</a:t>
            </a:r>
            <a:r>
              <a:rPr lang="es-MX" sz="2200" dirty="0" smtClean="0">
                <a:solidFill>
                  <a:schemeClr val="bg1"/>
                </a:solidFill>
                <a:latin typeface="+mj-lt"/>
              </a:rPr>
              <a:t> por actividad económica</a:t>
            </a:r>
            <a:endParaRPr lang="es-MX" sz="2200" dirty="0">
              <a:solidFill>
                <a:schemeClr val="bg1"/>
              </a:solidFill>
              <a:latin typeface="+mj-lt"/>
            </a:endParaRPr>
          </a:p>
        </p:txBody>
      </p:sp>
      <p:graphicFrame>
        <p:nvGraphicFramePr>
          <p:cNvPr id="12" name="1 Gráfico"/>
          <p:cNvGraphicFramePr>
            <a:graphicFrameLocks/>
          </p:cNvGraphicFramePr>
          <p:nvPr>
            <p:extLst>
              <p:ext uri="{D42A27DB-BD31-4B8C-83A1-F6EECF244321}">
                <p14:modId xmlns:p14="http://schemas.microsoft.com/office/powerpoint/2010/main" val="1364363492"/>
              </p:ext>
            </p:extLst>
          </p:nvPr>
        </p:nvGraphicFramePr>
        <p:xfrm>
          <a:off x="125506" y="1196752"/>
          <a:ext cx="8748972" cy="25202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slow">
    <p:zoom/>
    <p:sndAc>
      <p:stSnd>
        <p:snd r:embed="rId2" name="wind.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redondeado"/>
          <p:cNvSpPr/>
          <p:nvPr/>
        </p:nvSpPr>
        <p:spPr>
          <a:xfrm>
            <a:off x="395536" y="3825044"/>
            <a:ext cx="8568951" cy="2295045"/>
          </a:xfrm>
          <a:prstGeom prst="roundRect">
            <a:avLst>
              <a:gd name="adj" fmla="val 0"/>
            </a:avLst>
          </a:prstGeom>
          <a:noFill/>
          <a:ln>
            <a:no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1050" dirty="0">
                <a:solidFill>
                  <a:schemeClr val="accent5">
                    <a:lumMod val="50000"/>
                  </a:schemeClr>
                </a:solidFill>
                <a:latin typeface="Arial" pitchFamily="34" charset="0"/>
                <a:cs typeface="Arial" pitchFamily="34" charset="0"/>
              </a:rPr>
              <a:t>A nivel nacional la actividad económica que registra más trabajadores eventuales urbanos fue la Industria de la Construcción con un 28.5%, seguida por la de Transformación con 26.6% y la de Servicios para empresas, personas y el hogar con 17.5 por ciento.</a:t>
            </a:r>
          </a:p>
          <a:p>
            <a:pPr algn="just"/>
            <a:endParaRPr lang="es-MX" sz="1050" dirty="0">
              <a:solidFill>
                <a:schemeClr val="accent5">
                  <a:lumMod val="50000"/>
                </a:schemeClr>
              </a:solidFill>
              <a:latin typeface="Arial" pitchFamily="34" charset="0"/>
              <a:cs typeface="Arial" pitchFamily="34" charset="0"/>
            </a:endParaRPr>
          </a:p>
          <a:p>
            <a:pPr algn="just"/>
            <a:r>
              <a:rPr lang="es-MX" sz="1050" dirty="0">
                <a:solidFill>
                  <a:schemeClr val="accent5">
                    <a:lumMod val="50000"/>
                  </a:schemeClr>
                </a:solidFill>
                <a:latin typeface="Arial" pitchFamily="34" charset="0"/>
                <a:cs typeface="Arial" pitchFamily="34" charset="0"/>
              </a:rPr>
              <a:t>En el caso de Chiapas los trabajadores eventuales urbanos por actividad económica en abril, registran un mayor número en la Industria de la Construcción con ocho mil 797 trabajadores (41.6%), con 112 trabajadores más en relación al mes anterior; seguida por la de Comercio con cuatro mil 241 trabajadores, (20.1%) con 17 trabajadores menos; y la Industria de Transformación con dos mil 597 trabajadores (12.3%) con 91 trabajadores menos.</a:t>
            </a:r>
          </a:p>
          <a:p>
            <a:pPr algn="just"/>
            <a:endParaRPr lang="es-MX" sz="1050" dirty="0">
              <a:solidFill>
                <a:schemeClr val="accent5">
                  <a:lumMod val="50000"/>
                </a:schemeClr>
              </a:solidFill>
              <a:latin typeface="Arial" pitchFamily="34" charset="0"/>
              <a:cs typeface="Arial" pitchFamily="34" charset="0"/>
            </a:endParaRPr>
          </a:p>
          <a:p>
            <a:pPr algn="just"/>
            <a:r>
              <a:rPr lang="es-MX" sz="1050" dirty="0">
                <a:solidFill>
                  <a:schemeClr val="accent5">
                    <a:lumMod val="50000"/>
                  </a:schemeClr>
                </a:solidFill>
                <a:latin typeface="Arial" pitchFamily="34" charset="0"/>
                <a:cs typeface="Arial" pitchFamily="34" charset="0"/>
              </a:rPr>
              <a:t>Otras actividades con menor número de trabajadores afiliados son: la de Servicios sociales y comunales con dos mil 128 trabajadores (10.1%) con un aumento de 37 trabajadores respecto al mes pasado; le siguen las actividades de Servicios para empresas, personas y el hogar con mil 343 trabajadores (6.4%) con 55 trabajadores menos; la Industria eléctrica, captación y suministro de agua potable con mil 252 trabajadores (5.9%) con 59 trabajadores menos; Transportes y comunicaciones con 416 trabajadores (2%) con nueve trabajadores menos; las actividades del sector primario con 352 trabajadores (1.7%) con 98 trabajadores menos; y las Industrias extractivas con 15 trabajadores (0.1%) sin variación respecto al mes anterior.</a:t>
            </a:r>
            <a:endParaRPr lang="es-ES" sz="1050" dirty="0">
              <a:solidFill>
                <a:schemeClr val="accent5">
                  <a:lumMod val="50000"/>
                </a:schemeClr>
              </a:solidFill>
              <a:latin typeface="Arial" pitchFamily="34" charset="0"/>
              <a:cs typeface="Arial" pitchFamily="34" charset="0"/>
            </a:endParaRPr>
          </a:p>
        </p:txBody>
      </p:sp>
      <p:sp>
        <p:nvSpPr>
          <p:cNvPr id="6" name="5 CuadroTexto"/>
          <p:cNvSpPr txBox="1"/>
          <p:nvPr/>
        </p:nvSpPr>
        <p:spPr>
          <a:xfrm>
            <a:off x="519057" y="6588141"/>
            <a:ext cx="4641014" cy="200055"/>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tabLst>
                <a:tab pos="361950" algn="l"/>
                <a:tab pos="625475" algn="l"/>
              </a:tabLst>
            </a:pPr>
            <a:r>
              <a:rPr lang="es-ES" sz="700" dirty="0" smtClean="0">
                <a:solidFill>
                  <a:schemeClr val="accent5">
                    <a:lumMod val="50000"/>
                  </a:schemeClr>
                </a:solidFill>
                <a:latin typeface="Arial" pitchFamily="34" charset="0"/>
                <a:cs typeface="Arial" pitchFamily="34" charset="0"/>
              </a:rPr>
              <a:t>Fuente:	IMSS</a:t>
            </a:r>
            <a:r>
              <a:rPr lang="es-ES" sz="700" dirty="0">
                <a:solidFill>
                  <a:schemeClr val="accent5">
                    <a:lumMod val="50000"/>
                  </a:schemeClr>
                </a:solidFill>
                <a:latin typeface="Arial" pitchFamily="34" charset="0"/>
                <a:cs typeface="Arial" pitchFamily="34" charset="0"/>
              </a:rPr>
              <a:t>.</a:t>
            </a:r>
            <a:r>
              <a:rPr lang="es-ES" sz="700" baseline="0" dirty="0">
                <a:solidFill>
                  <a:schemeClr val="accent5">
                    <a:lumMod val="50000"/>
                  </a:schemeClr>
                </a:solidFill>
                <a:latin typeface="Arial" pitchFamily="34" charset="0"/>
                <a:cs typeface="Arial" pitchFamily="34" charset="0"/>
              </a:rPr>
              <a:t> Instituto Mexicano del Seguro Social. http://www.imss.gob.mx/estadisticas/financieras/Cubo.htm</a:t>
            </a:r>
          </a:p>
        </p:txBody>
      </p:sp>
      <p:sp>
        <p:nvSpPr>
          <p:cNvPr id="9" name="8 CuadroTexto"/>
          <p:cNvSpPr txBox="1"/>
          <p:nvPr/>
        </p:nvSpPr>
        <p:spPr>
          <a:xfrm>
            <a:off x="3606462" y="728828"/>
            <a:ext cx="1779398" cy="307777"/>
          </a:xfrm>
          <a:prstGeom prst="rect">
            <a:avLst/>
          </a:prstGeom>
          <a:noFill/>
        </p:spPr>
        <p:txBody>
          <a:bodyPr wrap="none" rtlCol="0">
            <a:spAutoFit/>
          </a:bodyPr>
          <a:lstStyle/>
          <a:p>
            <a:r>
              <a:rPr lang="es-MX" sz="1400" b="1" dirty="0" smtClean="0">
                <a:solidFill>
                  <a:schemeClr val="accent5">
                    <a:lumMod val="50000"/>
                  </a:schemeClr>
                </a:solidFill>
              </a:rPr>
              <a:t>Chiapas Abril 2012</a:t>
            </a:r>
            <a:endParaRPr lang="es-MX" sz="1400" b="1" dirty="0">
              <a:solidFill>
                <a:schemeClr val="accent5">
                  <a:lumMod val="50000"/>
                </a:schemeClr>
              </a:solidFill>
            </a:endParaRPr>
          </a:p>
        </p:txBody>
      </p:sp>
      <p:sp>
        <p:nvSpPr>
          <p:cNvPr id="10" name="9 CuadroTexto"/>
          <p:cNvSpPr txBox="1"/>
          <p:nvPr/>
        </p:nvSpPr>
        <p:spPr>
          <a:xfrm>
            <a:off x="1331640" y="116632"/>
            <a:ext cx="6444716" cy="430887"/>
          </a:xfrm>
          <a:prstGeom prst="rect">
            <a:avLst/>
          </a:prstGeom>
          <a:noFill/>
        </p:spPr>
        <p:txBody>
          <a:bodyPr wrap="square" rtlCol="0">
            <a:spAutoFit/>
          </a:bodyPr>
          <a:lstStyle/>
          <a:p>
            <a:pPr algn="ctr"/>
            <a:r>
              <a:rPr lang="es-MX" sz="2200" dirty="0" smtClean="0">
                <a:solidFill>
                  <a:schemeClr val="bg1"/>
                </a:solidFill>
                <a:latin typeface="+mj-lt"/>
              </a:rPr>
              <a:t>Trabajadores eventuales por actividad económica</a:t>
            </a:r>
            <a:endParaRPr lang="es-MX" sz="2200" dirty="0">
              <a:solidFill>
                <a:schemeClr val="bg1"/>
              </a:solidFill>
              <a:latin typeface="+mj-lt"/>
            </a:endParaRPr>
          </a:p>
        </p:txBody>
      </p:sp>
      <p:graphicFrame>
        <p:nvGraphicFramePr>
          <p:cNvPr id="7" name="2 Gráfico"/>
          <p:cNvGraphicFramePr>
            <a:graphicFrameLocks/>
          </p:cNvGraphicFramePr>
          <p:nvPr>
            <p:extLst>
              <p:ext uri="{D42A27DB-BD31-4B8C-83A1-F6EECF244321}">
                <p14:modId xmlns:p14="http://schemas.microsoft.com/office/powerpoint/2010/main" val="2786795874"/>
              </p:ext>
            </p:extLst>
          </p:nvPr>
        </p:nvGraphicFramePr>
        <p:xfrm>
          <a:off x="179512" y="1036605"/>
          <a:ext cx="8532948" cy="271643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56240837"/>
      </p:ext>
    </p:extLst>
  </p:cSld>
  <p:clrMapOvr>
    <a:masterClrMapping/>
  </p:clrMapOvr>
  <p:transition spd="slow">
    <p:zoom/>
    <p:sndAc>
      <p:stSnd>
        <p:snd r:embed="rId2" name="wind.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redondeado"/>
          <p:cNvSpPr/>
          <p:nvPr/>
        </p:nvSpPr>
        <p:spPr>
          <a:xfrm>
            <a:off x="411448" y="4653136"/>
            <a:ext cx="8181975" cy="1404156"/>
          </a:xfrm>
          <a:prstGeom prst="roundRect">
            <a:avLst>
              <a:gd name="adj" fmla="val 0"/>
            </a:avLst>
          </a:prstGeom>
          <a:noFill/>
          <a:ln>
            <a:no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1200" dirty="0">
                <a:solidFill>
                  <a:schemeClr val="accent5">
                    <a:lumMod val="50000"/>
                  </a:schemeClr>
                </a:solidFill>
                <a:latin typeface="Arial" pitchFamily="34" charset="0"/>
                <a:cs typeface="Arial" pitchFamily="34" charset="0"/>
              </a:rPr>
              <a:t>Uno de los indicadores más utilizados para medir los empleos generados es el de los TPEU. Para el periodo abril 2011- abril 2012 Chiapas presentó un crecimiento de ocho mil 582 TPEU, ubicándose en el lugar número 23 a nivel nacional por su generación de empleos, por arriba de Michoacán, Oaxaca y Baja California Sur entre otros estados.</a:t>
            </a:r>
          </a:p>
          <a:p>
            <a:pPr algn="just"/>
            <a:endParaRPr lang="es-MX" sz="1200" dirty="0">
              <a:solidFill>
                <a:schemeClr val="accent5">
                  <a:lumMod val="50000"/>
                </a:schemeClr>
              </a:solidFill>
              <a:latin typeface="Arial" pitchFamily="34" charset="0"/>
              <a:cs typeface="Arial" pitchFamily="34" charset="0"/>
            </a:endParaRPr>
          </a:p>
          <a:p>
            <a:pPr algn="just"/>
            <a:r>
              <a:rPr lang="es-MX" sz="1200" dirty="0">
                <a:solidFill>
                  <a:schemeClr val="accent5">
                    <a:lumMod val="50000"/>
                  </a:schemeClr>
                </a:solidFill>
                <a:latin typeface="Arial" pitchFamily="34" charset="0"/>
                <a:cs typeface="Arial" pitchFamily="34" charset="0"/>
              </a:rPr>
              <a:t>En términos porcentuales, Chiapas ocupa el lugar número 19 a nivel nacional en empleos generados con una variación de 4.38% en el periodo indicado.</a:t>
            </a:r>
            <a:endParaRPr lang="es-ES" sz="1200" dirty="0" smtClean="0">
              <a:solidFill>
                <a:schemeClr val="accent5">
                  <a:lumMod val="50000"/>
                </a:schemeClr>
              </a:solidFill>
              <a:latin typeface="Arial" pitchFamily="34" charset="0"/>
              <a:cs typeface="Arial" pitchFamily="34" charset="0"/>
            </a:endParaRPr>
          </a:p>
        </p:txBody>
      </p:sp>
      <p:sp>
        <p:nvSpPr>
          <p:cNvPr id="5" name="4 CuadroTexto"/>
          <p:cNvSpPr txBox="1"/>
          <p:nvPr/>
        </p:nvSpPr>
        <p:spPr>
          <a:xfrm>
            <a:off x="533853" y="747878"/>
            <a:ext cx="8181974" cy="307777"/>
          </a:xfrm>
          <a:prstGeom prst="rect">
            <a:avLst/>
          </a:prstGeom>
          <a:noFill/>
        </p:spPr>
        <p:txBody>
          <a:bodyPr wrap="square" rtlCol="0">
            <a:spAutoFit/>
          </a:bodyPr>
          <a:lstStyle/>
          <a:p>
            <a:pPr algn="ctr"/>
            <a:r>
              <a:rPr lang="es-MX" sz="1400" b="1" dirty="0" smtClean="0">
                <a:solidFill>
                  <a:schemeClr val="accent5">
                    <a:lumMod val="50000"/>
                  </a:schemeClr>
                </a:solidFill>
              </a:rPr>
              <a:t>Empleos Generados y Variación Abril 2011 – Abril 2012</a:t>
            </a:r>
            <a:endParaRPr lang="es-MX" sz="1400" b="1" dirty="0">
              <a:solidFill>
                <a:schemeClr val="accent5">
                  <a:lumMod val="50000"/>
                </a:schemeClr>
              </a:solidFill>
            </a:endParaRPr>
          </a:p>
        </p:txBody>
      </p:sp>
      <p:sp>
        <p:nvSpPr>
          <p:cNvPr id="6" name="5 CuadroTexto"/>
          <p:cNvSpPr txBox="1"/>
          <p:nvPr/>
        </p:nvSpPr>
        <p:spPr>
          <a:xfrm>
            <a:off x="474364" y="6573766"/>
            <a:ext cx="4641014" cy="200055"/>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tabLst>
                <a:tab pos="361950" algn="l"/>
                <a:tab pos="625475" algn="l"/>
              </a:tabLst>
            </a:pPr>
            <a:r>
              <a:rPr lang="es-ES" sz="700" dirty="0" smtClean="0">
                <a:solidFill>
                  <a:schemeClr val="accent5">
                    <a:lumMod val="50000"/>
                  </a:schemeClr>
                </a:solidFill>
                <a:latin typeface="Arial" pitchFamily="34" charset="0"/>
                <a:cs typeface="Arial" pitchFamily="34" charset="0"/>
              </a:rPr>
              <a:t>Fuente:	IMSS</a:t>
            </a:r>
            <a:r>
              <a:rPr lang="es-ES" sz="700" dirty="0">
                <a:solidFill>
                  <a:schemeClr val="accent5">
                    <a:lumMod val="50000"/>
                  </a:schemeClr>
                </a:solidFill>
                <a:latin typeface="Arial" pitchFamily="34" charset="0"/>
                <a:cs typeface="Arial" pitchFamily="34" charset="0"/>
              </a:rPr>
              <a:t>.</a:t>
            </a:r>
            <a:r>
              <a:rPr lang="es-ES" sz="700" baseline="0" dirty="0">
                <a:solidFill>
                  <a:schemeClr val="accent5">
                    <a:lumMod val="50000"/>
                  </a:schemeClr>
                </a:solidFill>
                <a:latin typeface="Arial" pitchFamily="34" charset="0"/>
                <a:cs typeface="Arial" pitchFamily="34" charset="0"/>
              </a:rPr>
              <a:t> Instituto Mexicano del Seguro Social. http://www.imss.gob.mx/estadisticas/financieras/Cubo.htm</a:t>
            </a:r>
          </a:p>
        </p:txBody>
      </p:sp>
      <p:sp>
        <p:nvSpPr>
          <p:cNvPr id="8" name="7 CuadroTexto"/>
          <p:cNvSpPr txBox="1"/>
          <p:nvPr/>
        </p:nvSpPr>
        <p:spPr>
          <a:xfrm>
            <a:off x="395536" y="6381328"/>
            <a:ext cx="8153194" cy="215444"/>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just"/>
            <a:r>
              <a:rPr lang="es-ES" sz="800" baseline="30000" dirty="0" smtClean="0">
                <a:solidFill>
                  <a:schemeClr val="accent5">
                    <a:lumMod val="50000"/>
                  </a:schemeClr>
                </a:solidFill>
                <a:latin typeface="Arial" pitchFamily="34" charset="0"/>
                <a:cs typeface="Arial" pitchFamily="34" charset="0"/>
              </a:rPr>
              <a:t>2 </a:t>
            </a:r>
            <a:r>
              <a:rPr lang="es-ES" sz="800" i="1" dirty="0" smtClean="0">
                <a:solidFill>
                  <a:schemeClr val="accent5">
                    <a:lumMod val="50000"/>
                  </a:schemeClr>
                </a:solidFill>
                <a:latin typeface="Arial" pitchFamily="34" charset="0"/>
                <a:cs typeface="Arial" pitchFamily="34" charset="0"/>
              </a:rPr>
              <a:t>En esta </a:t>
            </a:r>
            <a:r>
              <a:rPr lang="es-ES" sz="800" i="1" dirty="0">
                <a:solidFill>
                  <a:schemeClr val="accent5">
                    <a:lumMod val="50000"/>
                  </a:schemeClr>
                </a:solidFill>
                <a:latin typeface="Arial" pitchFamily="34" charset="0"/>
                <a:cs typeface="Arial" pitchFamily="34" charset="0"/>
              </a:rPr>
              <a:t>clasificación se consideran los trabajadores permanentes del campo y urbanos y los eventuales urbanos pero se excluyen los trabajadores eventuales del campo. </a:t>
            </a:r>
            <a:endParaRPr lang="es-ES" sz="800" i="1" baseline="30000" dirty="0">
              <a:solidFill>
                <a:schemeClr val="accent5">
                  <a:lumMod val="50000"/>
                </a:schemeClr>
              </a:solidFill>
              <a:latin typeface="Arial" pitchFamily="34" charset="0"/>
              <a:cs typeface="Arial" pitchFamily="34" charset="0"/>
            </a:endParaRPr>
          </a:p>
        </p:txBody>
      </p:sp>
      <p:sp>
        <p:nvSpPr>
          <p:cNvPr id="10" name="9 CuadroTexto"/>
          <p:cNvSpPr txBox="1"/>
          <p:nvPr/>
        </p:nvSpPr>
        <p:spPr>
          <a:xfrm>
            <a:off x="1294468" y="-27384"/>
            <a:ext cx="6444716" cy="646331"/>
          </a:xfrm>
          <a:prstGeom prst="rect">
            <a:avLst/>
          </a:prstGeom>
          <a:noFill/>
        </p:spPr>
        <p:txBody>
          <a:bodyPr wrap="square" rtlCol="0">
            <a:spAutoFit/>
          </a:bodyPr>
          <a:lstStyle/>
          <a:p>
            <a:pPr algn="ctr"/>
            <a:r>
              <a:rPr lang="es-MX" dirty="0" smtClean="0">
                <a:solidFill>
                  <a:schemeClr val="bg1"/>
                </a:solidFill>
                <a:latin typeface="+mj-lt"/>
              </a:rPr>
              <a:t>Trabajadores permanentes y eventuales urbanos (TPEU)</a:t>
            </a:r>
            <a:r>
              <a:rPr lang="es-MX" baseline="30000" dirty="0" smtClean="0">
                <a:solidFill>
                  <a:schemeClr val="bg1"/>
                </a:solidFill>
                <a:latin typeface="+mj-lt"/>
              </a:rPr>
              <a:t>2</a:t>
            </a:r>
            <a:r>
              <a:rPr lang="es-MX" dirty="0" smtClean="0">
                <a:solidFill>
                  <a:schemeClr val="bg1"/>
                </a:solidFill>
                <a:latin typeface="+mj-lt"/>
              </a:rPr>
              <a:t> por entidad federativa</a:t>
            </a:r>
            <a:endParaRPr lang="es-MX" dirty="0">
              <a:solidFill>
                <a:schemeClr val="bg1"/>
              </a:solidFill>
              <a:latin typeface="+mj-lt"/>
            </a:endParaRPr>
          </a:p>
        </p:txBody>
      </p:sp>
      <p:graphicFrame>
        <p:nvGraphicFramePr>
          <p:cNvPr id="9" name="Chart 2"/>
          <p:cNvGraphicFramePr>
            <a:graphicFrameLocks/>
          </p:cNvGraphicFramePr>
          <p:nvPr>
            <p:extLst>
              <p:ext uri="{D42A27DB-BD31-4B8C-83A1-F6EECF244321}">
                <p14:modId xmlns:p14="http://schemas.microsoft.com/office/powerpoint/2010/main" val="3786642855"/>
              </p:ext>
            </p:extLst>
          </p:nvPr>
        </p:nvGraphicFramePr>
        <p:xfrm>
          <a:off x="420673" y="1196752"/>
          <a:ext cx="8295154" cy="358042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slow">
    <p:zoom/>
    <p:sndAc>
      <p:stSnd>
        <p:snd r:embed="rId2" name="wind.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ctrTitle"/>
          </p:nvPr>
        </p:nvSpPr>
        <p:spPr/>
        <p:txBody>
          <a:bodyPr/>
          <a:lstStyle/>
          <a:p>
            <a:r>
              <a:rPr lang="es-MX" dirty="0" smtClean="0">
                <a:solidFill>
                  <a:schemeClr val="bg1"/>
                </a:solidFill>
              </a:rPr>
              <a:t>Anexos</a:t>
            </a:r>
            <a:endParaRPr lang="es-MX" dirty="0">
              <a:solidFill>
                <a:schemeClr val="bg1"/>
              </a:solidFill>
            </a:endParaRPr>
          </a:p>
        </p:txBody>
      </p:sp>
    </p:spTree>
  </p:cSld>
  <p:clrMapOvr>
    <a:masterClrMapping/>
  </p:clrMapOvr>
  <p:transition spd="slow">
    <p:zoom/>
    <p:sndAc>
      <p:stSnd>
        <p:snd r:embed="rId2" name="wind.wav"/>
      </p:stSnd>
    </p:sndAc>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1.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2.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3.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4.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5.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Override>
</file>

<file path=ppt/theme/themeOverride2.xml><?xml version="1.0" encoding="utf-8"?>
<a:themeOverride xmlns:a="http://schemas.openxmlformats.org/drawingml/2006/main">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Override>
</file>

<file path=ppt/theme/themeOverride3.xml><?xml version="1.0" encoding="utf-8"?>
<a:themeOverride xmlns:a="http://schemas.openxmlformats.org/drawingml/2006/main">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Override>
</file>

<file path=ppt/theme/themeOverride4.xml><?xml version="1.0" encoding="utf-8"?>
<a:themeOverride xmlns:a="http://schemas.openxmlformats.org/drawingml/2006/main">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Override>
</file>

<file path=ppt/theme/themeOverride5.xml><?xml version="1.0" encoding="utf-8"?>
<a:themeOverride xmlns:a="http://schemas.openxmlformats.org/drawingml/2006/main">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Override>
</file>

<file path=docProps/app.xml><?xml version="1.0" encoding="utf-8"?>
<Properties xmlns="http://schemas.openxmlformats.org/officeDocument/2006/extended-properties" xmlns:vt="http://schemas.openxmlformats.org/officeDocument/2006/docPropsVTypes">
  <Template>Newsprint</Template>
  <TotalTime>23691</TotalTime>
  <Words>3011</Words>
  <Application>Microsoft Office PowerPoint</Application>
  <PresentationFormat>Presentación en pantalla (4:3)</PresentationFormat>
  <Paragraphs>1324</Paragraphs>
  <Slides>15</Slides>
  <Notes>2</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NewsPrint</vt:lpstr>
      <vt:lpstr>Chiapas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Anexos</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Presentation Magazine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Strips Orange Template</dc:title>
  <dc:creator>Presentation Magazine</dc:creator>
  <cp:lastModifiedBy>Gilberto Carbonell</cp:lastModifiedBy>
  <cp:revision>838</cp:revision>
  <cp:lastPrinted>2011-03-10T19:48:04Z</cp:lastPrinted>
  <dcterms:created xsi:type="dcterms:W3CDTF">2005-03-15T10:04:38Z</dcterms:created>
  <dcterms:modified xsi:type="dcterms:W3CDTF">2012-05-28T16:23:23Z</dcterms:modified>
</cp:coreProperties>
</file>