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6" r:id="rId3"/>
    <p:sldId id="273" r:id="rId4"/>
    <p:sldId id="276" r:id="rId5"/>
    <p:sldId id="277" r:id="rId6"/>
    <p:sldId id="275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364" autoAdjust="0"/>
  </p:normalViewPr>
  <p:slideViewPr>
    <p:cSldViewPr>
      <p:cViewPr>
        <p:scale>
          <a:sx n="77" d="100"/>
          <a:sy n="77" d="100"/>
        </p:scale>
        <p:origin x="-108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1FD81-18DA-4309-8995-11023F75392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048BC-B238-4CDF-9E64-325FB77872D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95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8B11F-EDCB-4757-983D-9A7095EF5AA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107E6-EFF1-4D6F-8598-AD22DDD2C2B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7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D107E6-EFF1-4D6F-8598-AD22DDD2C2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70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7471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6978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1615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6384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7713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6979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626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0013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8953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0250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947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A7E12-27A0-4A62-8C18-90E56A817340}" type="datetimeFigureOut">
              <a:rPr lang="es-MX" smtClean="0"/>
              <a:t>12/01/2018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3DCC8-A92D-48CB-AF2F-FE7BEAFF84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960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ieg.chiapas.gob.mx/home/wp-content/plugins/download-monitor/download.php?id=IGyEOS%20-%20Datos%20y%20proyecciones%20CONAPO" TargetMode="External"/><Relationship Id="rId2" Type="http://schemas.openxmlformats.org/officeDocument/2006/relationships/hyperlink" Target="http://www.ceieg.chiapas.gob.mx/home/?maccion=17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ieg.chiapas.gob.mx/home/wp-content/plugins/download-monitor/download.php?id=IGyEOS%20-%20Mapa%20de%20vulnerabilidad" TargetMode="External"/><Relationship Id="rId2" Type="http://schemas.openxmlformats.org/officeDocument/2006/relationships/hyperlink" Target="http://www.ceieg.chiapas.gob.mx/home/?maccion=17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ieg.chiapas.gob.mx/home/?maccion=17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566728" y="5517232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dirty="0" smtClean="0">
                <a:solidFill>
                  <a:srgbClr val="008000"/>
                </a:solidFill>
                <a:latin typeface="HelveticaNeueLT Std Cn"/>
                <a:cs typeface="HelveticaNeueLT Std Cn"/>
              </a:rPr>
              <a:t>Enero de 2018</a:t>
            </a:r>
            <a:endParaRPr lang="es-ES" sz="1400" dirty="0">
              <a:solidFill>
                <a:srgbClr val="008000"/>
              </a:solidFill>
              <a:latin typeface="HelveticaNeueLT Std Cn"/>
              <a:cs typeface="HelveticaNeueLT Std Cn"/>
            </a:endParaRPr>
          </a:p>
        </p:txBody>
      </p:sp>
      <p:pic>
        <p:nvPicPr>
          <p:cNvPr id="7" name="Imagen 8" descr="C:\Users\Public\Documents\__TODO 2010\Diseños_2010\CEIEG-201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42666" y="383483"/>
            <a:ext cx="1668519" cy="49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23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02233"/>
            <a:ext cx="1620000" cy="534479"/>
          </a:xfrm>
          <a:prstGeom prst="rect">
            <a:avLst/>
          </a:prstGeom>
        </p:spPr>
      </p:pic>
      <p:pic>
        <p:nvPicPr>
          <p:cNvPr id="9" name="25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6093296"/>
            <a:ext cx="1440000" cy="441638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3609696" y="4243255"/>
            <a:ext cx="5210616" cy="1470025"/>
          </a:xfrm>
        </p:spPr>
        <p:txBody>
          <a:bodyPr>
            <a:normAutofit/>
          </a:bodyPr>
          <a:lstStyle/>
          <a:p>
            <a:r>
              <a:rPr lang="es-MX" sz="2000" dirty="0" smtClean="0"/>
              <a:t>Subsecretaría de Planeación</a:t>
            </a:r>
            <a:br>
              <a:rPr lang="es-MX" sz="2000" dirty="0" smtClean="0"/>
            </a:br>
            <a:r>
              <a:rPr lang="es-MX" sz="1800" dirty="0" smtClean="0"/>
              <a:t>Dirección de Información Geográfica y Estadística</a:t>
            </a:r>
            <a:endParaRPr lang="es-ES" sz="18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2411759" y="2188586"/>
            <a:ext cx="60006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Informe del sitio web del CEIEG</a:t>
            </a:r>
          </a:p>
          <a:p>
            <a:pPr algn="ctr"/>
            <a:endParaRPr lang="es-MX" sz="3200" b="1" dirty="0" smtClean="0"/>
          </a:p>
          <a:p>
            <a:pPr algn="ctr"/>
            <a:endParaRPr lang="es-ES" sz="32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819645" y="3118644"/>
            <a:ext cx="6000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000" b="1" dirty="0" smtClean="0"/>
          </a:p>
          <a:p>
            <a:pPr algn="ctr"/>
            <a:r>
              <a:rPr lang="es-MX" sz="2000" b="1" dirty="0" smtClean="0"/>
              <a:t>Enero a diciembre de 2017</a:t>
            </a:r>
            <a:endParaRPr lang="es-ES" sz="2000" b="1" dirty="0"/>
          </a:p>
        </p:txBody>
      </p:sp>
      <p:sp>
        <p:nvSpPr>
          <p:cNvPr id="12" name="9 CuadroTexto"/>
          <p:cNvSpPr txBox="1"/>
          <p:nvPr/>
        </p:nvSpPr>
        <p:spPr>
          <a:xfrm>
            <a:off x="3582911" y="2587468"/>
            <a:ext cx="3914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>
                <a:latin typeface="+mj-lt"/>
                <a:ea typeface="+mj-ea"/>
                <a:cs typeface="+mj-cs"/>
              </a:rPr>
              <a:t>WWW.CEIEG.CHIAPAS.GOB.MX</a:t>
            </a:r>
          </a:p>
        </p:txBody>
      </p:sp>
      <p:pic>
        <p:nvPicPr>
          <p:cNvPr id="1028" name="Picture 4" descr="https://lh3.googleusercontent.com/-tqYEyBIkyEE/WleaHBBM1-I/AAAAAAAACYk/8yIF3mgoFbI96cL1WJxEQrxgrFcozOHSgCK8BGAs/s127/2018-01-11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850" y="383483"/>
            <a:ext cx="120967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35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500525"/>
              </p:ext>
            </p:extLst>
          </p:nvPr>
        </p:nvGraphicFramePr>
        <p:xfrm>
          <a:off x="1619672" y="1196752"/>
          <a:ext cx="6011333" cy="2870916"/>
        </p:xfrm>
        <a:graphic>
          <a:graphicData uri="http://schemas.openxmlformats.org/drawingml/2006/table">
            <a:tbl>
              <a:tblPr/>
              <a:tblGrid>
                <a:gridCol w="421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4304">
                <a:tc gridSpan="2">
                  <a:txBody>
                    <a:bodyPr/>
                    <a:lstStyle/>
                    <a:p>
                      <a:pPr algn="ctr" fontAlgn="b"/>
                      <a:endParaRPr lang="es-ES" sz="1200" b="1" i="0" u="none" strike="noStrike" dirty="0" smtClean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algn="ctr" fontAlgn="b"/>
                      <a:r>
                        <a:rPr lang="es-ES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Oferta de información disponible</a:t>
                      </a:r>
                      <a:r>
                        <a:rPr lang="es-ES" sz="20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s-ES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al 31 de diciembre de 2017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7268"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Productos o servicios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Cantidad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938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Geográficos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929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Estadísticos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556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Nuevos colocados en el año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Actualizados en el año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289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Links 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 información publicada por otras </a:t>
                      </a: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organizaciones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394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" name="11 Título"/>
          <p:cNvSpPr txBox="1">
            <a:spLocks/>
          </p:cNvSpPr>
          <p:nvPr/>
        </p:nvSpPr>
        <p:spPr>
          <a:xfrm>
            <a:off x="755576" y="476672"/>
            <a:ext cx="7931224" cy="635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dirty="0" smtClean="0">
                <a:solidFill>
                  <a:schemeClr val="tx2"/>
                </a:solidFill>
              </a:rPr>
              <a:t> </a:t>
            </a:r>
            <a:r>
              <a:rPr lang="es-MX" sz="3000" b="1" dirty="0" smtClean="0">
                <a:solidFill>
                  <a:schemeClr val="tx2"/>
                </a:solidFill>
              </a:rPr>
              <a:t>Estadísticas del sitio</a:t>
            </a:r>
            <a:endParaRPr lang="es-MX" sz="30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14815"/>
              </p:ext>
            </p:extLst>
          </p:nvPr>
        </p:nvGraphicFramePr>
        <p:xfrm>
          <a:off x="1619672" y="4221088"/>
          <a:ext cx="6011333" cy="2353996"/>
        </p:xfrm>
        <a:graphic>
          <a:graphicData uri="http://schemas.openxmlformats.org/drawingml/2006/table">
            <a:tbl>
              <a:tblPr/>
              <a:tblGrid>
                <a:gridCol w="421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41828">
                <a:tc gridSpan="2">
                  <a:txBody>
                    <a:bodyPr/>
                    <a:lstStyle/>
                    <a:p>
                      <a:pPr algn="ctr" fontAlgn="b"/>
                      <a:endParaRPr lang="es-ES" sz="1200" b="1" i="0" u="none" strike="noStrike" dirty="0" smtClean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algn="ctr" fontAlgn="b"/>
                      <a:r>
                        <a:rPr lang="es-ES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Demanda y uso</a:t>
                      </a:r>
                      <a:r>
                        <a:rPr lang="es-ES" sz="20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del sitio del 01 de enero al 31 de diciembre de 2017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2508"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Concepto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Cantidad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612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Visitas </a:t>
                      </a:r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al </a:t>
                      </a:r>
                      <a:r>
                        <a:rPr lang="es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sitio</a:t>
                      </a:r>
                      <a:endParaRPr lang="es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26,539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Páginas Vistas</a:t>
                      </a:r>
                      <a:endParaRPr lang="es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106,681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Consultas </a:t>
                      </a:r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de productos geográficos y </a:t>
                      </a:r>
                      <a:r>
                        <a:rPr lang="es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estadísticos</a:t>
                      </a:r>
                      <a:endParaRPr lang="es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108,667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Descargas </a:t>
                      </a:r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de </a:t>
                      </a:r>
                      <a:r>
                        <a:rPr lang="es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productos </a:t>
                      </a:r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geográficos y </a:t>
                      </a:r>
                      <a:r>
                        <a:rPr lang="es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estadísticos</a:t>
                      </a:r>
                      <a:endParaRPr lang="es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125,675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34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652404"/>
              </p:ext>
            </p:extLst>
          </p:nvPr>
        </p:nvGraphicFramePr>
        <p:xfrm>
          <a:off x="1571505" y="1196752"/>
          <a:ext cx="6299365" cy="2973560"/>
        </p:xfrm>
        <a:graphic>
          <a:graphicData uri="http://schemas.openxmlformats.org/drawingml/2006/table">
            <a:tbl>
              <a:tblPr/>
              <a:tblGrid>
                <a:gridCol w="45044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430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Actividades de difusión de la información del sitio del 01 de enero</a:t>
                      </a:r>
                      <a:r>
                        <a:rPr lang="es-ES" sz="20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 al 31 de diciembre de 2017</a:t>
                      </a:r>
                      <a:endParaRPr lang="es-ES" sz="1200" b="1" i="0" u="none" strike="noStrike" dirty="0" smtClean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8860"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Concepto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Cantidad</a:t>
                      </a:r>
                      <a:endParaRPr lang="es-E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6956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Notas 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publicadas en el sitio web del </a:t>
                      </a: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CEIEG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433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Banners 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 ligas al sitio CEIEG colocados en sitios web de integrantes del </a:t>
                      </a: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CEIEG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001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Banners 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 ligas al sitio CEIEG colocados en sitios web de gobiernos </a:t>
                      </a: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municipales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440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 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 </a:t>
                      </a:r>
                      <a:r>
                        <a:rPr lang="es-E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Twitter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339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289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 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 </a:t>
                      </a:r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Facebook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347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2894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Boletín informativo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12700" marR="12700" marT="71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93950511"/>
                  </a:ext>
                </a:extLst>
              </a:tr>
            </a:tbl>
          </a:graphicData>
        </a:graphic>
      </p:graphicFrame>
      <p:sp>
        <p:nvSpPr>
          <p:cNvPr id="5" name="11 Título"/>
          <p:cNvSpPr txBox="1">
            <a:spLocks/>
          </p:cNvSpPr>
          <p:nvPr/>
        </p:nvSpPr>
        <p:spPr>
          <a:xfrm>
            <a:off x="755576" y="332656"/>
            <a:ext cx="7931224" cy="635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dirty="0" smtClean="0">
                <a:solidFill>
                  <a:schemeClr val="tx2"/>
                </a:solidFill>
              </a:rPr>
              <a:t> </a:t>
            </a:r>
            <a:r>
              <a:rPr lang="es-MX" sz="3000" b="1" dirty="0" smtClean="0">
                <a:solidFill>
                  <a:schemeClr val="tx2"/>
                </a:solidFill>
              </a:rPr>
              <a:t>Difusión de la Información del sitio</a:t>
            </a:r>
            <a:endParaRPr lang="es-MX" sz="3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19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1 Título"/>
          <p:cNvSpPr txBox="1">
            <a:spLocks/>
          </p:cNvSpPr>
          <p:nvPr/>
        </p:nvSpPr>
        <p:spPr>
          <a:xfrm>
            <a:off x="755576" y="332656"/>
            <a:ext cx="7931224" cy="635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000" b="1" dirty="0" smtClean="0">
                <a:solidFill>
                  <a:schemeClr val="tx2"/>
                </a:solidFill>
              </a:rPr>
              <a:t>Bitácora</a:t>
            </a:r>
            <a:endParaRPr lang="es-MX" sz="3000" b="1" dirty="0">
              <a:solidFill>
                <a:schemeClr val="tx2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395887"/>
              </p:ext>
            </p:extLst>
          </p:nvPr>
        </p:nvGraphicFramePr>
        <p:xfrm>
          <a:off x="107504" y="1484784"/>
          <a:ext cx="8928994" cy="4907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xmlns="" val="384003608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183867603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3133112236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376695619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7840146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870472095"/>
                    </a:ext>
                  </a:extLst>
                </a:gridCol>
                <a:gridCol w="1584178">
                  <a:extLst>
                    <a:ext uri="{9D8B030D-6E8A-4147-A177-3AD203B41FA5}">
                      <a16:colId xmlns:a16="http://schemas.microsoft.com/office/drawing/2014/main" xmlns="" val="3214542989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Actualizaciones del sitio web del 1 al 31 de diciembre 2017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6456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Cons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Fecha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Sección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Sección/Apartado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Acción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Título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Ruta en servidor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2150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 err="1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Estadísticas</a:t>
                      </a:r>
                      <a:r>
                        <a:rPr lang="en-US" sz="800" b="1" i="0" u="none" strike="noStrike" dirty="0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800" b="1" i="0" u="none" strike="noStrike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sobre</a:t>
                      </a:r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la </a:t>
                      </a:r>
                      <a:r>
                        <a:rPr lang="en-US" sz="800" b="1" i="0" u="none" strike="noStrike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mujer</a:t>
                      </a:r>
                      <a:endParaRPr lang="en-US" sz="800" b="1" i="0" u="none" strike="noStrike" dirty="0">
                        <a:solidFill>
                          <a:srgbClr val="6666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5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http://www.ceieg.chiapas.gob.mx/home/wp-content/uploads/downloads/productosdgei/info_estadistica/PublicacionesCEIEG/IndGener/IDG-ENOE.htm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05096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http://www.ceieg.chiapas.gob.mx/home/informacion-tematica/?maccion=10268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INFORMACIÓN PUBLICADA POR OTRAS ORGANIZACIONES/SEGURIDAD Y JUSTICIA/INFORMACIÓN PARA LA ECONOMÍA Y LA PAZA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dirty="0" err="1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Indice</a:t>
                      </a:r>
                      <a:r>
                        <a:rPr lang="en-US" sz="800" b="1" i="0" u="none" strike="noStrike" dirty="0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de Paz </a:t>
                      </a:r>
                      <a:r>
                        <a:rPr lang="en-US" sz="800" b="1" i="0" u="none" strike="noStrike" dirty="0" err="1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por</a:t>
                      </a:r>
                      <a:r>
                        <a:rPr lang="en-US" sz="800" b="1" i="0" u="none" strike="noStrike" dirty="0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México</a:t>
                      </a:r>
                    </a:p>
                    <a:p>
                      <a:pPr marL="0" algn="l" defTabSz="914400" rtl="0" eaLnBrk="1" fontAlgn="ctr" latinLnBrk="0" hangingPunct="1"/>
                      <a:endParaRPr lang="en-US" sz="800" b="1" i="0" u="none" strike="noStrike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5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http://visionofhumanity.org/app/uploads/2017/03/MPI17_Spanish_WEB_v2_27.03.pdf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1304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http://www.ceieg.chiapas.gob.mx/home/informacion-tematica/?maccion=10268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INFORMACIÓN PUBLICADA POR OTRAS ORGANIZACIONES/POBLACIÓN/CONAPO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s-ES" sz="800" b="1" i="0" u="none" strike="noStrike" kern="1200" dirty="0" smtClean="0">
                        <a:solidFill>
                          <a:srgbClr val="666666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  <a:hlinkClick r:id="rId3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dirty="0" err="1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Estimaciones</a:t>
                      </a:r>
                      <a:r>
                        <a:rPr lang="en-US" sz="800" b="1" i="0" u="none" strike="noStrike" baseline="0" dirty="0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y </a:t>
                      </a:r>
                      <a:r>
                        <a:rPr lang="en-US" sz="800" b="1" i="0" u="none" strike="noStrike" baseline="0" dirty="0" err="1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Proyecciones</a:t>
                      </a:r>
                      <a:r>
                        <a:rPr lang="en-US" sz="800" b="1" i="0" u="none" strike="noStrike" baseline="0" dirty="0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de la </a:t>
                      </a:r>
                      <a:r>
                        <a:rPr lang="en-US" sz="800" b="1" i="0" u="none" strike="noStrike" baseline="0" dirty="0" err="1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Población</a:t>
                      </a:r>
                      <a:r>
                        <a:rPr lang="en-US" sz="800" b="1" i="0" u="none" strike="noStrike" baseline="0" dirty="0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800" b="1" i="0" u="none" strike="noStrike" baseline="0" dirty="0" err="1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por</a:t>
                      </a:r>
                      <a:r>
                        <a:rPr lang="en-US" sz="800" b="1" i="0" u="none" strike="noStrike" baseline="0" dirty="0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800" b="1" i="0" u="none" strike="noStrike" baseline="0" dirty="0" err="1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Entidad</a:t>
                      </a:r>
                      <a:r>
                        <a:rPr lang="en-US" sz="800" b="1" i="0" u="none" strike="noStrike" baseline="0" dirty="0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800" b="1" i="0" u="none" strike="noStrike" baseline="0" dirty="0" err="1" smtClean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Federativa</a:t>
                      </a:r>
                      <a:endParaRPr lang="es-ES" sz="800" b="1" i="0" u="none" strike="noStrike" kern="1200" dirty="0">
                        <a:solidFill>
                          <a:srgbClr val="666666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5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http://www.conapo.gob.mx/es/CONAPO/Proyecciones_Datos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12777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Estadísticas sobre la mujer/Percepción de desempeño de las autoridades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5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http://www.ceieg.chiapas.gob.mx/home/wp-content/uploads/downloads/productosdgei/info_estadistica/PublicacionesCEIEG/IndGener/IDG-ENVIPE_Desempeno.htm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83665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Estadísticas sobre la mujer/Percepción de la calidad de los servicios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5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http://www.ceieg.chiapas.gob.mx/home/wp-content/uploads/downloads/productosdgei/info_estadistica/PublicacionesCEIEG/IndGener/IDG-ENVIPE_Percepcion.htm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91001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Estadísticas sobre la mujer/Seguridad pública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5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http://www.ceieg.chiapas.gob.mx/home/wp-content/uploads/downloads/productosdgei/info_estadistica/PublicacionesCEIEG/IndGener/IDG-ENVIPE_Delitos.htm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83581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Chiapas. Estadísticas del Sector Turismo/Indicador Mensual del Consumo Privado en el Mercado Interior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5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21751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37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66124"/>
              </p:ext>
            </p:extLst>
          </p:nvPr>
        </p:nvGraphicFramePr>
        <p:xfrm>
          <a:off x="107504" y="1484784"/>
          <a:ext cx="8928994" cy="4906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xmlns="" val="384003608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4236006859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3133112236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376695619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7840146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870472095"/>
                    </a:ext>
                  </a:extLst>
                </a:gridCol>
                <a:gridCol w="1584178">
                  <a:extLst>
                    <a:ext uri="{9D8B030D-6E8A-4147-A177-3AD203B41FA5}">
                      <a16:colId xmlns:a16="http://schemas.microsoft.com/office/drawing/2014/main" xmlns="" val="3214542989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Bitácora de Actualización del sitio web del 1 al 31 de diciembre 2017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6456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Cons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Fecha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Sección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Sección/Apartado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Acción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Título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Ruta en servidor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2150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800" b="1" i="0" u="none" strike="noStrike" kern="120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Chiapas. Estadísticas del Sector Turismo/Consumo Turístico Interior, trimestral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79336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Chiapas. 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Estadísticas</a:t>
                      </a:r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del Sector 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Turismo</a:t>
                      </a:r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Consumo</a:t>
                      </a:r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Turístico</a:t>
                      </a:r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Interior, trimestral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075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Chiapas. 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Estadísticas</a:t>
                      </a:r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del Sector 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Turismo</a:t>
                      </a:r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Indicadores</a:t>
                      </a:r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Trimestrales</a:t>
                      </a:r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de la 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Actividad</a:t>
                      </a:r>
                      <a:r>
                        <a:rPr lang="en-U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800" b="1" i="0" u="none" strike="noStrike" kern="1200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Turística</a:t>
                      </a:r>
                      <a:endParaRPr lang="en-US" sz="800" b="1" i="0" u="none" strike="noStrike" kern="1200" dirty="0">
                        <a:solidFill>
                          <a:srgbClr val="666666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4747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s-ES" sz="800" b="1" i="0" u="none" strike="noStrike" kern="1200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Chiapas. Estadísticas del Sector Turismo/Ocupación en Hoteles y Moteles por Centro Turístico, corte mensual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36723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Estadísticas del Sector Turismo/Indicadores Estratégicos de Ocupación y Empleo (15 y más)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0257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</a:t>
                      </a:r>
                      <a:r>
                        <a:rPr lang="en-US" sz="800" b="1" i="0" u="none" strike="noStrike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Estadísticas</a:t>
                      </a:r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del Sector </a:t>
                      </a:r>
                      <a:r>
                        <a:rPr lang="en-US" sz="800" b="1" i="0" u="none" strike="noStrike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Turismo</a:t>
                      </a:r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en-US" sz="800" b="1" i="0" u="none" strike="noStrike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Visitas</a:t>
                      </a:r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a </a:t>
                      </a:r>
                      <a:r>
                        <a:rPr lang="en-US" sz="800" b="1" i="0" u="none" strike="noStrike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Museos</a:t>
                      </a:r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y Zonas </a:t>
                      </a:r>
                      <a:r>
                        <a:rPr lang="en-US" sz="800" b="1" i="0" u="none" strike="noStrike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Arqueológicas</a:t>
                      </a:r>
                      <a:endParaRPr lang="en-US" sz="800" b="1" i="0" u="none" strike="noStrike" dirty="0">
                        <a:solidFill>
                          <a:srgbClr val="6666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6055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Estadísticas del Sector Turismo/Pasajeros Nacionales Atendidos en Aeropuertos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48556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http://www.ceieg.chiapas.gob.mx/home/informacion-tematica/?maccion=10268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INFORMACIÓN PUBLICADA POR OTRAS ORGANIZACIONES/MEDIO AMBIENTE/SIAP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Atlas de las Zonas </a:t>
                      </a:r>
                      <a:r>
                        <a:rPr lang="en-US" sz="800" b="1" i="0" u="none" strike="noStrike" dirty="0" err="1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Áridas</a:t>
                      </a:r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 de México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http://nube.siap.gob.mx/gobmx_publicaciones_siap/pag/2014/Atlas-de-las-zonas-aridas-de-Mexico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0275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http://www.ceieg.chiapas.gob.mx/home/informacion-tematica/?maccion=10268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INFORMACIÓN PUBLICADA POR OTRAS ORGANIZACIONES/MEDIO AMBIENTE/SIAP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Mapa de vulnerabilidad en áreas agrícolas en función de la disponibilidad de agua en presas de uso agrícola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Mapa de vulnerabilidad en áreas agrícolas en función de la disponibilidad de agua en presas de uso agrícola</a:t>
                      </a:r>
                      <a:endParaRPr lang="es-ES" sz="7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91662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Boletín Económico de Chiapas. Diciembre 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http://www.ceieg.chiapas.gob.mx/home/wp-content/uploads/downloads/productosdgei/info_estadistica/BECH/BECH_2017_Diciembre.pdf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05790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58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067442"/>
              </p:ext>
            </p:extLst>
          </p:nvPr>
        </p:nvGraphicFramePr>
        <p:xfrm>
          <a:off x="107504" y="1522179"/>
          <a:ext cx="8928994" cy="4602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xmlns="" val="384003608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839279869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3133112236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376695619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7840146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870472095"/>
                    </a:ext>
                  </a:extLst>
                </a:gridCol>
                <a:gridCol w="1800202">
                  <a:extLst>
                    <a:ext uri="{9D8B030D-6E8A-4147-A177-3AD203B41FA5}">
                      <a16:colId xmlns:a16="http://schemas.microsoft.com/office/drawing/2014/main" xmlns="" val="3214542989"/>
                    </a:ext>
                  </a:extLst>
                </a:gridCol>
              </a:tblGrid>
              <a:tr h="370840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Bitácora de Actualización del sitio web del 1 al 31 de diciembre 2017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96456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Cons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Fecha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Sección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Sección/Apartado</a:t>
                      </a:r>
                      <a:endParaRPr lang="es-ES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Acción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Título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Ruta en servidor</a:t>
                      </a:r>
                    </a:p>
                  </a:txBody>
                  <a:tcPr marL="2133" marR="2133" marT="213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2150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Estadísticas del Sector Turismo/Pasajeros Nacionales Atendidos en Aeropuertos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63462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Estadísticas del Sector Turismo/Pasajeros Internacionales Atendidos en Aeropuertos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6138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 dirty="0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Estadísticas del Sector Turismo/Indicador Mensual del Consumo Privado en el Mercado Interior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43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Estadísticas del Sector Turismo/Ocupación en Hoteles y Moteles por Centro Turístico, corte mensual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22627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ACTUALIZACIÓN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Estadísticas del Sector Turismo/Visitas a Museos y Zonas Arqueológicas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http://www.ceieg.chiapas.gob.mx/home/chiapas-estadisticas-del-sector-turismo/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11958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Reportes estadísticos mensuales de trabajadores asegurados al IMSS en Chiapas.Octubre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http://www.ceieg.chiapas.gob.mx/home/wp-content/uploads/downloads/productosdgei/info_estadistica/EstadisticasIMSS/2017/Estadisticas_IMSS_Octubre_2017.pdf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63742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Producto Interno Bruto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http://www.ceieg.chiapas.gob.mx/home/wp-content/uploads/downloads/productosdgei/info_estadistica/PIB/PIB_Chiapas.pdf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9877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Encuesta Nacional de Calidad Regulatoria E Impacto Gubernamental en Empresas (ENCRIGE) 2016/Entorno del establecimiento y corrupción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http://www.ceieg.chiapas.gob.mx/home/wp-content/uploads/downloads/productosdgei/info_estadistica/PublicacionesCEIEG/encrig_2016.pdf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1643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14-dic-17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http://www.ceieg.chiapas.gob.mx/home/?maccion=17</a:t>
                      </a:r>
                      <a:endParaRPr lang="en-US" sz="8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ESTADÍSTICA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NUEVO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800" b="1" i="0" u="none" strike="noStrike">
                          <a:solidFill>
                            <a:srgbClr val="666666"/>
                          </a:solidFill>
                          <a:effectLst/>
                          <a:latin typeface="Arial" panose="020B0604020202020204" pitchFamily="34" charset="0"/>
                        </a:rPr>
                        <a:t>Chiapas. Resultados de la medición de la pobreza de los municipios 2010 y 2015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http://www.ceieg.chiapas.gob.mx/home/wp-content/uploads/downloads/productosdgei/info_estadistica/PublicacionesCEIEG/pobreza_municipios.pdf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3991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25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886</Words>
  <Application>Microsoft Office PowerPoint</Application>
  <PresentationFormat>Presentación en pantalla (4:3)</PresentationFormat>
  <Paragraphs>258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Subsecretaría de Planeación Dirección de Información Geográfica y Estadística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ENIGH CHIAPAS</dc:title>
  <dc:creator>LucasK</dc:creator>
  <cp:lastModifiedBy>dgei</cp:lastModifiedBy>
  <cp:revision>126</cp:revision>
  <dcterms:created xsi:type="dcterms:W3CDTF">2015-07-17T13:42:34Z</dcterms:created>
  <dcterms:modified xsi:type="dcterms:W3CDTF">2018-01-12T19:06:03Z</dcterms:modified>
</cp:coreProperties>
</file>