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heme/themeOverride1.xml" ContentType="application/vnd.openxmlformats-officedocument.themeOverride+xml"/>
  <Override PartName="/ppt/charts/chart12.xml" ContentType="application/vnd.openxmlformats-officedocument.drawingml.chart+xml"/>
  <Override PartName="/ppt/theme/themeOverride2.xml" ContentType="application/vnd.openxmlformats-officedocument.themeOverride+xml"/>
  <Override PartName="/ppt/charts/chart1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6"/>
  </p:notesMasterIdLst>
  <p:handoutMasterIdLst>
    <p:handoutMasterId r:id="rId17"/>
  </p:handoutMasterIdLst>
  <p:sldIdLst>
    <p:sldId id="287" r:id="rId2"/>
    <p:sldId id="288" r:id="rId3"/>
    <p:sldId id="301" r:id="rId4"/>
    <p:sldId id="289" r:id="rId5"/>
    <p:sldId id="290" r:id="rId6"/>
    <p:sldId id="295" r:id="rId7"/>
    <p:sldId id="293" r:id="rId8"/>
    <p:sldId id="296" r:id="rId9"/>
    <p:sldId id="297" r:id="rId10"/>
    <p:sldId id="291" r:id="rId11"/>
    <p:sldId id="300" r:id="rId12"/>
    <p:sldId id="294" r:id="rId13"/>
    <p:sldId id="298" r:id="rId14"/>
    <p:sldId id="302" r:id="rId15"/>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94650"/>
    <a:srgbClr val="FFC000"/>
    <a:srgbClr val="FFFF00"/>
    <a:srgbClr val="FF8600"/>
    <a:srgbClr val="CC3300"/>
    <a:srgbClr val="F85034"/>
    <a:srgbClr val="FF5D5D"/>
    <a:srgbClr val="D9D9D9"/>
    <a:srgbClr val="D25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16" autoAdjust="0"/>
    <p:restoredTop sz="94643" autoAdjust="0"/>
  </p:normalViewPr>
  <p:slideViewPr>
    <p:cSldViewPr snapToGrid="0">
      <p:cViewPr>
        <p:scale>
          <a:sx n="100" d="100"/>
          <a:sy n="100" d="100"/>
        </p:scale>
        <p:origin x="-173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ENOE%201er.%20Trimestre%202012.xlsx" TargetMode="External"/><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ENOE%201er.%20Trimestre%202012.xlsx" TargetMode="External"/><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ENOE%201er.%20Trimestre%202012.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J:\4to.%20Trimestre%202011\ENOE%204to.%20Trimestre%202011%20en%20proces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ENOE%202012\ENOE%201er.%20Trimestre%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b="0"/>
            </a:pPr>
            <a:r>
              <a:rPr lang="en-US" sz="1050" b="0" dirty="0" err="1"/>
              <a:t>Porcentajes</a:t>
            </a:r>
            <a:r>
              <a:rPr lang="en-US" sz="1050" b="0" dirty="0"/>
              <a:t> de </a:t>
            </a:r>
            <a:r>
              <a:rPr lang="en-US" sz="1050" b="0" dirty="0" err="1"/>
              <a:t>Población</a:t>
            </a:r>
            <a:r>
              <a:rPr lang="en-US" sz="1050" b="0" dirty="0"/>
              <a:t> </a:t>
            </a:r>
            <a:r>
              <a:rPr lang="en-US" sz="1050" b="0" dirty="0" err="1"/>
              <a:t>Económicamente</a:t>
            </a:r>
            <a:r>
              <a:rPr lang="en-US" sz="1050" b="0" dirty="0"/>
              <a:t> </a:t>
            </a:r>
            <a:r>
              <a:rPr lang="en-US" sz="1050" b="0" dirty="0" err="1" smtClean="0"/>
              <a:t>Activa</a:t>
            </a:r>
            <a:r>
              <a:rPr lang="en-US" sz="1050" b="0" dirty="0" smtClean="0"/>
              <a:t> </a:t>
            </a:r>
            <a:r>
              <a:rPr lang="en-US" sz="1050" b="0" dirty="0"/>
              <a:t>(PEA)</a:t>
            </a:r>
          </a:p>
          <a:p>
            <a:pPr>
              <a:defRPr sz="1050" b="0"/>
            </a:pPr>
            <a:r>
              <a:rPr lang="en-US" sz="1050" b="0" dirty="0"/>
              <a:t>1er. </a:t>
            </a:r>
            <a:r>
              <a:rPr lang="en-US" sz="1050" b="0" dirty="0" err="1"/>
              <a:t>Trimestre</a:t>
            </a:r>
            <a:r>
              <a:rPr lang="en-US" sz="1050" b="0" dirty="0"/>
              <a:t> 2012</a:t>
            </a:r>
          </a:p>
        </c:rich>
      </c:tx>
      <c:layout/>
      <c:overlay val="0"/>
    </c:title>
    <c:autoTitleDeleted val="0"/>
    <c:plotArea>
      <c:layout/>
      <c:barChart>
        <c:barDir val="col"/>
        <c:grouping val="clustered"/>
        <c:varyColors val="0"/>
        <c:ser>
          <c:idx val="0"/>
          <c:order val="0"/>
          <c:spPr>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1"/>
            <c:invertIfNegative val="0"/>
            <c:bubble3D val="0"/>
            <c:spPr>
              <a:solidFill>
                <a:schemeClr val="bg2">
                  <a:lumMod val="50000"/>
                  <a:lumOff val="50000"/>
                </a:schemeClr>
              </a:solidFill>
              <a:scene3d>
                <a:camera prst="orthographicFront"/>
                <a:lightRig rig="threePt" dir="t"/>
              </a:scene3d>
              <a:sp3d/>
            </c:spPr>
          </c:dPt>
          <c:dLbls>
            <c:txPr>
              <a:bodyPr/>
              <a:lstStyle/>
              <a:p>
                <a:pPr>
                  <a:defRPr b="1"/>
                </a:pPr>
                <a:endParaRPr lang="es-MX"/>
              </a:p>
            </c:txPr>
            <c:showLegendKey val="0"/>
            <c:showVal val="1"/>
            <c:showCatName val="0"/>
            <c:showSerName val="0"/>
            <c:showPercent val="0"/>
            <c:showBubbleSize val="0"/>
            <c:showLeaderLines val="0"/>
          </c:dLbls>
          <c:cat>
            <c:strRef>
              <c:f>'PEA y PEAO'!$H$41:$H$42</c:f>
              <c:strCache>
                <c:ptCount val="2"/>
                <c:pt idx="0">
                  <c:v>Chiapas</c:v>
                </c:pt>
                <c:pt idx="1">
                  <c:v>Nacional</c:v>
                </c:pt>
              </c:strCache>
            </c:strRef>
          </c:cat>
          <c:val>
            <c:numRef>
              <c:f>'PEA y PEAO'!$I$41:$I$42</c:f>
              <c:numCache>
                <c:formatCode>0.00</c:formatCode>
                <c:ptCount val="2"/>
                <c:pt idx="0">
                  <c:v>56.763005507673924</c:v>
                </c:pt>
                <c:pt idx="1">
                  <c:v>58.410863609752575</c:v>
                </c:pt>
              </c:numCache>
            </c:numRef>
          </c:val>
        </c:ser>
        <c:dLbls>
          <c:showLegendKey val="0"/>
          <c:showVal val="0"/>
          <c:showCatName val="0"/>
          <c:showSerName val="0"/>
          <c:showPercent val="0"/>
          <c:showBubbleSize val="0"/>
        </c:dLbls>
        <c:gapWidth val="150"/>
        <c:axId val="98630272"/>
        <c:axId val="98705792"/>
      </c:barChart>
      <c:catAx>
        <c:axId val="98630272"/>
        <c:scaling>
          <c:orientation val="minMax"/>
        </c:scaling>
        <c:delete val="0"/>
        <c:axPos val="b"/>
        <c:majorTickMark val="out"/>
        <c:minorTickMark val="none"/>
        <c:tickLblPos val="nextTo"/>
        <c:crossAx val="98705792"/>
        <c:crosses val="autoZero"/>
        <c:auto val="1"/>
        <c:lblAlgn val="ctr"/>
        <c:lblOffset val="100"/>
        <c:noMultiLvlLbl val="0"/>
      </c:catAx>
      <c:valAx>
        <c:axId val="98705792"/>
        <c:scaling>
          <c:orientation val="minMax"/>
          <c:min val="45"/>
        </c:scaling>
        <c:delete val="1"/>
        <c:axPos val="l"/>
        <c:numFmt formatCode="0.00" sourceLinked="1"/>
        <c:majorTickMark val="out"/>
        <c:minorTickMark val="none"/>
        <c:tickLblPos val="nextTo"/>
        <c:crossAx val="9863027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Porcentajes de PEAO por Nivel de Ingresos </a:t>
            </a:r>
          </a:p>
          <a:p>
            <a:pPr>
              <a:defRPr sz="1100" b="0"/>
            </a:pPr>
            <a:r>
              <a:rPr lang="en-US" sz="1100" b="0"/>
              <a:t>1er. Trimestre 2012</a:t>
            </a:r>
          </a:p>
        </c:rich>
      </c:tx>
      <c:layout/>
      <c:overlay val="0"/>
    </c:title>
    <c:autoTitleDeleted val="0"/>
    <c:plotArea>
      <c:layout>
        <c:manualLayout>
          <c:layoutTarget val="inner"/>
          <c:xMode val="edge"/>
          <c:yMode val="edge"/>
          <c:x val="3.0555555555555555E-2"/>
          <c:y val="0.22004418070872131"/>
          <c:w val="0.93888888888888888"/>
          <c:h val="0.53151567419522339"/>
        </c:manualLayout>
      </c:layout>
      <c:barChart>
        <c:barDir val="col"/>
        <c:grouping val="clustered"/>
        <c:varyColors val="0"/>
        <c:ser>
          <c:idx val="0"/>
          <c:order val="0"/>
          <c:tx>
            <c:strRef>
              <c:f>'PEAO x NIVEL INGRESO'!$B$20</c:f>
              <c:strCache>
                <c:ptCount val="1"/>
                <c:pt idx="0">
                  <c:v>Chiapas</c:v>
                </c:pt>
              </c:strCache>
            </c:strRef>
          </c:tx>
          <c:spPr>
            <a:solidFill>
              <a:schemeClr val="tx2"/>
            </a:solidFill>
            <a:scene3d>
              <a:camera prst="orthographicFront"/>
              <a:lightRig rig="threePt" dir="t"/>
            </a:scene3d>
            <a:sp3d/>
          </c:spPr>
          <c:invertIfNegative val="0"/>
          <c:dLbls>
            <c:numFmt formatCode="#,##0.0" sourceLinked="0"/>
            <c:txPr>
              <a:bodyPr/>
              <a:lstStyle/>
              <a:p>
                <a:pPr>
                  <a:defRPr sz="1100" b="1"/>
                </a:pPr>
                <a:endParaRPr lang="es-MX"/>
              </a:p>
            </c:txPr>
            <c:showLegendKey val="0"/>
            <c:showVal val="1"/>
            <c:showCatName val="0"/>
            <c:showSerName val="0"/>
            <c:showPercent val="0"/>
            <c:showBubbleSize val="0"/>
            <c:showLeaderLines val="0"/>
          </c:dLbls>
          <c:cat>
            <c:strRef>
              <c:f>'PEAO x NIVEL INGRESO'!$A$21:$A$24</c:f>
              <c:strCache>
                <c:ptCount val="4"/>
                <c:pt idx="0">
                  <c:v>No recibe 
ingresos</c:v>
                </c:pt>
                <c:pt idx="1">
                  <c:v>Hasta 1 s.m.</c:v>
                </c:pt>
                <c:pt idx="2">
                  <c:v>Más de 1
hasta 2 s.m.</c:v>
                </c:pt>
                <c:pt idx="3">
                  <c:v>Más de 2 s.m.</c:v>
                </c:pt>
              </c:strCache>
            </c:strRef>
          </c:cat>
          <c:val>
            <c:numRef>
              <c:f>'PEAO x NIVEL INGRESO'!$B$21:$B$24</c:f>
              <c:numCache>
                <c:formatCode>0.00</c:formatCode>
                <c:ptCount val="4"/>
                <c:pt idx="0">
                  <c:v>16.886314088296512</c:v>
                </c:pt>
                <c:pt idx="1">
                  <c:v>31.925181043982718</c:v>
                </c:pt>
                <c:pt idx="2">
                  <c:v>25.203221837440569</c:v>
                </c:pt>
                <c:pt idx="3">
                  <c:v>25.670283213327089</c:v>
                </c:pt>
              </c:numCache>
            </c:numRef>
          </c:val>
        </c:ser>
        <c:ser>
          <c:idx val="2"/>
          <c:order val="1"/>
          <c:tx>
            <c:strRef>
              <c:f>'PEAO x NIVEL INGRESO'!$C$20</c:f>
              <c:strCache>
                <c:ptCount val="1"/>
                <c:pt idx="0">
                  <c:v>Nacional</c:v>
                </c:pt>
              </c:strCache>
            </c:strRef>
          </c:tx>
          <c:spPr>
            <a:solidFill>
              <a:schemeClr val="bg2">
                <a:lumMod val="50000"/>
                <a:lumOff val="50000"/>
              </a:schemeClr>
            </a:solidFill>
            <a:scene3d>
              <a:camera prst="orthographicFront"/>
              <a:lightRig rig="threePt" dir="t"/>
            </a:scene3d>
            <a:sp3d/>
          </c:spPr>
          <c:invertIfNegative val="0"/>
          <c:dLbls>
            <c:numFmt formatCode="#,##0.0" sourceLinked="0"/>
            <c:txPr>
              <a:bodyPr/>
              <a:lstStyle/>
              <a:p>
                <a:pPr>
                  <a:defRPr sz="1100" b="1"/>
                </a:pPr>
                <a:endParaRPr lang="es-MX"/>
              </a:p>
            </c:txPr>
            <c:showLegendKey val="0"/>
            <c:showVal val="1"/>
            <c:showCatName val="0"/>
            <c:showSerName val="0"/>
            <c:showPercent val="0"/>
            <c:showBubbleSize val="0"/>
            <c:showLeaderLines val="0"/>
          </c:dLbls>
          <c:cat>
            <c:strRef>
              <c:f>'PEAO x NIVEL INGRESO'!$A$21:$A$24</c:f>
              <c:strCache>
                <c:ptCount val="4"/>
                <c:pt idx="0">
                  <c:v>No recibe 
ingresos</c:v>
                </c:pt>
                <c:pt idx="1">
                  <c:v>Hasta 1 s.m.</c:v>
                </c:pt>
                <c:pt idx="2">
                  <c:v>Más de 1
hasta 2 s.m.</c:v>
                </c:pt>
                <c:pt idx="3">
                  <c:v>Más de 2 s.m.</c:v>
                </c:pt>
              </c:strCache>
            </c:strRef>
          </c:cat>
          <c:val>
            <c:numRef>
              <c:f>'PEAO x NIVEL INGRESO'!$C$21:$C$24</c:f>
              <c:numCache>
                <c:formatCode>0.00</c:formatCode>
                <c:ptCount val="4"/>
                <c:pt idx="0">
                  <c:v>7.8427560128652276</c:v>
                </c:pt>
                <c:pt idx="1">
                  <c:v>13.575025812751711</c:v>
                </c:pt>
                <c:pt idx="2">
                  <c:v>24.022307562436314</c:v>
                </c:pt>
                <c:pt idx="3">
                  <c:v>44.94874567419005</c:v>
                </c:pt>
              </c:numCache>
            </c:numRef>
          </c:val>
        </c:ser>
        <c:dLbls>
          <c:showLegendKey val="0"/>
          <c:showVal val="0"/>
          <c:showCatName val="0"/>
          <c:showSerName val="0"/>
          <c:showPercent val="0"/>
          <c:showBubbleSize val="0"/>
        </c:dLbls>
        <c:gapWidth val="150"/>
        <c:axId val="114947200"/>
        <c:axId val="114948736"/>
      </c:barChart>
      <c:catAx>
        <c:axId val="114947200"/>
        <c:scaling>
          <c:orientation val="minMax"/>
        </c:scaling>
        <c:delete val="0"/>
        <c:axPos val="b"/>
        <c:majorTickMark val="out"/>
        <c:minorTickMark val="none"/>
        <c:tickLblPos val="nextTo"/>
        <c:crossAx val="114948736"/>
        <c:crosses val="autoZero"/>
        <c:auto val="1"/>
        <c:lblAlgn val="ctr"/>
        <c:lblOffset val="100"/>
        <c:noMultiLvlLbl val="0"/>
      </c:catAx>
      <c:valAx>
        <c:axId val="114948736"/>
        <c:scaling>
          <c:orientation val="minMax"/>
        </c:scaling>
        <c:delete val="1"/>
        <c:axPos val="l"/>
        <c:numFmt formatCode="0.00" sourceLinked="1"/>
        <c:majorTickMark val="out"/>
        <c:minorTickMark val="none"/>
        <c:tickLblPos val="nextTo"/>
        <c:crossAx val="114947200"/>
        <c:crosses val="autoZero"/>
        <c:crossBetween val="between"/>
      </c:valAx>
    </c:plotArea>
    <c:legend>
      <c:legendPos val="b"/>
      <c:layout>
        <c:manualLayout>
          <c:xMode val="edge"/>
          <c:yMode val="edge"/>
          <c:x val="0.42850507937119886"/>
          <c:y val="0.92803244738151514"/>
          <c:w val="0.20339676925004577"/>
          <c:h val="7.1967552618484837E-2"/>
        </c:manualLayout>
      </c:layout>
      <c:overlay val="0"/>
      <c:txPr>
        <a:bodyPr/>
        <a:lstStyle/>
        <a:p>
          <a:pPr>
            <a:defRPr sz="1100" b="1"/>
          </a:pPr>
          <a:endParaRPr lang="es-MX"/>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rgbClr val="FFFFFF"/>
                </a:solidFill>
              </a:defRPr>
            </a:pPr>
            <a:r>
              <a:rPr lang="es-MX" sz="1100" b="0" dirty="0">
                <a:solidFill>
                  <a:srgbClr val="FFFFFF"/>
                </a:solidFill>
              </a:rPr>
              <a:t>Porcentaje de población que recibe hasta un salario </a:t>
            </a:r>
            <a:r>
              <a:rPr lang="es-MX" sz="1100" b="0" dirty="0" smtClean="0">
                <a:solidFill>
                  <a:srgbClr val="FFFFFF"/>
                </a:solidFill>
              </a:rPr>
              <a:t>mínimo</a:t>
            </a:r>
          </a:p>
          <a:p>
            <a:pPr>
              <a:defRPr sz="1100" b="0">
                <a:solidFill>
                  <a:srgbClr val="FFFFFF"/>
                </a:solidFill>
              </a:defRPr>
            </a:pPr>
            <a:r>
              <a:rPr lang="es-MX" sz="1100" b="0" dirty="0" smtClean="0">
                <a:solidFill>
                  <a:srgbClr val="FFFFFF"/>
                </a:solidFill>
              </a:rPr>
              <a:t>1er</a:t>
            </a:r>
            <a:r>
              <a:rPr lang="es-MX" sz="1100" b="0" baseline="0" dirty="0" smtClean="0">
                <a:solidFill>
                  <a:srgbClr val="FFFFFF"/>
                </a:solidFill>
              </a:rPr>
              <a:t>. Trimestre 2012</a:t>
            </a:r>
            <a:endParaRPr lang="es-MX" sz="1100" b="0" dirty="0">
              <a:solidFill>
                <a:srgbClr val="FFFFFF"/>
              </a:solidFill>
            </a:endParaRPr>
          </a:p>
        </c:rich>
      </c:tx>
      <c:layout>
        <c:manualLayout>
          <c:xMode val="edge"/>
          <c:yMode val="edge"/>
          <c:x val="0.24683165000969454"/>
          <c:y val="3.3816266506402709E-2"/>
        </c:manualLayout>
      </c:layout>
      <c:overlay val="0"/>
    </c:title>
    <c:autoTitleDeleted val="0"/>
    <c:plotArea>
      <c:layout>
        <c:manualLayout>
          <c:layoutTarget val="inner"/>
          <c:xMode val="edge"/>
          <c:yMode val="edge"/>
          <c:x val="0"/>
          <c:y val="0.27680935774027815"/>
          <c:w val="1"/>
          <c:h val="0.41277058223687185"/>
        </c:manualLayout>
      </c:layout>
      <c:barChart>
        <c:barDir val="col"/>
        <c:grouping val="clustered"/>
        <c:varyColors val="0"/>
        <c:ser>
          <c:idx val="0"/>
          <c:order val="0"/>
          <c:tx>
            <c:strRef>
              <c:f>'Ingreso x Ent Fed'!$B$3</c:f>
              <c:strCache>
                <c:ptCount val="1"/>
                <c:pt idx="0">
                  <c:v>Hasta 1 s.m.</c:v>
                </c:pt>
              </c:strCache>
            </c:strRef>
          </c:tx>
          <c:spPr>
            <a:solidFill>
              <a:srgbClr val="283138">
                <a:lumMod val="25000"/>
                <a:lumOff val="75000"/>
              </a:srgbClr>
            </a:solidFill>
            <a:scene3d>
              <a:camera prst="orthographicFront"/>
              <a:lightRig rig="threePt" dir="t"/>
            </a:scene3d>
            <a:sp3d/>
          </c:spPr>
          <c:invertIfNegative val="0"/>
          <c:dPt>
            <c:idx val="0"/>
            <c:invertIfNegative val="0"/>
            <c:bubble3D val="0"/>
            <c:spPr>
              <a:solidFill>
                <a:srgbClr val="FF8600"/>
              </a:solidFill>
              <a:scene3d>
                <a:camera prst="orthographicFront"/>
                <a:lightRig rig="threePt" dir="t"/>
              </a:scene3d>
              <a:sp3d/>
            </c:spPr>
          </c:dPt>
          <c:dPt>
            <c:idx val="2"/>
            <c:invertIfNegative val="0"/>
            <c:bubble3D val="0"/>
          </c:dPt>
          <c:dPt>
            <c:idx val="12"/>
            <c:invertIfNegative val="0"/>
            <c:bubble3D val="0"/>
          </c:dPt>
          <c:dPt>
            <c:idx val="13"/>
            <c:invertIfNegative val="0"/>
            <c:bubble3D val="0"/>
          </c:dPt>
          <c:dPt>
            <c:idx val="14"/>
            <c:invertIfNegative val="0"/>
            <c:bubble3D val="0"/>
          </c:dPt>
          <c:dPt>
            <c:idx val="17"/>
            <c:invertIfNegative val="0"/>
            <c:bubble3D val="0"/>
            <c:spPr>
              <a:solidFill>
                <a:srgbClr val="D2610C">
                  <a:lumMod val="60000"/>
                  <a:lumOff val="40000"/>
                </a:srgbClr>
              </a:solidFill>
              <a:scene3d>
                <a:camera prst="orthographicFront"/>
                <a:lightRig rig="threePt" dir="t"/>
              </a:scene3d>
              <a:sp3d/>
            </c:spPr>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'Ingreso x Ent Fed'!$A$4:$A$36</c:f>
              <c:strCache>
                <c:ptCount val="33"/>
                <c:pt idx="0">
                  <c:v>Chiapas</c:v>
                </c:pt>
                <c:pt idx="1">
                  <c:v>Yuc</c:v>
                </c:pt>
                <c:pt idx="2">
                  <c:v>Oax</c:v>
                </c:pt>
                <c:pt idx="3">
                  <c:v>Hgo</c:v>
                </c:pt>
                <c:pt idx="4">
                  <c:v>Gro</c:v>
                </c:pt>
                <c:pt idx="5">
                  <c:v>Zac</c:v>
                </c:pt>
                <c:pt idx="6">
                  <c:v>Camp</c:v>
                </c:pt>
                <c:pt idx="7">
                  <c:v>Tlax</c:v>
                </c:pt>
                <c:pt idx="8">
                  <c:v>Pue</c:v>
                </c:pt>
                <c:pt idx="9">
                  <c:v>Nay</c:v>
                </c:pt>
                <c:pt idx="10">
                  <c:v>Ver</c:v>
                </c:pt>
                <c:pt idx="11">
                  <c:v>SLP</c:v>
                </c:pt>
                <c:pt idx="12">
                  <c:v>Mich</c:v>
                </c:pt>
                <c:pt idx="13">
                  <c:v>Dgo</c:v>
                </c:pt>
                <c:pt idx="14">
                  <c:v>Gto</c:v>
                </c:pt>
                <c:pt idx="15">
                  <c:v>Tab</c:v>
                </c:pt>
                <c:pt idx="16">
                  <c:v>Tamps</c:v>
                </c:pt>
                <c:pt idx="17">
                  <c:v>Nal</c:v>
                </c:pt>
                <c:pt idx="18">
                  <c:v>Coah</c:v>
                </c:pt>
                <c:pt idx="19">
                  <c:v>Mor</c:v>
                </c:pt>
                <c:pt idx="20">
                  <c:v>Col</c:v>
                </c:pt>
                <c:pt idx="21">
                  <c:v>Sin</c:v>
                </c:pt>
                <c:pt idx="22">
                  <c:v>Méx</c:v>
                </c:pt>
                <c:pt idx="23">
                  <c:v>Q.R.</c:v>
                </c:pt>
                <c:pt idx="24">
                  <c:v>Jal</c:v>
                </c:pt>
                <c:pt idx="25">
                  <c:v>Son</c:v>
                </c:pt>
                <c:pt idx="26">
                  <c:v>BCS</c:v>
                </c:pt>
                <c:pt idx="27">
                  <c:v>D.F.</c:v>
                </c:pt>
                <c:pt idx="28">
                  <c:v>N. L.</c:v>
                </c:pt>
                <c:pt idx="29">
                  <c:v>Ags</c:v>
                </c:pt>
                <c:pt idx="30">
                  <c:v>Qro</c:v>
                </c:pt>
                <c:pt idx="31">
                  <c:v>BC</c:v>
                </c:pt>
                <c:pt idx="32">
                  <c:v>Chih</c:v>
                </c:pt>
              </c:strCache>
            </c:strRef>
          </c:cat>
          <c:val>
            <c:numRef>
              <c:f>'Ingreso x Ent Fed'!$B$4:$B$36</c:f>
              <c:numCache>
                <c:formatCode>0.00</c:formatCode>
                <c:ptCount val="33"/>
                <c:pt idx="0">
                  <c:v>31.925181043982718</c:v>
                </c:pt>
                <c:pt idx="1">
                  <c:v>22.292333015153062</c:v>
                </c:pt>
                <c:pt idx="2">
                  <c:v>22.144512885042435</c:v>
                </c:pt>
                <c:pt idx="3">
                  <c:v>21.101497007429664</c:v>
                </c:pt>
                <c:pt idx="4">
                  <c:v>20.810654227265761</c:v>
                </c:pt>
                <c:pt idx="5">
                  <c:v>20.416830685556828</c:v>
                </c:pt>
                <c:pt idx="6">
                  <c:v>19.269584581811305</c:v>
                </c:pt>
                <c:pt idx="7">
                  <c:v>19.193614611674359</c:v>
                </c:pt>
                <c:pt idx="8">
                  <c:v>18.066207002400642</c:v>
                </c:pt>
                <c:pt idx="9">
                  <c:v>17.439691138404843</c:v>
                </c:pt>
                <c:pt idx="10">
                  <c:v>16.556536411019334</c:v>
                </c:pt>
                <c:pt idx="11">
                  <c:v>16.361335428484903</c:v>
                </c:pt>
                <c:pt idx="12">
                  <c:v>16.244184679278266</c:v>
                </c:pt>
                <c:pt idx="13">
                  <c:v>15.002211056515222</c:v>
                </c:pt>
                <c:pt idx="14">
                  <c:v>14.476615710541237</c:v>
                </c:pt>
                <c:pt idx="15">
                  <c:v>13.973433838453664</c:v>
                </c:pt>
                <c:pt idx="16">
                  <c:v>13.887990012305243</c:v>
                </c:pt>
                <c:pt idx="17">
                  <c:v>13.575025812751711</c:v>
                </c:pt>
                <c:pt idx="18">
                  <c:v>11.542057073944671</c:v>
                </c:pt>
                <c:pt idx="19">
                  <c:v>11.464569121536963</c:v>
                </c:pt>
                <c:pt idx="20">
                  <c:v>11.366002006521194</c:v>
                </c:pt>
                <c:pt idx="21">
                  <c:v>10.870124382222713</c:v>
                </c:pt>
                <c:pt idx="22">
                  <c:v>9.8770439969773403</c:v>
                </c:pt>
                <c:pt idx="23">
                  <c:v>9.6136239845171456</c:v>
                </c:pt>
                <c:pt idx="24">
                  <c:v>9.4649451286493687</c:v>
                </c:pt>
                <c:pt idx="25">
                  <c:v>9.2564015513924467</c:v>
                </c:pt>
                <c:pt idx="26">
                  <c:v>9.1824587982914583</c:v>
                </c:pt>
                <c:pt idx="27">
                  <c:v>8.6349167630968289</c:v>
                </c:pt>
                <c:pt idx="28">
                  <c:v>8.0250552371124222</c:v>
                </c:pt>
                <c:pt idx="29">
                  <c:v>7.6296527188107959</c:v>
                </c:pt>
                <c:pt idx="30">
                  <c:v>6.4045020987439862</c:v>
                </c:pt>
                <c:pt idx="31">
                  <c:v>5.8569838723208703</c:v>
                </c:pt>
                <c:pt idx="32">
                  <c:v>4.8992025818054463</c:v>
                </c:pt>
              </c:numCache>
            </c:numRef>
          </c:val>
        </c:ser>
        <c:dLbls>
          <c:showLegendKey val="0"/>
          <c:showVal val="0"/>
          <c:showCatName val="0"/>
          <c:showSerName val="0"/>
          <c:showPercent val="0"/>
          <c:showBubbleSize val="0"/>
        </c:dLbls>
        <c:gapWidth val="50"/>
        <c:axId val="115003392"/>
        <c:axId val="115004928"/>
      </c:barChart>
      <c:catAx>
        <c:axId val="115003392"/>
        <c:scaling>
          <c:orientation val="minMax"/>
        </c:scaling>
        <c:delete val="0"/>
        <c:axPos val="b"/>
        <c:majorTickMark val="out"/>
        <c:minorTickMark val="none"/>
        <c:tickLblPos val="nextTo"/>
        <c:txPr>
          <a:bodyPr/>
          <a:lstStyle/>
          <a:p>
            <a:pPr>
              <a:defRPr sz="1000">
                <a:ln>
                  <a:noFill/>
                </a:ln>
                <a:solidFill>
                  <a:srgbClr val="FFFFFF"/>
                </a:solidFill>
              </a:defRPr>
            </a:pPr>
            <a:endParaRPr lang="es-MX"/>
          </a:p>
        </c:txPr>
        <c:crossAx val="115004928"/>
        <c:crosses val="autoZero"/>
        <c:auto val="1"/>
        <c:lblAlgn val="ctr"/>
        <c:lblOffset val="100"/>
        <c:noMultiLvlLbl val="0"/>
      </c:catAx>
      <c:valAx>
        <c:axId val="115004928"/>
        <c:scaling>
          <c:orientation val="minMax"/>
        </c:scaling>
        <c:delete val="1"/>
        <c:axPos val="l"/>
        <c:numFmt formatCode="0.00" sourceLinked="1"/>
        <c:majorTickMark val="out"/>
        <c:minorTickMark val="none"/>
        <c:tickLblPos val="nextTo"/>
        <c:crossAx val="115003392"/>
        <c:crosses val="autoZero"/>
        <c:crossBetween val="between"/>
      </c:valAx>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rgbClr val="FFFFFF"/>
                </a:solidFill>
              </a:defRPr>
            </a:pPr>
            <a:r>
              <a:rPr lang="es-MX" sz="1100" b="0" dirty="0">
                <a:solidFill>
                  <a:srgbClr val="FFFFFF"/>
                </a:solidFill>
              </a:rPr>
              <a:t>Porcentaje de población que no  recibe </a:t>
            </a:r>
            <a:r>
              <a:rPr lang="es-MX" sz="1100" b="0" dirty="0" smtClean="0">
                <a:solidFill>
                  <a:srgbClr val="FFFFFF"/>
                </a:solidFill>
              </a:rPr>
              <a:t>ingresos</a:t>
            </a:r>
          </a:p>
          <a:p>
            <a:pPr>
              <a:defRPr sz="1100" b="0">
                <a:solidFill>
                  <a:srgbClr val="FFFFFF"/>
                </a:solidFill>
              </a:defRPr>
            </a:pPr>
            <a:r>
              <a:rPr lang="es-MX" sz="1100" b="0" dirty="0" smtClean="0">
                <a:solidFill>
                  <a:srgbClr val="FFFFFF"/>
                </a:solidFill>
              </a:rPr>
              <a:t>1er. Trimestre 2012</a:t>
            </a:r>
            <a:endParaRPr lang="es-MX" sz="1100" b="0" dirty="0">
              <a:solidFill>
                <a:srgbClr val="FFFFFF"/>
              </a:solidFill>
            </a:endParaRPr>
          </a:p>
        </c:rich>
      </c:tx>
      <c:layout>
        <c:manualLayout>
          <c:xMode val="edge"/>
          <c:yMode val="edge"/>
          <c:x val="0.30417636510751866"/>
          <c:y val="3.3816425120772944E-2"/>
        </c:manualLayout>
      </c:layout>
      <c:overlay val="0"/>
    </c:title>
    <c:autoTitleDeleted val="0"/>
    <c:plotArea>
      <c:layout>
        <c:manualLayout>
          <c:layoutTarget val="inner"/>
          <c:xMode val="edge"/>
          <c:yMode val="edge"/>
          <c:x val="1.1577357890071817E-2"/>
          <c:y val="0.19563092572956506"/>
          <c:w val="0.97252427530167906"/>
          <c:h val="0.53599375911628799"/>
        </c:manualLayout>
      </c:layout>
      <c:barChart>
        <c:barDir val="col"/>
        <c:grouping val="clustered"/>
        <c:varyColors val="0"/>
        <c:ser>
          <c:idx val="0"/>
          <c:order val="0"/>
          <c:tx>
            <c:strRef>
              <c:f>'Ingreso x Ent Fed'!$E$3</c:f>
              <c:strCache>
                <c:ptCount val="1"/>
                <c:pt idx="0">
                  <c:v>No recibe ingresos</c:v>
                </c:pt>
              </c:strCache>
            </c:strRef>
          </c:tx>
          <c:spPr>
            <a:solidFill>
              <a:srgbClr val="283138">
                <a:lumMod val="25000"/>
                <a:lumOff val="75000"/>
              </a:srgbClr>
            </a:solidFill>
            <a:scene3d>
              <a:camera prst="orthographicFront"/>
              <a:lightRig rig="threePt" dir="t"/>
            </a:scene3d>
            <a:sp3d/>
          </c:spPr>
          <c:invertIfNegative val="0"/>
          <c:dPt>
            <c:idx val="2"/>
            <c:invertIfNegative val="0"/>
            <c:bubble3D val="0"/>
            <c:spPr>
              <a:solidFill>
                <a:srgbClr val="FF8600"/>
              </a:solidFill>
              <a:scene3d>
                <a:camera prst="orthographicFront"/>
                <a:lightRig rig="threePt" dir="t"/>
              </a:scene3d>
              <a:sp3d/>
            </c:spPr>
          </c:dPt>
          <c:dPt>
            <c:idx val="12"/>
            <c:invertIfNegative val="0"/>
            <c:bubble3D val="0"/>
          </c:dPt>
          <c:dPt>
            <c:idx val="13"/>
            <c:invertIfNegative val="0"/>
            <c:bubble3D val="0"/>
            <c:spPr>
              <a:solidFill>
                <a:srgbClr val="D2610C">
                  <a:lumMod val="60000"/>
                  <a:lumOff val="40000"/>
                </a:srgbClr>
              </a:solidFill>
              <a:scene3d>
                <a:camera prst="orthographicFront"/>
                <a:lightRig rig="threePt" dir="t"/>
              </a:scene3d>
              <a:sp3d/>
            </c:spPr>
          </c:dPt>
          <c:dPt>
            <c:idx val="14"/>
            <c:invertIfNegative val="0"/>
            <c:bubble3D val="0"/>
          </c:dPt>
          <c:dLbls>
            <c:dLbl>
              <c:idx val="2"/>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'Ingreso x Ent Fed'!$D$4:$D$36</c:f>
              <c:strCache>
                <c:ptCount val="33"/>
                <c:pt idx="0">
                  <c:v>Gro</c:v>
                </c:pt>
                <c:pt idx="1">
                  <c:v>Oax</c:v>
                </c:pt>
                <c:pt idx="2">
                  <c:v>Chiapas</c:v>
                </c:pt>
                <c:pt idx="3">
                  <c:v>Pue</c:v>
                </c:pt>
                <c:pt idx="4">
                  <c:v>Hgo</c:v>
                </c:pt>
                <c:pt idx="5">
                  <c:v>Zac</c:v>
                </c:pt>
                <c:pt idx="6">
                  <c:v>SLP</c:v>
                </c:pt>
                <c:pt idx="7">
                  <c:v>Mich</c:v>
                </c:pt>
                <c:pt idx="8">
                  <c:v>Camp</c:v>
                </c:pt>
                <c:pt idx="9">
                  <c:v>Ver</c:v>
                </c:pt>
                <c:pt idx="10">
                  <c:v>Gto</c:v>
                </c:pt>
                <c:pt idx="11">
                  <c:v>Yuc</c:v>
                </c:pt>
                <c:pt idx="12">
                  <c:v>Tlax</c:v>
                </c:pt>
                <c:pt idx="13">
                  <c:v>Nal</c:v>
                </c:pt>
                <c:pt idx="14">
                  <c:v>Q.R.</c:v>
                </c:pt>
                <c:pt idx="15">
                  <c:v>Qro</c:v>
                </c:pt>
                <c:pt idx="16">
                  <c:v>Nay</c:v>
                </c:pt>
                <c:pt idx="17">
                  <c:v>Dgo</c:v>
                </c:pt>
                <c:pt idx="18">
                  <c:v>Tab</c:v>
                </c:pt>
                <c:pt idx="19">
                  <c:v>Col</c:v>
                </c:pt>
                <c:pt idx="20">
                  <c:v>Jal</c:v>
                </c:pt>
                <c:pt idx="21">
                  <c:v>Sin</c:v>
                </c:pt>
                <c:pt idx="22">
                  <c:v>Mor</c:v>
                </c:pt>
                <c:pt idx="23">
                  <c:v>Méx</c:v>
                </c:pt>
                <c:pt idx="24">
                  <c:v>Coah</c:v>
                </c:pt>
                <c:pt idx="25">
                  <c:v>Tamps</c:v>
                </c:pt>
                <c:pt idx="26">
                  <c:v>Ags</c:v>
                </c:pt>
                <c:pt idx="27">
                  <c:v>D.F.</c:v>
                </c:pt>
                <c:pt idx="28">
                  <c:v>Son</c:v>
                </c:pt>
                <c:pt idx="29">
                  <c:v>N. L.</c:v>
                </c:pt>
                <c:pt idx="30">
                  <c:v>BCS</c:v>
                </c:pt>
                <c:pt idx="31">
                  <c:v>BC</c:v>
                </c:pt>
                <c:pt idx="32">
                  <c:v>Chih</c:v>
                </c:pt>
              </c:strCache>
            </c:strRef>
          </c:cat>
          <c:val>
            <c:numRef>
              <c:f>'Ingreso x Ent Fed'!$E$4:$E$36</c:f>
              <c:numCache>
                <c:formatCode>0.00</c:formatCode>
                <c:ptCount val="33"/>
                <c:pt idx="0">
                  <c:v>26.841894765957608</c:v>
                </c:pt>
                <c:pt idx="1">
                  <c:v>25.055900748461369</c:v>
                </c:pt>
                <c:pt idx="2">
                  <c:v>16.886314088296512</c:v>
                </c:pt>
                <c:pt idx="3">
                  <c:v>13.549279890828348</c:v>
                </c:pt>
                <c:pt idx="4">
                  <c:v>10.934750891993009</c:v>
                </c:pt>
                <c:pt idx="5">
                  <c:v>10.73189141166996</c:v>
                </c:pt>
                <c:pt idx="6">
                  <c:v>10.263301187397403</c:v>
                </c:pt>
                <c:pt idx="7">
                  <c:v>10.196251128676934</c:v>
                </c:pt>
                <c:pt idx="8">
                  <c:v>9.0357854709989827</c:v>
                </c:pt>
                <c:pt idx="9">
                  <c:v>8.902408049119952</c:v>
                </c:pt>
                <c:pt idx="10">
                  <c:v>8.3742303572831212</c:v>
                </c:pt>
                <c:pt idx="11">
                  <c:v>8.2675410463419787</c:v>
                </c:pt>
                <c:pt idx="12">
                  <c:v>8.1193515347582252</c:v>
                </c:pt>
                <c:pt idx="13">
                  <c:v>7.8427560128652276</c:v>
                </c:pt>
                <c:pt idx="14">
                  <c:v>7.4010012863748571</c:v>
                </c:pt>
                <c:pt idx="15">
                  <c:v>7.0316340038271612</c:v>
                </c:pt>
                <c:pt idx="16">
                  <c:v>6.8804435707107956</c:v>
                </c:pt>
                <c:pt idx="17">
                  <c:v>6.6009667016429612</c:v>
                </c:pt>
                <c:pt idx="18">
                  <c:v>6.3165795108508114</c:v>
                </c:pt>
                <c:pt idx="19">
                  <c:v>6.2336970152997235</c:v>
                </c:pt>
                <c:pt idx="20">
                  <c:v>5.91015551593431</c:v>
                </c:pt>
                <c:pt idx="21">
                  <c:v>5.5567803928053054</c:v>
                </c:pt>
                <c:pt idx="22">
                  <c:v>5.1314818268500835</c:v>
                </c:pt>
                <c:pt idx="23">
                  <c:v>4.4072607373991781</c:v>
                </c:pt>
                <c:pt idx="24">
                  <c:v>4.2813583821208789</c:v>
                </c:pt>
                <c:pt idx="25">
                  <c:v>4.1963385627621141</c:v>
                </c:pt>
                <c:pt idx="26">
                  <c:v>3.6727323537947267</c:v>
                </c:pt>
                <c:pt idx="27">
                  <c:v>3.1975394199179497</c:v>
                </c:pt>
                <c:pt idx="28">
                  <c:v>3.0788658786251455</c:v>
                </c:pt>
                <c:pt idx="29">
                  <c:v>2.9717782674931934</c:v>
                </c:pt>
                <c:pt idx="30">
                  <c:v>2.6280610848350974</c:v>
                </c:pt>
                <c:pt idx="31">
                  <c:v>2.0347617820851576</c:v>
                </c:pt>
                <c:pt idx="32">
                  <c:v>1.6474850925739704</c:v>
                </c:pt>
              </c:numCache>
            </c:numRef>
          </c:val>
        </c:ser>
        <c:dLbls>
          <c:showLegendKey val="0"/>
          <c:showVal val="0"/>
          <c:showCatName val="0"/>
          <c:showSerName val="0"/>
          <c:showPercent val="0"/>
          <c:showBubbleSize val="0"/>
        </c:dLbls>
        <c:gapWidth val="50"/>
        <c:axId val="115047808"/>
        <c:axId val="115049600"/>
      </c:barChart>
      <c:catAx>
        <c:axId val="115047808"/>
        <c:scaling>
          <c:orientation val="minMax"/>
        </c:scaling>
        <c:delete val="0"/>
        <c:axPos val="b"/>
        <c:majorTickMark val="out"/>
        <c:minorTickMark val="none"/>
        <c:tickLblPos val="nextTo"/>
        <c:txPr>
          <a:bodyPr/>
          <a:lstStyle/>
          <a:p>
            <a:pPr>
              <a:defRPr>
                <a:solidFill>
                  <a:srgbClr val="FFFFFF"/>
                </a:solidFill>
              </a:defRPr>
            </a:pPr>
            <a:endParaRPr lang="es-MX"/>
          </a:p>
        </c:txPr>
        <c:crossAx val="115049600"/>
        <c:crosses val="autoZero"/>
        <c:auto val="1"/>
        <c:lblAlgn val="ctr"/>
        <c:lblOffset val="100"/>
        <c:noMultiLvlLbl val="0"/>
      </c:catAx>
      <c:valAx>
        <c:axId val="115049600"/>
        <c:scaling>
          <c:orientation val="minMax"/>
        </c:scaling>
        <c:delete val="1"/>
        <c:axPos val="l"/>
        <c:numFmt formatCode="0.00" sourceLinked="1"/>
        <c:majorTickMark val="out"/>
        <c:minorTickMark val="none"/>
        <c:tickLblPos val="nextTo"/>
        <c:crossAx val="115047808"/>
        <c:crosses val="autoZero"/>
        <c:crossBetween val="between"/>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pPr>
            <a:r>
              <a:rPr lang="es-MX" sz="1100" b="0" dirty="0">
                <a:solidFill>
                  <a:srgbClr val="FFFFFF"/>
                </a:solidFill>
              </a:rPr>
              <a:t>Tasa de Condiciones Críticas de Ocupación </a:t>
            </a:r>
          </a:p>
          <a:p>
            <a:pPr>
              <a:defRPr sz="1100" b="0"/>
            </a:pPr>
            <a:r>
              <a:rPr lang="es-MX" sz="1100" b="0" dirty="0">
                <a:solidFill>
                  <a:srgbClr val="FFFFFF"/>
                </a:solidFill>
              </a:rPr>
              <a:t>1er. Trimestre 2012</a:t>
            </a:r>
          </a:p>
        </c:rich>
      </c:tx>
      <c:layout>
        <c:manualLayout>
          <c:xMode val="edge"/>
          <c:yMode val="edge"/>
          <c:x val="0.29833051706813213"/>
          <c:y val="5.0156322371468269E-2"/>
        </c:manualLayout>
      </c:layout>
      <c:overlay val="0"/>
    </c:title>
    <c:autoTitleDeleted val="0"/>
    <c:plotArea>
      <c:layout>
        <c:manualLayout>
          <c:layoutTarget val="inner"/>
          <c:xMode val="edge"/>
          <c:yMode val="edge"/>
          <c:x val="3.2357552293464806E-2"/>
          <c:y val="0.19263322783181513"/>
          <c:w val="0.96164175449562928"/>
          <c:h val="0.56402269569245034"/>
        </c:manualLayout>
      </c:layout>
      <c:barChart>
        <c:barDir val="col"/>
        <c:grouping val="clustered"/>
        <c:varyColors val="0"/>
        <c:ser>
          <c:idx val="0"/>
          <c:order val="0"/>
          <c:spPr>
            <a:solidFill>
              <a:srgbClr val="283138">
                <a:lumMod val="25000"/>
                <a:lumOff val="75000"/>
              </a:srgbClr>
            </a:solidFill>
            <a:scene3d>
              <a:camera prst="orthographicFront"/>
              <a:lightRig rig="threePt" dir="t"/>
            </a:scene3d>
            <a:sp3d/>
          </c:spPr>
          <c:invertIfNegative val="0"/>
          <c:dPt>
            <c:idx val="0"/>
            <c:invertIfNegative val="0"/>
            <c:bubble3D val="0"/>
            <c:spPr>
              <a:solidFill>
                <a:srgbClr val="FF8600"/>
              </a:solidFill>
              <a:scene3d>
                <a:camera prst="orthographicFront"/>
                <a:lightRig rig="threePt" dir="t"/>
              </a:scene3d>
              <a:sp3d/>
            </c:spPr>
          </c:dPt>
          <c:dPt>
            <c:idx val="2"/>
            <c:invertIfNegative val="0"/>
            <c:bubble3D val="0"/>
          </c:dPt>
          <c:dPt>
            <c:idx val="12"/>
            <c:invertIfNegative val="0"/>
            <c:bubble3D val="0"/>
          </c:dPt>
          <c:dPt>
            <c:idx val="13"/>
            <c:invertIfNegative val="0"/>
            <c:bubble3D val="0"/>
          </c:dPt>
          <c:dPt>
            <c:idx val="14"/>
            <c:invertIfNegative val="0"/>
            <c:bubble3D val="0"/>
            <c:spPr>
              <a:solidFill>
                <a:srgbClr val="D2610C">
                  <a:lumMod val="60000"/>
                  <a:lumOff val="40000"/>
                </a:srgbClr>
              </a:solidFill>
              <a:scene3d>
                <a:camera prst="orthographicFront"/>
                <a:lightRig rig="threePt" dir="t"/>
              </a:scene3d>
              <a:sp3d/>
            </c:spPr>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4"/>
              <c:spPr/>
              <c:txPr>
                <a:bodyPr rot="-2700000"/>
                <a:lstStyle/>
                <a:p>
                  <a:pPr>
                    <a:defRPr sz="1000" b="1">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TCCO!$A$5:$A$37</c:f>
              <c:strCache>
                <c:ptCount val="33"/>
                <c:pt idx="0">
                  <c:v>Chiapas</c:v>
                </c:pt>
                <c:pt idx="1">
                  <c:v>Tlax</c:v>
                </c:pt>
                <c:pt idx="2">
                  <c:v>Gro</c:v>
                </c:pt>
                <c:pt idx="3">
                  <c:v>Hgo</c:v>
                </c:pt>
                <c:pt idx="4">
                  <c:v>Oax</c:v>
                </c:pt>
                <c:pt idx="5">
                  <c:v>Camp</c:v>
                </c:pt>
                <c:pt idx="6">
                  <c:v>Yuc</c:v>
                </c:pt>
                <c:pt idx="7">
                  <c:v>Pue</c:v>
                </c:pt>
                <c:pt idx="8">
                  <c:v>Ver</c:v>
                </c:pt>
                <c:pt idx="9">
                  <c:v>Zac</c:v>
                </c:pt>
                <c:pt idx="10">
                  <c:v>Tab</c:v>
                </c:pt>
                <c:pt idx="11">
                  <c:v>SLP</c:v>
                </c:pt>
                <c:pt idx="12">
                  <c:v>Gto</c:v>
                </c:pt>
                <c:pt idx="13">
                  <c:v>Dgo</c:v>
                </c:pt>
                <c:pt idx="14">
                  <c:v>Nal</c:v>
                </c:pt>
                <c:pt idx="15">
                  <c:v>Nay</c:v>
                </c:pt>
                <c:pt idx="16">
                  <c:v>Méx</c:v>
                </c:pt>
                <c:pt idx="17">
                  <c:v>Mich</c:v>
                </c:pt>
                <c:pt idx="18">
                  <c:v>Tamps</c:v>
                </c:pt>
                <c:pt idx="19">
                  <c:v>Ags</c:v>
                </c:pt>
                <c:pt idx="20">
                  <c:v>Coah</c:v>
                </c:pt>
                <c:pt idx="21">
                  <c:v>D.F.</c:v>
                </c:pt>
                <c:pt idx="22">
                  <c:v>Mor</c:v>
                </c:pt>
                <c:pt idx="23">
                  <c:v>Q.R.</c:v>
                </c:pt>
                <c:pt idx="24">
                  <c:v>Sin</c:v>
                </c:pt>
                <c:pt idx="25">
                  <c:v>Col</c:v>
                </c:pt>
                <c:pt idx="26">
                  <c:v>Qro</c:v>
                </c:pt>
                <c:pt idx="27">
                  <c:v>Son</c:v>
                </c:pt>
                <c:pt idx="28">
                  <c:v>BCS</c:v>
                </c:pt>
                <c:pt idx="29">
                  <c:v>Jal</c:v>
                </c:pt>
                <c:pt idx="30">
                  <c:v>N. L.</c:v>
                </c:pt>
                <c:pt idx="31">
                  <c:v>BC</c:v>
                </c:pt>
                <c:pt idx="32">
                  <c:v>Chih</c:v>
                </c:pt>
              </c:strCache>
            </c:strRef>
          </c:cat>
          <c:val>
            <c:numRef>
              <c:f>TCCO!$J$5:$J$37</c:f>
              <c:numCache>
                <c:formatCode>0.0</c:formatCode>
                <c:ptCount val="33"/>
                <c:pt idx="0">
                  <c:v>31.443529999999999</c:v>
                </c:pt>
                <c:pt idx="1">
                  <c:v>20.009160000000001</c:v>
                </c:pt>
                <c:pt idx="2">
                  <c:v>18.787379999999999</c:v>
                </c:pt>
                <c:pt idx="3">
                  <c:v>18.408329999999999</c:v>
                </c:pt>
                <c:pt idx="4">
                  <c:v>18.341919999999998</c:v>
                </c:pt>
                <c:pt idx="5">
                  <c:v>17.410060000000001</c:v>
                </c:pt>
                <c:pt idx="6">
                  <c:v>17.406669999999998</c:v>
                </c:pt>
                <c:pt idx="7">
                  <c:v>16.545159999999999</c:v>
                </c:pt>
                <c:pt idx="8">
                  <c:v>15.46781</c:v>
                </c:pt>
                <c:pt idx="9">
                  <c:v>15.02913</c:v>
                </c:pt>
                <c:pt idx="10">
                  <c:v>13.659739999999999</c:v>
                </c:pt>
                <c:pt idx="11">
                  <c:v>12.98817</c:v>
                </c:pt>
                <c:pt idx="12">
                  <c:v>12.971</c:v>
                </c:pt>
                <c:pt idx="13">
                  <c:v>12.90024</c:v>
                </c:pt>
                <c:pt idx="14">
                  <c:v>12.141550000000001</c:v>
                </c:pt>
                <c:pt idx="15">
                  <c:v>11.82152</c:v>
                </c:pt>
                <c:pt idx="16">
                  <c:v>11.813700000000001</c:v>
                </c:pt>
                <c:pt idx="17">
                  <c:v>10.320539999999999</c:v>
                </c:pt>
                <c:pt idx="18">
                  <c:v>9.9623000000000008</c:v>
                </c:pt>
                <c:pt idx="19">
                  <c:v>9.9</c:v>
                </c:pt>
                <c:pt idx="20">
                  <c:v>9.5005500000000005</c:v>
                </c:pt>
                <c:pt idx="21">
                  <c:v>9.4205100000000002</c:v>
                </c:pt>
                <c:pt idx="22">
                  <c:v>8.8839199999999998</c:v>
                </c:pt>
                <c:pt idx="23">
                  <c:v>8.8371600000000008</c:v>
                </c:pt>
                <c:pt idx="24">
                  <c:v>8.3991000000000007</c:v>
                </c:pt>
                <c:pt idx="25">
                  <c:v>8.26248</c:v>
                </c:pt>
                <c:pt idx="26">
                  <c:v>7.0376899999999996</c:v>
                </c:pt>
                <c:pt idx="27">
                  <c:v>6.5070899999999998</c:v>
                </c:pt>
                <c:pt idx="28">
                  <c:v>6.19156</c:v>
                </c:pt>
                <c:pt idx="29">
                  <c:v>6.1049499999999997</c:v>
                </c:pt>
                <c:pt idx="30">
                  <c:v>5.6309899999999997</c:v>
                </c:pt>
                <c:pt idx="31">
                  <c:v>5.4257799999999996</c:v>
                </c:pt>
                <c:pt idx="32">
                  <c:v>4.4139499999999998</c:v>
                </c:pt>
              </c:numCache>
            </c:numRef>
          </c:val>
        </c:ser>
        <c:dLbls>
          <c:showLegendKey val="0"/>
          <c:showVal val="0"/>
          <c:showCatName val="0"/>
          <c:showSerName val="0"/>
          <c:showPercent val="0"/>
          <c:showBubbleSize val="0"/>
        </c:dLbls>
        <c:gapWidth val="50"/>
        <c:axId val="115509120"/>
        <c:axId val="115510656"/>
      </c:barChart>
      <c:catAx>
        <c:axId val="115509120"/>
        <c:scaling>
          <c:orientation val="minMax"/>
        </c:scaling>
        <c:delete val="0"/>
        <c:axPos val="b"/>
        <c:majorTickMark val="out"/>
        <c:minorTickMark val="none"/>
        <c:tickLblPos val="nextTo"/>
        <c:txPr>
          <a:bodyPr/>
          <a:lstStyle/>
          <a:p>
            <a:pPr>
              <a:defRPr>
                <a:solidFill>
                  <a:srgbClr val="FFFFFF"/>
                </a:solidFill>
              </a:defRPr>
            </a:pPr>
            <a:endParaRPr lang="es-MX"/>
          </a:p>
        </c:txPr>
        <c:crossAx val="115510656"/>
        <c:crosses val="autoZero"/>
        <c:auto val="1"/>
        <c:lblAlgn val="ctr"/>
        <c:lblOffset val="100"/>
        <c:noMultiLvlLbl val="0"/>
      </c:catAx>
      <c:valAx>
        <c:axId val="115510656"/>
        <c:scaling>
          <c:orientation val="minMax"/>
        </c:scaling>
        <c:delete val="1"/>
        <c:axPos val="l"/>
        <c:numFmt formatCode="0.0" sourceLinked="1"/>
        <c:majorTickMark val="out"/>
        <c:minorTickMark val="none"/>
        <c:tickLblPos val="nextTo"/>
        <c:crossAx val="115509120"/>
        <c:crosses val="autoZero"/>
        <c:crossBetween val="between"/>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MX" sz="1200"/>
              <a:t>Porcentajes de Población</a:t>
            </a:r>
            <a:r>
              <a:rPr lang="es-MX" sz="1200" baseline="0"/>
              <a:t> Ocupada  (PEAO)</a:t>
            </a:r>
          </a:p>
          <a:p>
            <a:pPr>
              <a:defRPr sz="1200"/>
            </a:pPr>
            <a:r>
              <a:rPr lang="es-MX" sz="1200" baseline="0"/>
              <a:t>1er. Trimestre 2012</a:t>
            </a:r>
            <a:endParaRPr lang="es-MX" sz="1200"/>
          </a:p>
        </c:rich>
      </c:tx>
      <c:layout/>
      <c:overlay val="0"/>
    </c:title>
    <c:autoTitleDeleted val="0"/>
    <c:plotArea>
      <c:layout>
        <c:manualLayout>
          <c:layoutTarget val="inner"/>
          <c:xMode val="edge"/>
          <c:yMode val="edge"/>
          <c:x val="1.828021014512967E-2"/>
          <c:y val="0.25348403727405111"/>
          <c:w val="0.95116426071741034"/>
          <c:h val="0.63053623505395162"/>
        </c:manualLayout>
      </c:layout>
      <c:barChart>
        <c:barDir val="col"/>
        <c:grouping val="clustered"/>
        <c:varyColors val="0"/>
        <c:ser>
          <c:idx val="0"/>
          <c:order val="0"/>
          <c:spPr>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1"/>
            <c:invertIfNegative val="0"/>
            <c:bubble3D val="0"/>
            <c:spPr>
              <a:solidFill>
                <a:schemeClr val="bg2">
                  <a:lumMod val="50000"/>
                  <a:lumOff val="50000"/>
                </a:schemeClr>
              </a:solidFill>
              <a:scene3d>
                <a:camera prst="orthographicFront"/>
                <a:lightRig rig="threePt" dir="t"/>
              </a:scene3d>
              <a:sp3d/>
            </c:spPr>
          </c:dPt>
          <c:dLbls>
            <c:txPr>
              <a:bodyPr/>
              <a:lstStyle/>
              <a:p>
                <a:pPr>
                  <a:defRPr b="1"/>
                </a:pPr>
                <a:endParaRPr lang="es-MX"/>
              </a:p>
            </c:txPr>
            <c:showLegendKey val="0"/>
            <c:showVal val="1"/>
            <c:showCatName val="0"/>
            <c:showSerName val="0"/>
            <c:showPercent val="0"/>
            <c:showBubbleSize val="0"/>
            <c:showLeaderLines val="0"/>
          </c:dLbls>
          <c:cat>
            <c:strRef>
              <c:f>'PEA y PEAO'!$H$23:$H$24</c:f>
              <c:strCache>
                <c:ptCount val="2"/>
                <c:pt idx="0">
                  <c:v>Chiapas</c:v>
                </c:pt>
                <c:pt idx="1">
                  <c:v>Nacional</c:v>
                </c:pt>
              </c:strCache>
            </c:strRef>
          </c:cat>
          <c:val>
            <c:numRef>
              <c:f>'PEA y PEAO'!$I$23:$I$24</c:f>
              <c:numCache>
                <c:formatCode>0.00</c:formatCode>
                <c:ptCount val="2"/>
                <c:pt idx="0">
                  <c:v>97.894764178995942</c:v>
                </c:pt>
                <c:pt idx="1">
                  <c:v>95.072804926265462</c:v>
                </c:pt>
              </c:numCache>
            </c:numRef>
          </c:val>
        </c:ser>
        <c:dLbls>
          <c:showLegendKey val="0"/>
          <c:showVal val="0"/>
          <c:showCatName val="0"/>
          <c:showSerName val="0"/>
          <c:showPercent val="0"/>
          <c:showBubbleSize val="0"/>
        </c:dLbls>
        <c:gapWidth val="150"/>
        <c:axId val="98739328"/>
        <c:axId val="98740864"/>
      </c:barChart>
      <c:catAx>
        <c:axId val="98739328"/>
        <c:scaling>
          <c:orientation val="minMax"/>
        </c:scaling>
        <c:delete val="0"/>
        <c:axPos val="b"/>
        <c:majorTickMark val="out"/>
        <c:minorTickMark val="none"/>
        <c:tickLblPos val="nextTo"/>
        <c:crossAx val="98740864"/>
        <c:crosses val="autoZero"/>
        <c:auto val="1"/>
        <c:lblAlgn val="ctr"/>
        <c:lblOffset val="100"/>
        <c:noMultiLvlLbl val="0"/>
      </c:catAx>
      <c:valAx>
        <c:axId val="98740864"/>
        <c:scaling>
          <c:orientation val="minMax"/>
          <c:min val="45"/>
        </c:scaling>
        <c:delete val="1"/>
        <c:axPos val="l"/>
        <c:numFmt formatCode="0.00" sourceLinked="1"/>
        <c:majorTickMark val="out"/>
        <c:minorTickMark val="none"/>
        <c:tickLblPos val="nextTo"/>
        <c:crossAx val="9873932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i="0" baseline="0" dirty="0" err="1">
                <a:effectLst/>
              </a:rPr>
              <a:t>Porcentajes</a:t>
            </a:r>
            <a:r>
              <a:rPr lang="en-US" sz="1100" b="0" i="0" baseline="0" dirty="0">
                <a:effectLst/>
              </a:rPr>
              <a:t> de la PEAO  </a:t>
            </a:r>
            <a:r>
              <a:rPr lang="en-US" sz="1100" b="0" i="0" baseline="0" dirty="0" err="1">
                <a:effectLst/>
              </a:rPr>
              <a:t>por</a:t>
            </a:r>
            <a:r>
              <a:rPr lang="en-US" sz="1100" b="0" i="0" baseline="0" dirty="0">
                <a:effectLst/>
              </a:rPr>
              <a:t> </a:t>
            </a:r>
            <a:r>
              <a:rPr lang="en-US" sz="1100" b="0" i="0" baseline="0" dirty="0" err="1">
                <a:effectLst/>
              </a:rPr>
              <a:t>sexo</a:t>
            </a:r>
            <a:r>
              <a:rPr lang="en-US" sz="1100" b="0" i="0" baseline="0" dirty="0">
                <a:effectLst/>
              </a:rPr>
              <a:t> </a:t>
            </a:r>
            <a:endParaRPr lang="es-MX" sz="1100" b="0" dirty="0">
              <a:effectLst/>
            </a:endParaRPr>
          </a:p>
          <a:p>
            <a:pPr>
              <a:defRPr sz="1100" b="0"/>
            </a:pPr>
            <a:r>
              <a:rPr lang="en-US" sz="1100" b="0" i="0" baseline="0" dirty="0" smtClean="0">
                <a:effectLst/>
              </a:rPr>
              <a:t>1er. </a:t>
            </a:r>
            <a:r>
              <a:rPr lang="en-US" sz="1100" b="0" i="0" baseline="0" dirty="0" err="1">
                <a:effectLst/>
              </a:rPr>
              <a:t>Trimestre</a:t>
            </a:r>
            <a:r>
              <a:rPr lang="en-US" sz="1100" b="0" i="0" baseline="0" dirty="0">
                <a:effectLst/>
              </a:rPr>
              <a:t> </a:t>
            </a:r>
            <a:r>
              <a:rPr lang="en-US" sz="1100" b="0" i="0" baseline="0" dirty="0" smtClean="0">
                <a:effectLst/>
              </a:rPr>
              <a:t>2012</a:t>
            </a:r>
            <a:endParaRPr lang="en-US" sz="1100" b="0" dirty="0"/>
          </a:p>
        </c:rich>
      </c:tx>
      <c:layout/>
      <c:overlay val="0"/>
    </c:title>
    <c:autoTitleDeleted val="0"/>
    <c:plotArea>
      <c:layout>
        <c:manualLayout>
          <c:layoutTarget val="inner"/>
          <c:xMode val="edge"/>
          <c:yMode val="edge"/>
          <c:x val="7.02247191011236E-2"/>
          <c:y val="0.28710200749507764"/>
          <c:w val="0.85720973782771537"/>
          <c:h val="0.52536573308090873"/>
        </c:manualLayout>
      </c:layout>
      <c:barChart>
        <c:barDir val="col"/>
        <c:grouping val="clustered"/>
        <c:varyColors val="0"/>
        <c:ser>
          <c:idx val="0"/>
          <c:order val="0"/>
          <c:tx>
            <c:strRef>
              <c:f>'PEAO por sexo'!$G$20</c:f>
              <c:strCache>
                <c:ptCount val="1"/>
                <c:pt idx="0">
                  <c:v>Hombres </c:v>
                </c:pt>
              </c:strCache>
            </c:strRef>
          </c:tx>
          <c:spPr>
            <a:solidFill>
              <a:schemeClr val="bg2">
                <a:lumMod val="50000"/>
                <a:lumOff val="50000"/>
              </a:schemeClr>
            </a:solidFill>
            <a:scene3d>
              <a:camera prst="orthographicFront"/>
              <a:lightRig rig="threePt" dir="t"/>
            </a:scene3d>
            <a:sp3d/>
          </c:spPr>
          <c:invertIfNegative val="0"/>
          <c:dLbls>
            <c:dLbl>
              <c:idx val="0"/>
              <c:layout>
                <c:manualLayout>
                  <c:x val="9.9881299949865828E-4"/>
                  <c:y val="-1.1740772976049656E-2"/>
                </c:manualLayout>
              </c:layout>
              <c:spPr/>
              <c:txPr>
                <a:bodyPr/>
                <a:lstStyle/>
                <a:p>
                  <a:pPr>
                    <a:defRPr sz="1100" b="1"/>
                  </a:pPr>
                  <a:endParaRPr lang="es-MX"/>
                </a:p>
              </c:txPr>
              <c:showLegendKey val="0"/>
              <c:showVal val="1"/>
              <c:showCatName val="0"/>
              <c:showSerName val="0"/>
              <c:showPercent val="0"/>
              <c:showBubbleSize val="0"/>
            </c:dLbl>
            <c:dLbl>
              <c:idx val="1"/>
              <c:layout>
                <c:manualLayout>
                  <c:x val="1.226591760299634E-2"/>
                  <c:y val="-3.2407324100705875E-2"/>
                </c:manualLayout>
              </c:layout>
              <c:spPr/>
              <c:txPr>
                <a:bodyPr/>
                <a:lstStyle/>
                <a:p>
                  <a:pPr>
                    <a:defRPr sz="1100" b="1"/>
                  </a:pPr>
                  <a:endParaRPr lang="es-MX"/>
                </a:p>
              </c:txPr>
              <c:showLegendKey val="0"/>
              <c:showVal val="1"/>
              <c:showCatName val="0"/>
              <c:showSerName val="0"/>
              <c:showPercent val="0"/>
              <c:showBubbleSize val="0"/>
            </c:dLbl>
            <c:txPr>
              <a:bodyPr/>
              <a:lstStyle/>
              <a:p>
                <a:pPr>
                  <a:defRPr sz="1100"/>
                </a:pPr>
                <a:endParaRPr lang="es-MX"/>
              </a:p>
            </c:txPr>
            <c:showLegendKey val="0"/>
            <c:showVal val="1"/>
            <c:showCatName val="0"/>
            <c:showSerName val="0"/>
            <c:showPercent val="0"/>
            <c:showBubbleSize val="0"/>
            <c:showLeaderLines val="0"/>
          </c:dLbls>
          <c:cat>
            <c:strRef>
              <c:f>'PEAO por sexo'!$H$19:$I$19</c:f>
              <c:strCache>
                <c:ptCount val="2"/>
                <c:pt idx="0">
                  <c:v>Chiapas</c:v>
                </c:pt>
                <c:pt idx="1">
                  <c:v>Nacional</c:v>
                </c:pt>
              </c:strCache>
            </c:strRef>
          </c:cat>
          <c:val>
            <c:numRef>
              <c:f>'PEAO por sexo'!$H$20:$I$20</c:f>
              <c:numCache>
                <c:formatCode>0</c:formatCode>
                <c:ptCount val="2"/>
                <c:pt idx="0">
                  <c:v>69.640404755963075</c:v>
                </c:pt>
                <c:pt idx="1">
                  <c:v>61.521165122810295</c:v>
                </c:pt>
              </c:numCache>
            </c:numRef>
          </c:val>
        </c:ser>
        <c:ser>
          <c:idx val="1"/>
          <c:order val="1"/>
          <c:tx>
            <c:strRef>
              <c:f>'PEAO por sexo'!$G$21</c:f>
              <c:strCache>
                <c:ptCount val="1"/>
                <c:pt idx="0">
                  <c:v>Mujeres</c:v>
                </c:pt>
              </c:strCache>
            </c:strRef>
          </c:tx>
          <c:spPr>
            <a:solidFill>
              <a:schemeClr val="tx2"/>
            </a:solidFill>
            <a:scene3d>
              <a:camera prst="orthographicFront"/>
              <a:lightRig rig="threePt" dir="t"/>
            </a:scene3d>
            <a:sp3d/>
          </c:spPr>
          <c:invertIfNegative val="0"/>
          <c:dLbls>
            <c:dLbl>
              <c:idx val="0"/>
              <c:layout>
                <c:manualLayout>
                  <c:x val="-7.7715355805243443E-3"/>
                  <c:y val="-1.1120760657882391E-2"/>
                </c:manualLayout>
              </c:layout>
              <c:showLegendKey val="0"/>
              <c:showVal val="1"/>
              <c:showCatName val="0"/>
              <c:showSerName val="0"/>
              <c:showPercent val="0"/>
              <c:showBubbleSize val="0"/>
            </c:dLbl>
            <c:dLbl>
              <c:idx val="1"/>
              <c:layout>
                <c:manualLayout>
                  <c:x val="-1.3483146067415731E-2"/>
                  <c:y val="-1.5129689592916454E-2"/>
                </c:manualLayout>
              </c:layout>
              <c:showLegendKey val="0"/>
              <c:showVal val="1"/>
              <c:showCatName val="0"/>
              <c:showSerName val="0"/>
              <c:showPercent val="0"/>
              <c:showBubbleSize val="0"/>
            </c:dLbl>
            <c:txPr>
              <a:bodyPr/>
              <a:lstStyle/>
              <a:p>
                <a:pPr>
                  <a:defRPr sz="1100" b="1"/>
                </a:pPr>
                <a:endParaRPr lang="es-MX"/>
              </a:p>
            </c:txPr>
            <c:showLegendKey val="0"/>
            <c:showVal val="1"/>
            <c:showCatName val="0"/>
            <c:showSerName val="0"/>
            <c:showPercent val="0"/>
            <c:showBubbleSize val="0"/>
            <c:showLeaderLines val="0"/>
          </c:dLbls>
          <c:cat>
            <c:strRef>
              <c:f>'PEAO por sexo'!$H$19:$I$19</c:f>
              <c:strCache>
                <c:ptCount val="2"/>
                <c:pt idx="0">
                  <c:v>Chiapas</c:v>
                </c:pt>
                <c:pt idx="1">
                  <c:v>Nacional</c:v>
                </c:pt>
              </c:strCache>
            </c:strRef>
          </c:cat>
          <c:val>
            <c:numRef>
              <c:f>'PEAO por sexo'!$H$21:$I$21</c:f>
              <c:numCache>
                <c:formatCode>0</c:formatCode>
                <c:ptCount val="2"/>
                <c:pt idx="0">
                  <c:v>30.359595244036935</c:v>
                </c:pt>
                <c:pt idx="1">
                  <c:v>38.478834877189712</c:v>
                </c:pt>
              </c:numCache>
            </c:numRef>
          </c:val>
        </c:ser>
        <c:dLbls>
          <c:showLegendKey val="0"/>
          <c:showVal val="0"/>
          <c:showCatName val="0"/>
          <c:showSerName val="0"/>
          <c:showPercent val="0"/>
          <c:showBubbleSize val="0"/>
        </c:dLbls>
        <c:gapWidth val="40"/>
        <c:axId val="98789632"/>
        <c:axId val="98811904"/>
      </c:barChart>
      <c:catAx>
        <c:axId val="98789632"/>
        <c:scaling>
          <c:orientation val="minMax"/>
        </c:scaling>
        <c:delete val="0"/>
        <c:axPos val="b"/>
        <c:majorTickMark val="out"/>
        <c:minorTickMark val="none"/>
        <c:tickLblPos val="nextTo"/>
        <c:crossAx val="98811904"/>
        <c:crosses val="autoZero"/>
        <c:auto val="1"/>
        <c:lblAlgn val="ctr"/>
        <c:lblOffset val="100"/>
        <c:noMultiLvlLbl val="0"/>
      </c:catAx>
      <c:valAx>
        <c:axId val="98811904"/>
        <c:scaling>
          <c:orientation val="minMax"/>
        </c:scaling>
        <c:delete val="1"/>
        <c:axPos val="l"/>
        <c:numFmt formatCode="0" sourceLinked="1"/>
        <c:majorTickMark val="out"/>
        <c:minorTickMark val="none"/>
        <c:tickLblPos val="nextTo"/>
        <c:crossAx val="98789632"/>
        <c:crosses val="autoZero"/>
        <c:crossBetween val="between"/>
      </c:valAx>
    </c:plotArea>
    <c:legend>
      <c:legendPos val="b"/>
      <c:layout>
        <c:manualLayout>
          <c:xMode val="edge"/>
          <c:yMode val="edge"/>
          <c:x val="0.25559696540741395"/>
          <c:y val="0.92357085424375385"/>
          <c:w val="0.27813191188180131"/>
          <c:h val="6.8410656509071785E-2"/>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Distribución porcentual de la PEAO por </a:t>
            </a:r>
          </a:p>
          <a:p>
            <a:pPr>
              <a:defRPr sz="1100" b="0"/>
            </a:pPr>
            <a:r>
              <a:rPr lang="en-US" sz="1100" b="0"/>
              <a:t>sector de actividad económica</a:t>
            </a:r>
          </a:p>
          <a:p>
            <a:pPr>
              <a:defRPr sz="1100" b="0"/>
            </a:pPr>
            <a:r>
              <a:rPr lang="en-US" sz="1100" b="0"/>
              <a:t>1er. Trim. 2012</a:t>
            </a:r>
          </a:p>
        </c:rich>
      </c:tx>
      <c:layout/>
      <c:overlay val="0"/>
    </c:title>
    <c:autoTitleDeleted val="0"/>
    <c:plotArea>
      <c:layout/>
      <c:barChart>
        <c:barDir val="col"/>
        <c:grouping val="clustered"/>
        <c:varyColors val="0"/>
        <c:ser>
          <c:idx val="0"/>
          <c:order val="0"/>
          <c:tx>
            <c:strRef>
              <c:f>'PEAO POR SECTOR'!$M$13</c:f>
              <c:strCache>
                <c:ptCount val="1"/>
                <c:pt idx="0">
                  <c:v>Sector Primario</c:v>
                </c:pt>
              </c:strCache>
            </c:strRef>
          </c:tx>
          <c:spPr>
            <a:solidFill>
              <a:schemeClr val="tx2"/>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SECTOR'!$N$13:$O$13</c:f>
              <c:numCache>
                <c:formatCode>0.00</c:formatCode>
                <c:ptCount val="2"/>
                <c:pt idx="0">
                  <c:v>40.863174839489105</c:v>
                </c:pt>
                <c:pt idx="1">
                  <c:v>13.355267455740783</c:v>
                </c:pt>
              </c:numCache>
            </c:numRef>
          </c:val>
        </c:ser>
        <c:ser>
          <c:idx val="1"/>
          <c:order val="1"/>
          <c:tx>
            <c:strRef>
              <c:f>'PEAO POR SECTOR'!$M$14</c:f>
              <c:strCache>
                <c:ptCount val="1"/>
                <c:pt idx="0">
                  <c:v>Sector Secundario</c:v>
                </c:pt>
              </c:strCache>
            </c:strRef>
          </c:tx>
          <c:spPr>
            <a:solidFill>
              <a:schemeClr val="accent2">
                <a:lumMod val="60000"/>
                <a:lumOff val="40000"/>
              </a:schemeClr>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SECTOR'!$N$14:$O$14</c:f>
              <c:numCache>
                <c:formatCode>0.00</c:formatCode>
                <c:ptCount val="2"/>
                <c:pt idx="0">
                  <c:v>13.69806177222282</c:v>
                </c:pt>
                <c:pt idx="1">
                  <c:v>23.755106343446617</c:v>
                </c:pt>
              </c:numCache>
            </c:numRef>
          </c:val>
        </c:ser>
        <c:ser>
          <c:idx val="2"/>
          <c:order val="2"/>
          <c:tx>
            <c:strRef>
              <c:f>'PEAO POR SECTOR'!$M$15</c:f>
              <c:strCache>
                <c:ptCount val="1"/>
                <c:pt idx="0">
                  <c:v>Sector Terciario</c:v>
                </c:pt>
              </c:strCache>
            </c:strRef>
          </c:tx>
          <c:spPr>
            <a:solidFill>
              <a:schemeClr val="tx2">
                <a:lumMod val="75000"/>
              </a:schemeClr>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SECTOR'!$N$15:$O$15</c:f>
              <c:numCache>
                <c:formatCode>0.00</c:formatCode>
                <c:ptCount val="2"/>
                <c:pt idx="0">
                  <c:v>45.074155212087675</c:v>
                </c:pt>
                <c:pt idx="1">
                  <c:v>62.17084817690283</c:v>
                </c:pt>
              </c:numCache>
            </c:numRef>
          </c:val>
        </c:ser>
        <c:dLbls>
          <c:showLegendKey val="0"/>
          <c:showVal val="0"/>
          <c:showCatName val="0"/>
          <c:showSerName val="0"/>
          <c:showPercent val="0"/>
          <c:showBubbleSize val="0"/>
        </c:dLbls>
        <c:gapWidth val="150"/>
        <c:axId val="101826944"/>
        <c:axId val="101828480"/>
      </c:barChart>
      <c:catAx>
        <c:axId val="101826944"/>
        <c:scaling>
          <c:orientation val="minMax"/>
        </c:scaling>
        <c:delete val="0"/>
        <c:axPos val="b"/>
        <c:majorTickMark val="out"/>
        <c:minorTickMark val="none"/>
        <c:tickLblPos val="nextTo"/>
        <c:txPr>
          <a:bodyPr/>
          <a:lstStyle/>
          <a:p>
            <a:pPr>
              <a:defRPr sz="1100" b="1"/>
            </a:pPr>
            <a:endParaRPr lang="es-MX"/>
          </a:p>
        </c:txPr>
        <c:crossAx val="101828480"/>
        <c:crosses val="autoZero"/>
        <c:auto val="1"/>
        <c:lblAlgn val="ctr"/>
        <c:lblOffset val="100"/>
        <c:noMultiLvlLbl val="0"/>
      </c:catAx>
      <c:valAx>
        <c:axId val="101828480"/>
        <c:scaling>
          <c:orientation val="minMax"/>
        </c:scaling>
        <c:delete val="1"/>
        <c:axPos val="l"/>
        <c:numFmt formatCode="0.00" sourceLinked="1"/>
        <c:majorTickMark val="out"/>
        <c:minorTickMark val="none"/>
        <c:tickLblPos val="nextTo"/>
        <c:crossAx val="101826944"/>
        <c:crosses val="autoZero"/>
        <c:crossBetween val="between"/>
      </c:valAx>
      <c:spPr>
        <a:scene3d>
          <a:camera prst="orthographicFront"/>
          <a:lightRig rig="threePt" dir="t"/>
        </a:scene3d>
        <a:sp3d>
          <a:bevelT/>
        </a:sp3d>
      </c:spPr>
    </c:plotArea>
    <c:legend>
      <c:legendPos val="b"/>
      <c:layout>
        <c:manualLayout>
          <c:xMode val="edge"/>
          <c:yMode val="edge"/>
          <c:x val="4.169217908019747E-2"/>
          <c:y val="0.92355611481705391"/>
          <c:w val="0.89688823868322054"/>
          <c:h val="7.6443885182946064E-2"/>
        </c:manualLayout>
      </c:layout>
      <c:overlay val="0"/>
      <c:txPr>
        <a:bodyPr/>
        <a:lstStyle/>
        <a:p>
          <a:pPr>
            <a:defRPr sz="1050" b="1"/>
          </a:pPr>
          <a:endParaRPr lang="es-MX"/>
        </a:p>
      </c:txPr>
    </c:legend>
    <c:plotVisOnly val="1"/>
    <c:dispBlanksAs val="gap"/>
    <c:showDLblsOverMax val="0"/>
  </c:chart>
  <c:spPr>
    <a:scene3d>
      <a:camera prst="orthographicFront"/>
      <a:lightRig rig="threePt" dir="t"/>
    </a:scene3d>
    <a:sp3d>
      <a:bevelT/>
    </a:sp3d>
  </c:spPr>
  <c:txPr>
    <a:bodyPr/>
    <a:lstStyle/>
    <a:p>
      <a:pPr>
        <a:defRPr sz="1400"/>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s-MX" sz="1100" b="0" dirty="0"/>
              <a:t>Porcentajes de PEAO por</a:t>
            </a:r>
            <a:r>
              <a:rPr lang="es-MX" sz="1100" b="0" baseline="0" dirty="0"/>
              <a:t> tipo </a:t>
            </a:r>
            <a:endParaRPr lang="es-MX" sz="1100" b="0" baseline="0" dirty="0" smtClean="0"/>
          </a:p>
          <a:p>
            <a:pPr>
              <a:defRPr sz="1100" b="0"/>
            </a:pPr>
            <a:r>
              <a:rPr lang="es-MX" sz="1100" b="0" baseline="0" dirty="0" smtClean="0"/>
              <a:t>de </a:t>
            </a:r>
            <a:r>
              <a:rPr lang="es-MX" sz="1100" b="0" baseline="0" dirty="0"/>
              <a:t>Unidad Económica </a:t>
            </a:r>
          </a:p>
          <a:p>
            <a:pPr>
              <a:defRPr sz="1100" b="0"/>
            </a:pPr>
            <a:r>
              <a:rPr lang="es-MX" sz="1100" b="0" baseline="0" dirty="0"/>
              <a:t>1er. Trim. 2012</a:t>
            </a:r>
            <a:endParaRPr lang="es-MX" sz="1100" b="0" dirty="0"/>
          </a:p>
        </c:rich>
      </c:tx>
      <c:layout/>
      <c:overlay val="0"/>
    </c:title>
    <c:autoTitleDeleted val="0"/>
    <c:plotArea>
      <c:layout>
        <c:manualLayout>
          <c:layoutTarget val="inner"/>
          <c:xMode val="edge"/>
          <c:yMode val="edge"/>
          <c:x val="3.1167917882687704E-2"/>
          <c:y val="0.23063901700590667"/>
          <c:w val="0.93766416423462462"/>
          <c:h val="0.48234510873453751"/>
        </c:manualLayout>
      </c:layout>
      <c:barChart>
        <c:barDir val="col"/>
        <c:grouping val="clustered"/>
        <c:varyColors val="0"/>
        <c:ser>
          <c:idx val="0"/>
          <c:order val="0"/>
          <c:tx>
            <c:strRef>
              <c:f>'PEAO POR UNIDAD ECON'!$G$15</c:f>
              <c:strCache>
                <c:ptCount val="1"/>
                <c:pt idx="0">
                  <c:v>Empresas y Negocios</c:v>
                </c:pt>
              </c:strCache>
            </c:strRef>
          </c:tx>
          <c:spPr>
            <a:solidFill>
              <a:schemeClr val="tx2"/>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ECON'!$H$15:$I$15</c:f>
              <c:numCache>
                <c:formatCode>0.00</c:formatCode>
                <c:ptCount val="2"/>
                <c:pt idx="0">
                  <c:v>54.591797483291003</c:v>
                </c:pt>
                <c:pt idx="1">
                  <c:v>50.61441348422516</c:v>
                </c:pt>
              </c:numCache>
            </c:numRef>
          </c:val>
        </c:ser>
        <c:ser>
          <c:idx val="1"/>
          <c:order val="1"/>
          <c:tx>
            <c:strRef>
              <c:f>'PEAO POR UNIDAD ECON'!$G$16</c:f>
              <c:strCache>
                <c:ptCount val="1"/>
                <c:pt idx="0">
                  <c:v>Instituciones Públicas</c:v>
                </c:pt>
              </c:strCache>
            </c:strRef>
          </c:tx>
          <c:spPr>
            <a:solidFill>
              <a:schemeClr val="tx2">
                <a:lumMod val="60000"/>
                <a:lumOff val="40000"/>
              </a:schemeClr>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ECON'!$H$16:$I$16</c:f>
              <c:numCache>
                <c:formatCode>0.00</c:formatCode>
                <c:ptCount val="2"/>
                <c:pt idx="0">
                  <c:v>10.369738794745016</c:v>
                </c:pt>
                <c:pt idx="1">
                  <c:v>11.96312445861094</c:v>
                </c:pt>
              </c:numCache>
            </c:numRef>
          </c:val>
        </c:ser>
        <c:ser>
          <c:idx val="2"/>
          <c:order val="2"/>
          <c:tx>
            <c:strRef>
              <c:f>'PEAO POR UNIDAD ECON'!$G$17</c:f>
              <c:strCache>
                <c:ptCount val="1"/>
                <c:pt idx="0">
                  <c:v>Sector de los Hogares</c:v>
                </c:pt>
              </c:strCache>
            </c:strRef>
          </c:tx>
          <c:spPr>
            <a:solidFill>
              <a:schemeClr val="accent2">
                <a:lumMod val="75000"/>
              </a:schemeClr>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ECON'!$H$17:$I$17</c:f>
              <c:numCache>
                <c:formatCode>0.00</c:formatCode>
                <c:ptCount val="2"/>
                <c:pt idx="0">
                  <c:v>34.624618585997283</c:v>
                </c:pt>
                <c:pt idx="1">
                  <c:v>36.696128978069552</c:v>
                </c:pt>
              </c:numCache>
            </c:numRef>
          </c:val>
        </c:ser>
        <c:dLbls>
          <c:showLegendKey val="0"/>
          <c:showVal val="0"/>
          <c:showCatName val="0"/>
          <c:showSerName val="0"/>
          <c:showPercent val="0"/>
          <c:showBubbleSize val="0"/>
        </c:dLbls>
        <c:gapWidth val="150"/>
        <c:axId val="100952320"/>
        <c:axId val="100966400"/>
      </c:barChart>
      <c:catAx>
        <c:axId val="100952320"/>
        <c:scaling>
          <c:orientation val="minMax"/>
        </c:scaling>
        <c:delete val="0"/>
        <c:axPos val="b"/>
        <c:majorTickMark val="out"/>
        <c:minorTickMark val="none"/>
        <c:tickLblPos val="nextTo"/>
        <c:crossAx val="100966400"/>
        <c:crosses val="autoZero"/>
        <c:auto val="1"/>
        <c:lblAlgn val="ctr"/>
        <c:lblOffset val="100"/>
        <c:noMultiLvlLbl val="0"/>
      </c:catAx>
      <c:valAx>
        <c:axId val="100966400"/>
        <c:scaling>
          <c:orientation val="minMax"/>
        </c:scaling>
        <c:delete val="1"/>
        <c:axPos val="l"/>
        <c:numFmt formatCode="0.00" sourceLinked="1"/>
        <c:majorTickMark val="out"/>
        <c:minorTickMark val="none"/>
        <c:tickLblPos val="nextTo"/>
        <c:crossAx val="100952320"/>
        <c:crosses val="autoZero"/>
        <c:crossBetween val="between"/>
      </c:valAx>
    </c:plotArea>
    <c:legend>
      <c:legendPos val="b"/>
      <c:layout>
        <c:manualLayout>
          <c:xMode val="edge"/>
          <c:yMode val="edge"/>
          <c:x val="0.25919236049121708"/>
          <c:y val="0.81639917115763694"/>
          <c:w val="0.44194679678807586"/>
          <c:h val="0.18360082884236301"/>
        </c:manualLayout>
      </c:layout>
      <c:overlay val="0"/>
      <c:txPr>
        <a:bodyPr/>
        <a:lstStyle/>
        <a:p>
          <a:pPr>
            <a:defRPr b="1"/>
          </a:pPr>
          <a:endParaRPr lang="es-MX"/>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Tasa de desocupación por entidad federativa </a:t>
            </a:r>
          </a:p>
          <a:p>
            <a:pPr>
              <a:defRPr sz="1100" b="0"/>
            </a:pPr>
            <a:r>
              <a:rPr lang="en-US" sz="1100" b="0"/>
              <a:t>1er. Trimestre 2012</a:t>
            </a:r>
          </a:p>
        </c:rich>
      </c:tx>
      <c:layout>
        <c:manualLayout>
          <c:xMode val="edge"/>
          <c:yMode val="edge"/>
          <c:x val="0.30111720940065001"/>
          <c:y val="8.335936946185292E-2"/>
        </c:manualLayout>
      </c:layout>
      <c:overlay val="0"/>
    </c:title>
    <c:autoTitleDeleted val="0"/>
    <c:plotArea>
      <c:layout>
        <c:manualLayout>
          <c:layoutTarget val="inner"/>
          <c:xMode val="edge"/>
          <c:yMode val="edge"/>
          <c:x val="3.489744337513366E-2"/>
          <c:y val="0.20271127990107146"/>
          <c:w val="0.9373954181653219"/>
          <c:h val="0.58114148513577724"/>
        </c:manualLayout>
      </c:layout>
      <c:barChart>
        <c:barDir val="col"/>
        <c:grouping val="clustered"/>
        <c:varyColors val="0"/>
        <c:ser>
          <c:idx val="0"/>
          <c:order val="0"/>
          <c:spPr>
            <a:solidFill>
              <a:schemeClr val="bg2">
                <a:lumMod val="25000"/>
                <a:lumOff val="75000"/>
              </a:schemeClr>
            </a:solidFill>
            <a:scene3d>
              <a:camera prst="orthographicFront"/>
              <a:lightRig rig="threePt" dir="t"/>
            </a:scene3d>
            <a:sp3d/>
          </c:spPr>
          <c:invertIfNegative val="0"/>
          <c:dPt>
            <c:idx val="1"/>
            <c:invertIfNegative val="0"/>
            <c:bubble3D val="0"/>
          </c:dPt>
          <c:dPt>
            <c:idx val="15"/>
            <c:invertIfNegative val="0"/>
            <c:bubble3D val="0"/>
          </c:dPt>
          <c:dPt>
            <c:idx val="17"/>
            <c:invertIfNegative val="0"/>
            <c:bubble3D val="0"/>
            <c:spPr>
              <a:solidFill>
                <a:schemeClr val="accent2">
                  <a:lumMod val="40000"/>
                  <a:lumOff val="60000"/>
                </a:schemeClr>
              </a:solidFill>
              <a:scene3d>
                <a:camera prst="orthographicFront"/>
                <a:lightRig rig="threePt" dir="t"/>
              </a:scene3d>
              <a:sp3d/>
            </c:spPr>
          </c:dPt>
          <c:dPt>
            <c:idx val="18"/>
            <c:invertIfNegative val="0"/>
            <c:bubble3D val="0"/>
          </c:dPt>
          <c:dPt>
            <c:idx val="31"/>
            <c:invertIfNegative val="0"/>
            <c:bubble3D val="0"/>
            <c:spPr>
              <a:solidFill>
                <a:schemeClr val="tx2"/>
              </a:solidFill>
              <a:scene3d>
                <a:camera prst="orthographicFront"/>
                <a:lightRig rig="threePt" dir="t"/>
              </a:scene3d>
              <a:sp3d/>
            </c:spPr>
          </c:dPt>
          <c:dPt>
            <c:idx val="32"/>
            <c:invertIfNegative val="0"/>
            <c:bubble3D val="0"/>
          </c:dPt>
          <c:dLbls>
            <c:dLbl>
              <c:idx val="1"/>
              <c:spPr/>
              <c:txPr>
                <a:bodyPr rot="-2700000"/>
                <a:lstStyle/>
                <a:p>
                  <a:pPr>
                    <a:defRPr sz="900" b="0"/>
                  </a:pPr>
                  <a:endParaRPr lang="es-MX"/>
                </a:p>
              </c:txPr>
              <c:showLegendKey val="0"/>
              <c:showVal val="1"/>
              <c:showCatName val="0"/>
              <c:showSerName val="0"/>
              <c:showPercent val="0"/>
              <c:showBubbleSize val="0"/>
            </c:dLbl>
            <c:dLbl>
              <c:idx val="18"/>
              <c:spPr/>
              <c:txPr>
                <a:bodyPr rot="-2700000"/>
                <a:lstStyle/>
                <a:p>
                  <a:pPr>
                    <a:defRPr sz="900" b="1"/>
                  </a:pPr>
                  <a:endParaRPr lang="es-MX"/>
                </a:p>
              </c:txPr>
              <c:showLegendKey val="0"/>
              <c:showVal val="1"/>
              <c:showCatName val="0"/>
              <c:showSerName val="0"/>
              <c:showPercent val="0"/>
              <c:showBubbleSize val="0"/>
            </c:dLbl>
            <c:dLbl>
              <c:idx val="31"/>
              <c:spPr/>
              <c:txPr>
                <a:bodyPr rot="-2700000"/>
                <a:lstStyle/>
                <a:p>
                  <a:pPr>
                    <a:defRPr sz="1050" b="1"/>
                  </a:pPr>
                  <a:endParaRPr lang="es-MX"/>
                </a:p>
              </c:txPr>
              <c:showLegendKey val="0"/>
              <c:showVal val="1"/>
              <c:showCatName val="0"/>
              <c:showSerName val="0"/>
              <c:showPercent val="0"/>
              <c:showBubbleSize val="0"/>
            </c:dLbl>
            <c:dLbl>
              <c:idx val="32"/>
              <c:spPr/>
              <c:txPr>
                <a:bodyPr rot="-2700000"/>
                <a:lstStyle/>
                <a:p>
                  <a:pPr>
                    <a:defRPr sz="900" b="0"/>
                  </a:pPr>
                  <a:endParaRPr lang="es-MX"/>
                </a:p>
              </c:txPr>
              <c:showLegendKey val="0"/>
              <c:showVal val="1"/>
              <c:showCatName val="0"/>
              <c:showSerName val="0"/>
              <c:showPercent val="0"/>
              <c:showBubbleSize val="0"/>
            </c:dLbl>
            <c:txPr>
              <a:bodyPr rot="-2700000"/>
              <a:lstStyle/>
              <a:p>
                <a:pPr>
                  <a:defRPr sz="900"/>
                </a:pPr>
                <a:endParaRPr lang="es-MX"/>
              </a:p>
            </c:txPr>
            <c:showLegendKey val="0"/>
            <c:showVal val="1"/>
            <c:showCatName val="0"/>
            <c:showSerName val="0"/>
            <c:showPercent val="0"/>
            <c:showBubbleSize val="0"/>
            <c:showLeaderLines val="0"/>
          </c:dLbls>
          <c:cat>
            <c:strRef>
              <c:f>'TASA DESOCUP'!$A$4:$A$36</c:f>
              <c:strCache>
                <c:ptCount val="33"/>
                <c:pt idx="0">
                  <c:v>Chih</c:v>
                </c:pt>
                <c:pt idx="1">
                  <c:v>Tamps</c:v>
                </c:pt>
                <c:pt idx="2">
                  <c:v>Gto</c:v>
                </c:pt>
                <c:pt idx="3">
                  <c:v>Son</c:v>
                </c:pt>
                <c:pt idx="4">
                  <c:v>Ags</c:v>
                </c:pt>
                <c:pt idx="5">
                  <c:v>Zac</c:v>
                </c:pt>
                <c:pt idx="6">
                  <c:v>Méx</c:v>
                </c:pt>
                <c:pt idx="7">
                  <c:v>D.F.</c:v>
                </c:pt>
                <c:pt idx="8">
                  <c:v>Tlax</c:v>
                </c:pt>
                <c:pt idx="9">
                  <c:v>BCS</c:v>
                </c:pt>
                <c:pt idx="10">
                  <c:v>BC</c:v>
                </c:pt>
                <c:pt idx="11">
                  <c:v>Coah</c:v>
                </c:pt>
                <c:pt idx="12">
                  <c:v>N. L.</c:v>
                </c:pt>
                <c:pt idx="13">
                  <c:v>Tab</c:v>
                </c:pt>
                <c:pt idx="14">
                  <c:v>Qro</c:v>
                </c:pt>
                <c:pt idx="15">
                  <c:v>Dgo</c:v>
                </c:pt>
                <c:pt idx="16">
                  <c:v>Nay</c:v>
                </c:pt>
                <c:pt idx="17">
                  <c:v>Nal</c:v>
                </c:pt>
                <c:pt idx="18">
                  <c:v>Sin</c:v>
                </c:pt>
                <c:pt idx="19">
                  <c:v>Hgo</c:v>
                </c:pt>
                <c:pt idx="20">
                  <c:v>Jal</c:v>
                </c:pt>
                <c:pt idx="21">
                  <c:v>Col</c:v>
                </c:pt>
                <c:pt idx="22">
                  <c:v>Pue</c:v>
                </c:pt>
                <c:pt idx="23">
                  <c:v>Q.R.</c:v>
                </c:pt>
                <c:pt idx="24">
                  <c:v>Mich</c:v>
                </c:pt>
                <c:pt idx="25">
                  <c:v>Ver</c:v>
                </c:pt>
                <c:pt idx="26">
                  <c:v>Mor</c:v>
                </c:pt>
                <c:pt idx="27">
                  <c:v>SLP</c:v>
                </c:pt>
                <c:pt idx="28">
                  <c:v>Yuc</c:v>
                </c:pt>
                <c:pt idx="29">
                  <c:v>Gro</c:v>
                </c:pt>
                <c:pt idx="30">
                  <c:v>Oax</c:v>
                </c:pt>
                <c:pt idx="31">
                  <c:v>Chiapas</c:v>
                </c:pt>
                <c:pt idx="32">
                  <c:v>Camp</c:v>
                </c:pt>
              </c:strCache>
            </c:strRef>
          </c:cat>
          <c:val>
            <c:numRef>
              <c:f>'TASA DESOCUP'!$J$4:$J$36</c:f>
              <c:numCache>
                <c:formatCode>0.0</c:formatCode>
                <c:ptCount val="33"/>
                <c:pt idx="0">
                  <c:v>7.0481499999999997</c:v>
                </c:pt>
                <c:pt idx="1">
                  <c:v>6.9036299999999997</c:v>
                </c:pt>
                <c:pt idx="2">
                  <c:v>6.8584800000000001</c:v>
                </c:pt>
                <c:pt idx="3">
                  <c:v>6.8326200000000004</c:v>
                </c:pt>
                <c:pt idx="4">
                  <c:v>6.6</c:v>
                </c:pt>
                <c:pt idx="5">
                  <c:v>6.5548500000000001</c:v>
                </c:pt>
                <c:pt idx="6">
                  <c:v>6.1937899999999999</c:v>
                </c:pt>
                <c:pt idx="7">
                  <c:v>6.1512900000000004</c:v>
                </c:pt>
                <c:pt idx="8">
                  <c:v>5.9017600000000003</c:v>
                </c:pt>
                <c:pt idx="9">
                  <c:v>5.8787900000000004</c:v>
                </c:pt>
                <c:pt idx="10">
                  <c:v>5.7366799999999998</c:v>
                </c:pt>
                <c:pt idx="11">
                  <c:v>5.6916500000000001</c:v>
                </c:pt>
                <c:pt idx="12">
                  <c:v>5.53416</c:v>
                </c:pt>
                <c:pt idx="13">
                  <c:v>5.3222699999999996</c:v>
                </c:pt>
                <c:pt idx="14">
                  <c:v>5.27285</c:v>
                </c:pt>
                <c:pt idx="15">
                  <c:v>5.16859</c:v>
                </c:pt>
                <c:pt idx="16">
                  <c:v>5.0974399999999997</c:v>
                </c:pt>
                <c:pt idx="17">
                  <c:v>4.9272</c:v>
                </c:pt>
                <c:pt idx="18">
                  <c:v>4.5679800000000004</c:v>
                </c:pt>
                <c:pt idx="19">
                  <c:v>4.4855</c:v>
                </c:pt>
                <c:pt idx="20">
                  <c:v>4.4516299999999998</c:v>
                </c:pt>
                <c:pt idx="21">
                  <c:v>4.2377799999999999</c:v>
                </c:pt>
                <c:pt idx="22">
                  <c:v>3.8835600000000001</c:v>
                </c:pt>
                <c:pt idx="23">
                  <c:v>3.7231200000000002</c:v>
                </c:pt>
                <c:pt idx="24">
                  <c:v>3.3850199999999999</c:v>
                </c:pt>
                <c:pt idx="25">
                  <c:v>3.2895599999999998</c:v>
                </c:pt>
                <c:pt idx="26">
                  <c:v>3.26946</c:v>
                </c:pt>
                <c:pt idx="27">
                  <c:v>2.9311699999999998</c:v>
                </c:pt>
                <c:pt idx="28">
                  <c:v>2.8565900000000002</c:v>
                </c:pt>
                <c:pt idx="29">
                  <c:v>2.51268</c:v>
                </c:pt>
                <c:pt idx="30">
                  <c:v>2.4525000000000001</c:v>
                </c:pt>
                <c:pt idx="31">
                  <c:v>2.1052399999999998</c:v>
                </c:pt>
                <c:pt idx="32">
                  <c:v>1.9411099999999999</c:v>
                </c:pt>
              </c:numCache>
            </c:numRef>
          </c:val>
        </c:ser>
        <c:dLbls>
          <c:showLegendKey val="0"/>
          <c:showVal val="0"/>
          <c:showCatName val="0"/>
          <c:showSerName val="0"/>
          <c:showPercent val="0"/>
          <c:showBubbleSize val="0"/>
        </c:dLbls>
        <c:gapWidth val="50"/>
        <c:axId val="101012608"/>
        <c:axId val="101014144"/>
      </c:barChart>
      <c:catAx>
        <c:axId val="101012608"/>
        <c:scaling>
          <c:orientation val="minMax"/>
        </c:scaling>
        <c:delete val="0"/>
        <c:axPos val="b"/>
        <c:majorTickMark val="out"/>
        <c:minorTickMark val="none"/>
        <c:tickLblPos val="nextTo"/>
        <c:txPr>
          <a:bodyPr rot="-4500000"/>
          <a:lstStyle/>
          <a:p>
            <a:pPr>
              <a:defRPr/>
            </a:pPr>
            <a:endParaRPr lang="es-MX"/>
          </a:p>
        </c:txPr>
        <c:crossAx val="101014144"/>
        <c:crosses val="autoZero"/>
        <c:auto val="1"/>
        <c:lblAlgn val="ctr"/>
        <c:lblOffset val="100"/>
        <c:noMultiLvlLbl val="0"/>
      </c:catAx>
      <c:valAx>
        <c:axId val="101014144"/>
        <c:scaling>
          <c:orientation val="minMax"/>
        </c:scaling>
        <c:delete val="1"/>
        <c:axPos val="l"/>
        <c:numFmt formatCode="0.0" sourceLinked="1"/>
        <c:majorTickMark val="out"/>
        <c:minorTickMark val="none"/>
        <c:tickLblPos val="nextTo"/>
        <c:crossAx val="10101260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Tasa de ocupación en el sector informal </a:t>
            </a:r>
          </a:p>
          <a:p>
            <a:pPr>
              <a:defRPr sz="1100" b="0"/>
            </a:pPr>
            <a:r>
              <a:rPr lang="en-US" sz="1100" b="0"/>
              <a:t>1er.</a:t>
            </a:r>
            <a:r>
              <a:rPr lang="en-US" sz="1100" b="0" baseline="0"/>
              <a:t> Trimestre 2012</a:t>
            </a:r>
            <a:endParaRPr lang="en-US" sz="1100" b="0"/>
          </a:p>
        </c:rich>
      </c:tx>
      <c:layout/>
      <c:overlay val="0"/>
    </c:title>
    <c:autoTitleDeleted val="0"/>
    <c:plotArea>
      <c:layout>
        <c:manualLayout>
          <c:layoutTarget val="inner"/>
          <c:xMode val="edge"/>
          <c:yMode val="edge"/>
          <c:x val="3.0555555555555555E-2"/>
          <c:y val="0.20781534790361339"/>
          <c:w val="0.93888888888888888"/>
          <c:h val="0.67620491557433504"/>
        </c:manualLayout>
      </c:layout>
      <c:barChart>
        <c:barDir val="col"/>
        <c:grouping val="clustered"/>
        <c:varyColors val="0"/>
        <c:ser>
          <c:idx val="0"/>
          <c:order val="0"/>
          <c:spPr>
            <a:solidFill>
              <a:srgbClr val="FFC000"/>
            </a:solidFill>
          </c:spPr>
          <c:invertIfNegative val="0"/>
          <c:dPt>
            <c:idx val="0"/>
            <c:invertIfNegative val="0"/>
            <c:bubble3D val="0"/>
            <c:spPr>
              <a:solidFill>
                <a:schemeClr val="tx2"/>
              </a:solidFill>
              <a:scene3d>
                <a:camera prst="orthographicFront"/>
                <a:lightRig rig="threePt" dir="t"/>
              </a:scene3d>
            </c:spPr>
          </c:dPt>
          <c:dPt>
            <c:idx val="1"/>
            <c:invertIfNegative val="0"/>
            <c:bubble3D val="0"/>
            <c:spPr>
              <a:solidFill>
                <a:schemeClr val="bg2">
                  <a:lumMod val="50000"/>
                  <a:lumOff val="50000"/>
                </a:schemeClr>
              </a:solidFill>
              <a:scene3d>
                <a:camera prst="orthographicFront"/>
                <a:lightRig rig="threePt" dir="t"/>
              </a:scene3d>
            </c:spPr>
          </c:dPt>
          <c:dLbls>
            <c:txPr>
              <a:bodyPr/>
              <a:lstStyle/>
              <a:p>
                <a:pPr>
                  <a:defRPr sz="1100" b="1"/>
                </a:pPr>
                <a:endParaRPr lang="es-MX"/>
              </a:p>
            </c:txPr>
            <c:showLegendKey val="0"/>
            <c:showVal val="1"/>
            <c:showCatName val="0"/>
            <c:showSerName val="0"/>
            <c:showPercent val="0"/>
            <c:showBubbleSize val="0"/>
            <c:showLeaderLines val="0"/>
          </c:dLbls>
          <c:cat>
            <c:strRef>
              <c:f>'TASA OCUP SEC INFORMAL'!$G$4:$G$5</c:f>
              <c:strCache>
                <c:ptCount val="2"/>
                <c:pt idx="0">
                  <c:v>Chiapas</c:v>
                </c:pt>
                <c:pt idx="1">
                  <c:v>Nacional</c:v>
                </c:pt>
              </c:strCache>
            </c:strRef>
          </c:cat>
          <c:val>
            <c:numRef>
              <c:f>'TASA OCUP SEC INFORMAL'!$H$4:$H$5</c:f>
              <c:numCache>
                <c:formatCode>0.0</c:formatCode>
                <c:ptCount val="2"/>
                <c:pt idx="0">
                  <c:v>21.221340000000001</c:v>
                </c:pt>
                <c:pt idx="1">
                  <c:v>29.061530000000001</c:v>
                </c:pt>
              </c:numCache>
            </c:numRef>
          </c:val>
        </c:ser>
        <c:dLbls>
          <c:showLegendKey val="0"/>
          <c:showVal val="0"/>
          <c:showCatName val="0"/>
          <c:showSerName val="0"/>
          <c:showPercent val="0"/>
          <c:showBubbleSize val="0"/>
        </c:dLbls>
        <c:gapWidth val="150"/>
        <c:axId val="101128448"/>
        <c:axId val="101130240"/>
      </c:barChart>
      <c:catAx>
        <c:axId val="101128448"/>
        <c:scaling>
          <c:orientation val="minMax"/>
        </c:scaling>
        <c:delete val="0"/>
        <c:axPos val="b"/>
        <c:majorTickMark val="out"/>
        <c:minorTickMark val="none"/>
        <c:tickLblPos val="nextTo"/>
        <c:crossAx val="101130240"/>
        <c:crosses val="autoZero"/>
        <c:auto val="1"/>
        <c:lblAlgn val="ctr"/>
        <c:lblOffset val="100"/>
        <c:noMultiLvlLbl val="0"/>
      </c:catAx>
      <c:valAx>
        <c:axId val="101130240"/>
        <c:scaling>
          <c:orientation val="minMax"/>
          <c:min val="10"/>
        </c:scaling>
        <c:delete val="1"/>
        <c:axPos val="l"/>
        <c:numFmt formatCode="0.0" sourceLinked="1"/>
        <c:majorTickMark val="out"/>
        <c:minorTickMark val="none"/>
        <c:tickLblPos val="nextTo"/>
        <c:crossAx val="10112844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Tasa de Subocupación por entidad federativa </a:t>
            </a:r>
          </a:p>
          <a:p>
            <a:pPr>
              <a:defRPr sz="1100" b="0"/>
            </a:pPr>
            <a:r>
              <a:rPr lang="en-US" sz="1100" b="0"/>
              <a:t>1er. Trimestre 2012</a:t>
            </a:r>
          </a:p>
        </c:rich>
      </c:tx>
      <c:layout>
        <c:manualLayout>
          <c:xMode val="edge"/>
          <c:yMode val="edge"/>
          <c:x val="0.30556011101372926"/>
          <c:y val="5.3756561247152224E-2"/>
        </c:manualLayout>
      </c:layout>
      <c:overlay val="0"/>
    </c:title>
    <c:autoTitleDeleted val="0"/>
    <c:plotArea>
      <c:layout>
        <c:manualLayout>
          <c:layoutTarget val="inner"/>
          <c:xMode val="edge"/>
          <c:yMode val="edge"/>
          <c:x val="4.0590881934888029E-3"/>
          <c:y val="0.18256131943542261"/>
          <c:w val="0.99594091180651123"/>
          <c:h val="0.57463094053143782"/>
        </c:manualLayout>
      </c:layout>
      <c:barChart>
        <c:barDir val="col"/>
        <c:grouping val="clustered"/>
        <c:varyColors val="0"/>
        <c:ser>
          <c:idx val="0"/>
          <c:order val="0"/>
          <c:spPr>
            <a:solidFill>
              <a:schemeClr val="accent1">
                <a:lumMod val="60000"/>
                <a:lumOff val="40000"/>
              </a:schemeClr>
            </a:solidFill>
            <a:scene3d>
              <a:camera prst="orthographicFront"/>
              <a:lightRig rig="threePt" dir="t"/>
            </a:scene3d>
            <a:sp3d/>
          </c:spPr>
          <c:invertIfNegative val="0"/>
          <c:dPt>
            <c:idx val="15"/>
            <c:invertIfNegative val="0"/>
            <c:bubble3D val="0"/>
            <c:spPr>
              <a:solidFill>
                <a:schemeClr val="accent2">
                  <a:lumMod val="40000"/>
                  <a:lumOff val="60000"/>
                </a:schemeClr>
              </a:solidFill>
              <a:scene3d>
                <a:camera prst="orthographicFront"/>
                <a:lightRig rig="threePt" dir="t"/>
              </a:scene3d>
              <a:sp3d/>
            </c:spPr>
          </c:dPt>
          <c:dPt>
            <c:idx val="16"/>
            <c:invertIfNegative val="0"/>
            <c:bubble3D val="0"/>
            <c:spPr>
              <a:solidFill>
                <a:schemeClr val="tx2"/>
              </a:solidFill>
              <a:scene3d>
                <a:camera prst="orthographicFront"/>
                <a:lightRig rig="threePt" dir="t"/>
              </a:scene3d>
              <a:sp3d/>
            </c:spPr>
          </c:dPt>
          <c:dPt>
            <c:idx val="17"/>
            <c:invertIfNegative val="0"/>
            <c:bubble3D val="0"/>
          </c:dPt>
          <c:dPt>
            <c:idx val="18"/>
            <c:invertIfNegative val="0"/>
            <c:bubble3D val="0"/>
          </c:dPt>
          <c:dPt>
            <c:idx val="19"/>
            <c:invertIfNegative val="0"/>
            <c:bubble3D val="0"/>
          </c:dPt>
          <c:dPt>
            <c:idx val="32"/>
            <c:invertIfNegative val="0"/>
            <c:bubble3D val="0"/>
          </c:dPt>
          <c:dLbls>
            <c:dLbl>
              <c:idx val="16"/>
              <c:spPr/>
              <c:txPr>
                <a:bodyPr rot="-2700000"/>
                <a:lstStyle/>
                <a:p>
                  <a:pPr>
                    <a:defRPr sz="1050" b="1"/>
                  </a:pPr>
                  <a:endParaRPr lang="es-MX"/>
                </a:p>
              </c:txPr>
              <c:showLegendKey val="0"/>
              <c:showVal val="1"/>
              <c:showCatName val="0"/>
              <c:showSerName val="0"/>
              <c:showPercent val="0"/>
              <c:showBubbleSize val="0"/>
            </c:dLbl>
            <c:dLbl>
              <c:idx val="32"/>
              <c:layout>
                <c:manualLayout>
                  <c:x val="-6.1728395061728392E-3"/>
                  <c:y val="0"/>
                </c:manualLayout>
              </c:layout>
              <c:showLegendKey val="0"/>
              <c:showVal val="1"/>
              <c:showCatName val="0"/>
              <c:showSerName val="0"/>
              <c:showPercent val="0"/>
              <c:showBubbleSize val="0"/>
            </c:dLbl>
            <c:txPr>
              <a:bodyPr rot="-2700000"/>
              <a:lstStyle/>
              <a:p>
                <a:pPr>
                  <a:defRPr sz="900" b="0"/>
                </a:pPr>
                <a:endParaRPr lang="es-MX"/>
              </a:p>
            </c:txPr>
            <c:showLegendKey val="0"/>
            <c:showVal val="1"/>
            <c:showCatName val="0"/>
            <c:showSerName val="0"/>
            <c:showPercent val="0"/>
            <c:showBubbleSize val="0"/>
            <c:showLeaderLines val="0"/>
          </c:dLbls>
          <c:cat>
            <c:strRef>
              <c:f>'TASA SUBOCUP'!$A$4:$A$36</c:f>
              <c:strCache>
                <c:ptCount val="33"/>
                <c:pt idx="0">
                  <c:v>Tamps</c:v>
                </c:pt>
                <c:pt idx="1">
                  <c:v>Tlax</c:v>
                </c:pt>
                <c:pt idx="2">
                  <c:v>BCS</c:v>
                </c:pt>
                <c:pt idx="3">
                  <c:v>Zac</c:v>
                </c:pt>
                <c:pt idx="4">
                  <c:v>Gto</c:v>
                </c:pt>
                <c:pt idx="5">
                  <c:v>Nay</c:v>
                </c:pt>
                <c:pt idx="6">
                  <c:v>Hgo</c:v>
                </c:pt>
                <c:pt idx="7">
                  <c:v>Son</c:v>
                </c:pt>
                <c:pt idx="8">
                  <c:v>Coah</c:v>
                </c:pt>
                <c:pt idx="9">
                  <c:v>Oax</c:v>
                </c:pt>
                <c:pt idx="10">
                  <c:v>QR</c:v>
                </c:pt>
                <c:pt idx="11">
                  <c:v>Jal</c:v>
                </c:pt>
                <c:pt idx="12">
                  <c:v>NL</c:v>
                </c:pt>
                <c:pt idx="13">
                  <c:v>Sin</c:v>
                </c:pt>
                <c:pt idx="14">
                  <c:v>Gro</c:v>
                </c:pt>
                <c:pt idx="15">
                  <c:v>Nal</c:v>
                </c:pt>
                <c:pt idx="16">
                  <c:v>Chiapas</c:v>
                </c:pt>
                <c:pt idx="17">
                  <c:v>Tab</c:v>
                </c:pt>
                <c:pt idx="18">
                  <c:v>D.F.</c:v>
                </c:pt>
                <c:pt idx="19">
                  <c:v>Yuc</c:v>
                </c:pt>
                <c:pt idx="20">
                  <c:v>Pue</c:v>
                </c:pt>
                <c:pt idx="21">
                  <c:v>Col</c:v>
                </c:pt>
                <c:pt idx="22">
                  <c:v>Dgo</c:v>
                </c:pt>
                <c:pt idx="23">
                  <c:v>Mich</c:v>
                </c:pt>
                <c:pt idx="24">
                  <c:v>Ver</c:v>
                </c:pt>
                <c:pt idx="25">
                  <c:v>Camp</c:v>
                </c:pt>
                <c:pt idx="26">
                  <c:v>Méx</c:v>
                </c:pt>
                <c:pt idx="27">
                  <c:v>SLP</c:v>
                </c:pt>
                <c:pt idx="28">
                  <c:v>Mor</c:v>
                </c:pt>
                <c:pt idx="29">
                  <c:v>BC</c:v>
                </c:pt>
                <c:pt idx="30">
                  <c:v>Ags</c:v>
                </c:pt>
                <c:pt idx="31">
                  <c:v>Qro</c:v>
                </c:pt>
                <c:pt idx="32">
                  <c:v>Chih</c:v>
                </c:pt>
              </c:strCache>
            </c:strRef>
          </c:cat>
          <c:val>
            <c:numRef>
              <c:f>'TASA SUBOCUP'!$J$4:$J$36</c:f>
              <c:numCache>
                <c:formatCode>0.0</c:formatCode>
                <c:ptCount val="33"/>
                <c:pt idx="0">
                  <c:v>19.658249999999999</c:v>
                </c:pt>
                <c:pt idx="1">
                  <c:v>18.442820000000001</c:v>
                </c:pt>
                <c:pt idx="2">
                  <c:v>16.128979999999999</c:v>
                </c:pt>
                <c:pt idx="3">
                  <c:v>15.798360000000001</c:v>
                </c:pt>
                <c:pt idx="4">
                  <c:v>14.9864</c:v>
                </c:pt>
                <c:pt idx="5">
                  <c:v>13.192640000000001</c:v>
                </c:pt>
                <c:pt idx="6">
                  <c:v>12.07583</c:v>
                </c:pt>
                <c:pt idx="7">
                  <c:v>10.845090000000001</c:v>
                </c:pt>
                <c:pt idx="8">
                  <c:v>10.70181</c:v>
                </c:pt>
                <c:pt idx="9">
                  <c:v>9.9878099999999996</c:v>
                </c:pt>
                <c:pt idx="10">
                  <c:v>9.8469999999999995</c:v>
                </c:pt>
                <c:pt idx="11">
                  <c:v>9.6377400000000009</c:v>
                </c:pt>
                <c:pt idx="12">
                  <c:v>9.0879499999999993</c:v>
                </c:pt>
                <c:pt idx="13">
                  <c:v>8.9023400000000006</c:v>
                </c:pt>
                <c:pt idx="14">
                  <c:v>8.7355400000000003</c:v>
                </c:pt>
                <c:pt idx="15">
                  <c:v>8.5584900000000008</c:v>
                </c:pt>
                <c:pt idx="16">
                  <c:v>8.4379799999999996</c:v>
                </c:pt>
                <c:pt idx="17">
                  <c:v>8.3901900000000005</c:v>
                </c:pt>
                <c:pt idx="18">
                  <c:v>8.3029299999999999</c:v>
                </c:pt>
                <c:pt idx="19">
                  <c:v>7.8552799999999996</c:v>
                </c:pt>
                <c:pt idx="20">
                  <c:v>7.7786099999999996</c:v>
                </c:pt>
                <c:pt idx="21">
                  <c:v>7.50502</c:v>
                </c:pt>
                <c:pt idx="22">
                  <c:v>7.3174400000000004</c:v>
                </c:pt>
                <c:pt idx="23">
                  <c:v>7.0727799999999998</c:v>
                </c:pt>
                <c:pt idx="24">
                  <c:v>7.0727200000000003</c:v>
                </c:pt>
                <c:pt idx="25">
                  <c:v>6.3884400000000001</c:v>
                </c:pt>
                <c:pt idx="26">
                  <c:v>5.6798000000000002</c:v>
                </c:pt>
                <c:pt idx="27">
                  <c:v>5.2187900000000003</c:v>
                </c:pt>
                <c:pt idx="28">
                  <c:v>4.3983600000000003</c:v>
                </c:pt>
                <c:pt idx="29">
                  <c:v>3.4433600000000002</c:v>
                </c:pt>
                <c:pt idx="30">
                  <c:v>3.3</c:v>
                </c:pt>
                <c:pt idx="31">
                  <c:v>2.54623</c:v>
                </c:pt>
                <c:pt idx="32">
                  <c:v>2.1297100000000002</c:v>
                </c:pt>
              </c:numCache>
            </c:numRef>
          </c:val>
        </c:ser>
        <c:dLbls>
          <c:showLegendKey val="0"/>
          <c:showVal val="0"/>
          <c:showCatName val="0"/>
          <c:showSerName val="0"/>
          <c:showPercent val="0"/>
          <c:showBubbleSize val="0"/>
        </c:dLbls>
        <c:gapWidth val="50"/>
        <c:axId val="101182080"/>
        <c:axId val="107221376"/>
      </c:barChart>
      <c:catAx>
        <c:axId val="101182080"/>
        <c:scaling>
          <c:orientation val="minMax"/>
        </c:scaling>
        <c:delete val="0"/>
        <c:axPos val="b"/>
        <c:majorTickMark val="out"/>
        <c:minorTickMark val="none"/>
        <c:tickLblPos val="nextTo"/>
        <c:txPr>
          <a:bodyPr rot="-4500000"/>
          <a:lstStyle/>
          <a:p>
            <a:pPr>
              <a:defRPr sz="1000"/>
            </a:pPr>
            <a:endParaRPr lang="es-MX"/>
          </a:p>
        </c:txPr>
        <c:crossAx val="107221376"/>
        <c:crosses val="autoZero"/>
        <c:auto val="1"/>
        <c:lblAlgn val="ctr"/>
        <c:lblOffset val="100"/>
        <c:noMultiLvlLbl val="0"/>
      </c:catAx>
      <c:valAx>
        <c:axId val="107221376"/>
        <c:scaling>
          <c:orientation val="minMax"/>
        </c:scaling>
        <c:delete val="1"/>
        <c:axPos val="l"/>
        <c:numFmt formatCode="0.0" sourceLinked="1"/>
        <c:majorTickMark val="out"/>
        <c:minorTickMark val="none"/>
        <c:tickLblPos val="nextTo"/>
        <c:crossAx val="101182080"/>
        <c:crosses val="autoZero"/>
        <c:crossBetween val="between"/>
      </c:valAx>
    </c:plotArea>
    <c:plotVisOnly val="1"/>
    <c:dispBlanksAs val="gap"/>
    <c:showDLblsOverMax val="0"/>
  </c:chart>
  <c:spPr>
    <a:scene3d>
      <a:camera prst="orthographicFront"/>
      <a:lightRig rig="threePt" dir="t"/>
    </a:scene3d>
    <a:sp3d>
      <a:bevelT/>
    </a:sp3d>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pPr>
            <a:r>
              <a:rPr lang="en-US" sz="1100" b="0"/>
              <a:t>Porcentaje de PEAO </a:t>
            </a:r>
            <a:r>
              <a:rPr lang="en-US" sz="1100" b="0" baseline="0"/>
              <a:t>sin acceso a las Instituciones de Salud </a:t>
            </a:r>
          </a:p>
          <a:p>
            <a:pPr>
              <a:defRPr sz="1100" b="0"/>
            </a:pPr>
            <a:r>
              <a:rPr lang="en-US" sz="1100" b="0" baseline="0"/>
              <a:t>por entidad federativa</a:t>
            </a:r>
          </a:p>
          <a:p>
            <a:pPr>
              <a:defRPr sz="1100" b="0"/>
            </a:pPr>
            <a:r>
              <a:rPr lang="en-US" sz="1100" b="0" baseline="0"/>
              <a:t>1er. T</a:t>
            </a:r>
            <a:r>
              <a:rPr lang="en-US" sz="1100" b="0"/>
              <a:t>rimestre 2012</a:t>
            </a:r>
          </a:p>
        </c:rich>
      </c:tx>
      <c:layout>
        <c:manualLayout>
          <c:xMode val="edge"/>
          <c:yMode val="edge"/>
          <c:x val="0.2890467486886657"/>
          <c:y val="2.9899897967802531E-3"/>
        </c:manualLayout>
      </c:layout>
      <c:overlay val="0"/>
    </c:title>
    <c:autoTitleDeleted val="0"/>
    <c:plotArea>
      <c:layout>
        <c:manualLayout>
          <c:layoutTarget val="inner"/>
          <c:xMode val="edge"/>
          <c:yMode val="edge"/>
          <c:x val="1.0153729360409947E-2"/>
          <c:y val="0.26939890710382514"/>
          <c:w val="0.98984627063959008"/>
          <c:h val="0.4877935278930452"/>
        </c:manualLayout>
      </c:layout>
      <c:barChart>
        <c:barDir val="col"/>
        <c:grouping val="clustered"/>
        <c:varyColors val="0"/>
        <c:ser>
          <c:idx val="0"/>
          <c:order val="0"/>
          <c:spPr>
            <a:solidFill>
              <a:schemeClr val="bg2">
                <a:lumMod val="25000"/>
                <a:lumOff val="75000"/>
              </a:schemeClr>
            </a:solidFill>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5"/>
            <c:invertIfNegative val="0"/>
            <c:bubble3D val="0"/>
          </c:dPt>
          <c:dPt>
            <c:idx val="12"/>
            <c:invertIfNegative val="0"/>
            <c:bubble3D val="0"/>
          </c:dPt>
          <c:dPt>
            <c:idx val="15"/>
            <c:invertIfNegative val="0"/>
            <c:bubble3D val="0"/>
            <c:spPr>
              <a:solidFill>
                <a:schemeClr val="accent2">
                  <a:lumMod val="40000"/>
                  <a:lumOff val="60000"/>
                </a:schemeClr>
              </a:solidFill>
              <a:scene3d>
                <a:camera prst="orthographicFront"/>
                <a:lightRig rig="threePt" dir="t"/>
              </a:scene3d>
              <a:sp3d/>
            </c:spPr>
          </c:dPt>
          <c:dPt>
            <c:idx val="16"/>
            <c:invertIfNegative val="0"/>
            <c:bubble3D val="0"/>
          </c:dPt>
          <c:dPt>
            <c:idx val="17"/>
            <c:invertIfNegative val="0"/>
            <c:bubble3D val="0"/>
          </c:dPt>
          <c:dPt>
            <c:idx val="18"/>
            <c:invertIfNegative val="0"/>
            <c:bubble3D val="0"/>
          </c:dPt>
          <c:dPt>
            <c:idx val="32"/>
            <c:invertIfNegative val="0"/>
            <c:bubble3D val="0"/>
          </c:dPt>
          <c:dLbls>
            <c:dLbl>
              <c:idx val="0"/>
              <c:spPr/>
              <c:txPr>
                <a:bodyPr rot="-2700000"/>
                <a:lstStyle/>
                <a:p>
                  <a:pPr>
                    <a:defRPr sz="1000" b="1"/>
                  </a:pPr>
                  <a:endParaRPr lang="es-MX"/>
                </a:p>
              </c:txPr>
              <c:showLegendKey val="0"/>
              <c:showVal val="1"/>
              <c:showCatName val="0"/>
              <c:showSerName val="0"/>
              <c:showPercent val="0"/>
              <c:showBubbleSize val="0"/>
            </c:dLbl>
            <c:dLbl>
              <c:idx val="15"/>
              <c:spPr/>
              <c:txPr>
                <a:bodyPr rot="-2700000"/>
                <a:lstStyle/>
                <a:p>
                  <a:pPr>
                    <a:defRPr sz="950" b="1"/>
                  </a:pPr>
                  <a:endParaRPr lang="es-MX"/>
                </a:p>
              </c:txPr>
              <c:showLegendKey val="0"/>
              <c:showVal val="1"/>
              <c:showCatName val="0"/>
              <c:showSerName val="0"/>
              <c:showPercent val="0"/>
              <c:showBubbleSize val="0"/>
            </c:dLbl>
            <c:txPr>
              <a:bodyPr rot="-2700000"/>
              <a:lstStyle/>
              <a:p>
                <a:pPr>
                  <a:defRPr sz="950" b="0"/>
                </a:pPr>
                <a:endParaRPr lang="es-MX"/>
              </a:p>
            </c:txPr>
            <c:showLegendKey val="0"/>
            <c:showVal val="1"/>
            <c:showCatName val="0"/>
            <c:showSerName val="0"/>
            <c:showPercent val="0"/>
            <c:showBubbleSize val="0"/>
            <c:showLeaderLines val="0"/>
          </c:dLbls>
          <c:cat>
            <c:strRef>
              <c:f>'PEAO acceso a SS'!$A$7:$A$39</c:f>
              <c:strCache>
                <c:ptCount val="33"/>
                <c:pt idx="0">
                  <c:v>Chiapas</c:v>
                </c:pt>
                <c:pt idx="1">
                  <c:v>Oax</c:v>
                </c:pt>
                <c:pt idx="2">
                  <c:v>Gro</c:v>
                </c:pt>
                <c:pt idx="3">
                  <c:v>Pue</c:v>
                </c:pt>
                <c:pt idx="4">
                  <c:v>Hgo</c:v>
                </c:pt>
                <c:pt idx="5">
                  <c:v>Mich</c:v>
                </c:pt>
                <c:pt idx="6">
                  <c:v>Tlax</c:v>
                </c:pt>
                <c:pt idx="7">
                  <c:v>Ver</c:v>
                </c:pt>
                <c:pt idx="8">
                  <c:v>Zac</c:v>
                </c:pt>
                <c:pt idx="9">
                  <c:v>Nay</c:v>
                </c:pt>
                <c:pt idx="10">
                  <c:v>Mor</c:v>
                </c:pt>
                <c:pt idx="11">
                  <c:v>Yuc</c:v>
                </c:pt>
                <c:pt idx="12">
                  <c:v>Tab</c:v>
                </c:pt>
                <c:pt idx="13">
                  <c:v>Gto</c:v>
                </c:pt>
                <c:pt idx="14">
                  <c:v>Camp</c:v>
                </c:pt>
                <c:pt idx="15">
                  <c:v>Nal</c:v>
                </c:pt>
                <c:pt idx="16">
                  <c:v>Jal</c:v>
                </c:pt>
                <c:pt idx="17">
                  <c:v>SLP</c:v>
                </c:pt>
                <c:pt idx="18">
                  <c:v>Col</c:v>
                </c:pt>
                <c:pt idx="19">
                  <c:v>Méx</c:v>
                </c:pt>
                <c:pt idx="20">
                  <c:v>Sin</c:v>
                </c:pt>
                <c:pt idx="21">
                  <c:v>Dgo</c:v>
                </c:pt>
                <c:pt idx="22">
                  <c:v>Qro</c:v>
                </c:pt>
                <c:pt idx="23">
                  <c:v>Q.R.</c:v>
                </c:pt>
                <c:pt idx="24">
                  <c:v>D.F.</c:v>
                </c:pt>
                <c:pt idx="25">
                  <c:v>Ags</c:v>
                </c:pt>
                <c:pt idx="26">
                  <c:v>Tamps</c:v>
                </c:pt>
                <c:pt idx="27">
                  <c:v>BCS</c:v>
                </c:pt>
                <c:pt idx="28">
                  <c:v>Son</c:v>
                </c:pt>
                <c:pt idx="29">
                  <c:v>Coah</c:v>
                </c:pt>
                <c:pt idx="30">
                  <c:v>BC</c:v>
                </c:pt>
                <c:pt idx="31">
                  <c:v>N. L.</c:v>
                </c:pt>
                <c:pt idx="32">
                  <c:v>Chih</c:v>
                </c:pt>
              </c:strCache>
            </c:strRef>
          </c:cat>
          <c:val>
            <c:numRef>
              <c:f>'PEAO acceso a SS'!$B$7:$B$39</c:f>
              <c:numCache>
                <c:formatCode>0.00</c:formatCode>
                <c:ptCount val="33"/>
                <c:pt idx="0">
                  <c:v>84.244597331335555</c:v>
                </c:pt>
                <c:pt idx="1">
                  <c:v>82.753545933436783</c:v>
                </c:pt>
                <c:pt idx="2">
                  <c:v>82.271162493412135</c:v>
                </c:pt>
                <c:pt idx="3">
                  <c:v>78.796901353468257</c:v>
                </c:pt>
                <c:pt idx="4">
                  <c:v>78.644748436303757</c:v>
                </c:pt>
                <c:pt idx="5">
                  <c:v>77.275823129945934</c:v>
                </c:pt>
                <c:pt idx="6">
                  <c:v>77.228140467714354</c:v>
                </c:pt>
                <c:pt idx="7">
                  <c:v>73.42492567989612</c:v>
                </c:pt>
                <c:pt idx="8">
                  <c:v>70.832505715080231</c:v>
                </c:pt>
                <c:pt idx="9">
                  <c:v>70.626811041634895</c:v>
                </c:pt>
                <c:pt idx="10">
                  <c:v>70.462491364568862</c:v>
                </c:pt>
                <c:pt idx="11">
                  <c:v>69.866951361905777</c:v>
                </c:pt>
                <c:pt idx="12">
                  <c:v>67.523779537805012</c:v>
                </c:pt>
                <c:pt idx="13">
                  <c:v>67.052867150393453</c:v>
                </c:pt>
                <c:pt idx="14">
                  <c:v>66.235290719202098</c:v>
                </c:pt>
                <c:pt idx="15">
                  <c:v>64.479776546834984</c:v>
                </c:pt>
                <c:pt idx="16">
                  <c:v>63.75612461441856</c:v>
                </c:pt>
                <c:pt idx="17">
                  <c:v>63.361454759868153</c:v>
                </c:pt>
                <c:pt idx="18">
                  <c:v>63.090983195385</c:v>
                </c:pt>
                <c:pt idx="19">
                  <c:v>61.994383040060399</c:v>
                </c:pt>
                <c:pt idx="20">
                  <c:v>60.850916707169809</c:v>
                </c:pt>
                <c:pt idx="21">
                  <c:v>59.960154758548001</c:v>
                </c:pt>
                <c:pt idx="22">
                  <c:v>57.664354479677129</c:v>
                </c:pt>
                <c:pt idx="23">
                  <c:v>56.425790077530159</c:v>
                </c:pt>
                <c:pt idx="24">
                  <c:v>55.565697147485928</c:v>
                </c:pt>
                <c:pt idx="25">
                  <c:v>53.55482227500886</c:v>
                </c:pt>
                <c:pt idx="26">
                  <c:v>52.594827493425846</c:v>
                </c:pt>
                <c:pt idx="27">
                  <c:v>51.757239342300423</c:v>
                </c:pt>
                <c:pt idx="28">
                  <c:v>51.094616421303876</c:v>
                </c:pt>
                <c:pt idx="29">
                  <c:v>48.415691272125457</c:v>
                </c:pt>
                <c:pt idx="30">
                  <c:v>48.065651079967239</c:v>
                </c:pt>
                <c:pt idx="31">
                  <c:v>46.375825674123377</c:v>
                </c:pt>
                <c:pt idx="32">
                  <c:v>43.92913080717917</c:v>
                </c:pt>
              </c:numCache>
            </c:numRef>
          </c:val>
        </c:ser>
        <c:dLbls>
          <c:showLegendKey val="0"/>
          <c:showVal val="0"/>
          <c:showCatName val="0"/>
          <c:showSerName val="0"/>
          <c:showPercent val="0"/>
          <c:showBubbleSize val="0"/>
        </c:dLbls>
        <c:gapWidth val="50"/>
        <c:axId val="114892800"/>
        <c:axId val="114894336"/>
      </c:barChart>
      <c:catAx>
        <c:axId val="114892800"/>
        <c:scaling>
          <c:orientation val="minMax"/>
        </c:scaling>
        <c:delete val="0"/>
        <c:axPos val="b"/>
        <c:majorTickMark val="out"/>
        <c:minorTickMark val="none"/>
        <c:tickLblPos val="nextTo"/>
        <c:txPr>
          <a:bodyPr rot="-4500000"/>
          <a:lstStyle/>
          <a:p>
            <a:pPr>
              <a:defRPr sz="1100"/>
            </a:pPr>
            <a:endParaRPr lang="es-MX"/>
          </a:p>
        </c:txPr>
        <c:crossAx val="114894336"/>
        <c:crosses val="autoZero"/>
        <c:auto val="1"/>
        <c:lblAlgn val="ctr"/>
        <c:lblOffset val="100"/>
        <c:noMultiLvlLbl val="0"/>
      </c:catAx>
      <c:valAx>
        <c:axId val="114894336"/>
        <c:scaling>
          <c:orientation val="minMax"/>
        </c:scaling>
        <c:delete val="1"/>
        <c:axPos val="l"/>
        <c:numFmt formatCode="0.00" sourceLinked="1"/>
        <c:majorTickMark val="out"/>
        <c:minorTickMark val="none"/>
        <c:tickLblPos val="nextTo"/>
        <c:crossAx val="11489280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sz="quarter" idx="1"/>
          </p:nvPr>
        </p:nvSpPr>
        <p:spPr bwMode="auto">
          <a:xfrm>
            <a:off x="3884613"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81924" name="Rectangle 4"/>
          <p:cNvSpPr>
            <a:spLocks noGrp="1" noChangeArrowheads="1"/>
          </p:cNvSpPr>
          <p:nvPr>
            <p:ph type="ftr" sz="quarter" idx="2"/>
          </p:nvPr>
        </p:nvSpPr>
        <p:spPr bwMode="auto">
          <a:xfrm>
            <a:off x="0"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81925" name="Rectangle 5"/>
          <p:cNvSpPr>
            <a:spLocks noGrp="1" noChangeArrowheads="1"/>
          </p:cNvSpPr>
          <p:nvPr>
            <p:ph type="sldNum" sz="quarter" idx="3"/>
          </p:nvPr>
        </p:nvSpPr>
        <p:spPr bwMode="auto">
          <a:xfrm>
            <a:off x="3884613"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BFA6E470-C4F7-4B1A-8094-BF368499A160}" type="slidenum">
              <a:rPr lang="en-US"/>
              <a:pPr/>
              <a:t>‹Nº›</a:t>
            </a:fld>
            <a:endParaRPr lang="en-US"/>
          </a:p>
        </p:txBody>
      </p:sp>
    </p:spTree>
    <p:extLst>
      <p:ext uri="{BB962C8B-B14F-4D97-AF65-F5344CB8AC3E}">
        <p14:creationId xmlns:p14="http://schemas.microsoft.com/office/powerpoint/2010/main" val="315846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de-DE"/>
          </a:p>
        </p:txBody>
      </p:sp>
      <p:sp>
        <p:nvSpPr>
          <p:cNvPr id="8195" name="Rectangle 3"/>
          <p:cNvSpPr>
            <a:spLocks noGrp="1" noChangeArrowheads="1"/>
          </p:cNvSpPr>
          <p:nvPr>
            <p:ph type="dt" idx="1"/>
          </p:nvPr>
        </p:nvSpPr>
        <p:spPr bwMode="auto">
          <a:xfrm>
            <a:off x="3884613"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de-DE"/>
          </a:p>
        </p:txBody>
      </p:sp>
      <p:sp>
        <p:nvSpPr>
          <p:cNvPr id="819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415790"/>
            <a:ext cx="548640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198" name="Rectangle 6"/>
          <p:cNvSpPr>
            <a:spLocks noGrp="1" noChangeArrowheads="1"/>
          </p:cNvSpPr>
          <p:nvPr>
            <p:ph type="ftr" sz="quarter" idx="4"/>
          </p:nvPr>
        </p:nvSpPr>
        <p:spPr bwMode="auto">
          <a:xfrm>
            <a:off x="0"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de-DE"/>
          </a:p>
        </p:txBody>
      </p:sp>
      <p:sp>
        <p:nvSpPr>
          <p:cNvPr id="8199" name="Rectangle 7"/>
          <p:cNvSpPr>
            <a:spLocks noGrp="1" noChangeArrowheads="1"/>
          </p:cNvSpPr>
          <p:nvPr>
            <p:ph type="sldNum" sz="quarter" idx="5"/>
          </p:nvPr>
        </p:nvSpPr>
        <p:spPr bwMode="auto">
          <a:xfrm>
            <a:off x="3884613"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F89E6A56-45E8-48C3-965B-BB375F9AE432}" type="slidenum">
              <a:rPr lang="de-DE"/>
              <a:pPr/>
              <a:t>‹Nº›</a:t>
            </a:fld>
            <a:endParaRPr lang="de-DE"/>
          </a:p>
        </p:txBody>
      </p:sp>
    </p:spTree>
    <p:extLst>
      <p:ext uri="{BB962C8B-B14F-4D97-AF65-F5344CB8AC3E}">
        <p14:creationId xmlns:p14="http://schemas.microsoft.com/office/powerpoint/2010/main" val="3314234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06E2A4-461F-4F10-B49C-720E6BB169C5}" type="slidenum">
              <a:rPr lang="de-DE"/>
              <a:pPr/>
              <a:t>1</a:t>
            </a:fld>
            <a:endParaRPr lang="de-DE"/>
          </a:p>
        </p:txBody>
      </p:sp>
      <p:sp>
        <p:nvSpPr>
          <p:cNvPr id="117762" name="Rectangle 7"/>
          <p:cNvSpPr txBox="1">
            <a:spLocks noGrp="1" noChangeArrowheads="1"/>
          </p:cNvSpPr>
          <p:nvPr/>
        </p:nvSpPr>
        <p:spPr bwMode="auto">
          <a:xfrm>
            <a:off x="3887788" y="8834810"/>
            <a:ext cx="2970212" cy="461592"/>
          </a:xfrm>
          <a:prstGeom prst="rect">
            <a:avLst/>
          </a:prstGeom>
          <a:noFill/>
          <a:ln w="9525">
            <a:noFill/>
            <a:miter lim="800000"/>
            <a:headEnd/>
            <a:tailEnd/>
          </a:ln>
        </p:spPr>
        <p:txBody>
          <a:bodyPr lIns="96265" tIns="48137" rIns="96265" bIns="48137" anchor="b"/>
          <a:lstStyle/>
          <a:p>
            <a:pPr algn="r" defTabSz="962144"/>
            <a:fld id="{1C0D6AAB-C457-4CDD-9F6A-FB73ECD67487}" type="slidenum">
              <a:rPr lang="en-GB" sz="1300"/>
              <a:pPr algn="r" defTabSz="962144"/>
              <a:t>1</a:t>
            </a:fld>
            <a:endParaRPr lang="en-GB" sz="1300" dirty="0"/>
          </a:p>
        </p:txBody>
      </p:sp>
      <p:sp>
        <p:nvSpPr>
          <p:cNvPr id="117763" name="Rectangle 2"/>
          <p:cNvSpPr>
            <a:spLocks noGrp="1" noRot="1" noChangeAspect="1" noChangeArrowheads="1" noTextEdit="1"/>
          </p:cNvSpPr>
          <p:nvPr>
            <p:ph type="sldImg"/>
          </p:nvPr>
        </p:nvSpPr>
        <p:spPr>
          <a:xfrm>
            <a:off x="1104900" y="696913"/>
            <a:ext cx="4649788" cy="3487737"/>
          </a:xfrm>
          <a:ln/>
        </p:spPr>
      </p:sp>
      <p:sp>
        <p:nvSpPr>
          <p:cNvPr id="117764" name="Rectangle 3"/>
          <p:cNvSpPr>
            <a:spLocks noGrp="1" noChangeArrowheads="1"/>
          </p:cNvSpPr>
          <p:nvPr>
            <p:ph type="body" idx="1"/>
          </p:nvPr>
        </p:nvSpPr>
        <p:spPr>
          <a:xfrm>
            <a:off x="914401" y="4415790"/>
            <a:ext cx="5029200" cy="4183381"/>
          </a:xfrm>
        </p:spPr>
        <p:txBody>
          <a:bodyPr lIns="96265" tIns="48137" rIns="96265" bIns="48137"/>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6.vml"/><Relationship Id="rId5" Type="http://schemas.openxmlformats.org/officeDocument/2006/relationships/image" Target="../media/image4.w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7.vml"/><Relationship Id="rId5" Type="http://schemas.openxmlformats.org/officeDocument/2006/relationships/image" Target="../media/image4.wmf"/><Relationship Id="rId4" Type="http://schemas.openxmlformats.org/officeDocument/2006/relationships/oleObject" Target="../embeddings/oleObject7.bin"/></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8.vml"/><Relationship Id="rId5" Type="http://schemas.openxmlformats.org/officeDocument/2006/relationships/image" Target="../media/image4.wmf"/><Relationship Id="rId4" Type="http://schemas.openxmlformats.org/officeDocument/2006/relationships/oleObject" Target="../embeddings/oleObject8.bin"/></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9.vml"/><Relationship Id="rId5" Type="http://schemas.openxmlformats.org/officeDocument/2006/relationships/image" Target="../media/image4.wmf"/><Relationship Id="rId4" Type="http://schemas.openxmlformats.org/officeDocument/2006/relationships/oleObject" Target="../embeddings/oleObject9.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a:xfrm>
            <a:off x="5379040" y="557182"/>
            <a:ext cx="1189132" cy="297918"/>
          </a:xfrm>
          <a:prstGeom prst="rect">
            <a:avLst/>
          </a:prstGeom>
        </p:spPr>
        <p:txBody>
          <a:bodyPr/>
          <a:lstStyle/>
          <a:p>
            <a:fld id="{04AF466F-BDA4-4F18-9C7B-FF0A9A1B0E80}" type="datetime1">
              <a:rPr lang="en-US" smtClean="0"/>
              <a:pPr/>
              <a:t>5/17/2012</a:t>
            </a:fld>
            <a:endParaRPr lang="en-US"/>
          </a:p>
        </p:txBody>
      </p:sp>
      <p:sp>
        <p:nvSpPr>
          <p:cNvPr id="8" name="Slide Number Placeholder 7"/>
          <p:cNvSpPr>
            <a:spLocks noGrp="1"/>
          </p:cNvSpPr>
          <p:nvPr>
            <p:ph type="sldNum" sz="quarter" idx="11"/>
          </p:nvPr>
        </p:nvSpPr>
        <p:spPr/>
        <p:txBody>
          <a:bodyPr/>
          <a:lstStyle/>
          <a:p>
            <a:fld id="{6E2D2B3B-882E-40F3-A32F-6DD516915044}" type="slidenum">
              <a:rPr lang="en-US" smtClean="0"/>
              <a:pPr/>
              <a:t>‹Nº›</a:t>
            </a:fld>
            <a:endParaRPr lang="en-US" dirty="0"/>
          </a:p>
        </p:txBody>
      </p:sp>
      <p:sp>
        <p:nvSpPr>
          <p:cNvPr id="9" name="Footer Placeholder 8"/>
          <p:cNvSpPr>
            <a:spLocks noGrp="1"/>
          </p:cNvSpPr>
          <p:nvPr>
            <p:ph type="ftr" sz="quarter" idx="12"/>
          </p:nvPr>
        </p:nvSpPr>
        <p:spPr>
          <a:xfrm>
            <a:off x="5380038" y="864341"/>
            <a:ext cx="2246489" cy="301227"/>
          </a:xfrm>
          <a:prstGeom prst="rect">
            <a:avLst/>
          </a:prstGeom>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58FB4290-6522-4139-852E-05BD9E7F0D2E}" type="datetime1">
              <a:rPr lang="en-US" smtClean="0"/>
              <a:pPr/>
              <a:t>5/17/2012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AAB955F9-81EA-47C5-8059-9E5C2B437C70}" type="datetime1">
              <a:rPr lang="en-US" smtClean="0"/>
              <a:pPr/>
              <a:t>5/17/2012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4105"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5129"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6153"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1CEF607B-A47E-422C-9BEF-122CCDB7C526}" type="datetime1">
              <a:rPr lang="en-US" smtClean="0"/>
              <a:pPr/>
              <a:t>5/17/2012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7177"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8201"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9225"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0249"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1273"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2297"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63A9A7CB-BEE6-4F99-898E-913F06E8E125}" type="datetime1">
              <a:rPr lang="en-US" smtClean="0"/>
              <a:pPr/>
              <a:t>5/17/2012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379040" y="557182"/>
            <a:ext cx="1189132" cy="297918"/>
          </a:xfrm>
          <a:prstGeom prst="rect">
            <a:avLst/>
          </a:prstGeom>
        </p:spPr>
        <p:txBody>
          <a:bodyPr/>
          <a:lstStyle/>
          <a:p>
            <a:fld id="{B6EE300C-6FC5-4FC3-AF1A-075E4F50620D}" type="datetime1">
              <a:rPr lang="en-US" smtClean="0"/>
              <a:pPr/>
              <a:t>5/17/2012</a:t>
            </a:fld>
            <a:endParaRPr lang="en-US"/>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a:xfrm>
            <a:off x="5379040" y="557182"/>
            <a:ext cx="1189132" cy="297918"/>
          </a:xfrm>
          <a:prstGeom prst="rect">
            <a:avLst/>
          </a:prstGeom>
        </p:spPr>
        <p:txBody>
          <a:bodyPr/>
          <a:lstStyle/>
          <a:p>
            <a:fld id="{F50D295D-4A77-4DEB-B04C-9F4282A8BC04}" type="datetime1">
              <a:rPr lang="en-US" smtClean="0"/>
              <a:pPr/>
              <a:t>5/17/2012</a:t>
            </a:fld>
            <a:endParaRPr lang="en-US"/>
          </a:p>
        </p:txBody>
      </p:sp>
      <p:sp>
        <p:nvSpPr>
          <p:cNvPr id="8" name="Footer Placeholder 7"/>
          <p:cNvSpPr>
            <a:spLocks noGrp="1"/>
          </p:cNvSpPr>
          <p:nvPr>
            <p:ph type="ftr" sz="quarter" idx="11"/>
          </p:nvPr>
        </p:nvSpPr>
        <p:spPr>
          <a:xfrm>
            <a:off x="5380038" y="864341"/>
            <a:ext cx="2246489" cy="301227"/>
          </a:xfrm>
          <a:prstGeom prst="rect">
            <a:avLst/>
          </a:prstGeom>
        </p:spPr>
        <p:txBody>
          <a:bodyPr/>
          <a:lstStyle/>
          <a:p>
            <a:endParaRPr lang="es-ES"/>
          </a:p>
        </p:txBody>
      </p:sp>
      <p:sp>
        <p:nvSpPr>
          <p:cNvPr id="9" name="Slide Number Placeholder 8"/>
          <p:cNvSpPr>
            <a:spLocks noGrp="1"/>
          </p:cNvSpPr>
          <p:nvPr>
            <p:ph type="sldNum" sz="quarter" idx="12"/>
          </p:nvPr>
        </p:nvSpPr>
        <p:spPr/>
        <p:txBody>
          <a:bodyPr/>
          <a:lstStyle/>
          <a:p>
            <a:fld id="{6E2D2B3B-882E-40F3-A32F-6DD516915044}" type="slidenum">
              <a:rPr lang="en-US" smtClean="0"/>
              <a:pPr/>
              <a:t>‹Nº›</a:t>
            </a:fld>
            <a:endParaRPr lang="en-US"/>
          </a:p>
        </p:txBody>
      </p:sp>
      <p:sp>
        <p:nvSpPr>
          <p:cNvPr id="10" name="Title 9"/>
          <p:cNvSpPr>
            <a:spLocks noGrp="1"/>
          </p:cNvSpPr>
          <p:nvPr>
            <p:ph type="title"/>
          </p:nvPr>
        </p:nvSpPr>
        <p:spPr>
          <a:xfrm>
            <a:off x="914400" y="1544715"/>
            <a:ext cx="7315200" cy="1154097"/>
          </a:xfrm>
        </p:spPr>
        <p:txBody>
          <a:bodyPr/>
          <a:lstStyle/>
          <a:p>
            <a:r>
              <a:rPr lang="es-ES" dirty="0"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5379040" y="557182"/>
            <a:ext cx="1189132" cy="297918"/>
          </a:xfrm>
          <a:prstGeom prst="rect">
            <a:avLst/>
          </a:prstGeom>
        </p:spPr>
        <p:txBody>
          <a:bodyPr/>
          <a:lstStyle/>
          <a:p>
            <a:fld id="{02B28685-4D0C-42D5-8013-B5904CD1FCBC}" type="datetime1">
              <a:rPr lang="en-US" smtClean="0"/>
              <a:pPr/>
              <a:t>5/17/2012</a:t>
            </a:fld>
            <a:endParaRPr lang="en-US"/>
          </a:p>
        </p:txBody>
      </p:sp>
      <p:sp>
        <p:nvSpPr>
          <p:cNvPr id="4" name="Footer Placeholder 3"/>
          <p:cNvSpPr>
            <a:spLocks noGrp="1"/>
          </p:cNvSpPr>
          <p:nvPr>
            <p:ph type="ftr" sz="quarter" idx="11"/>
          </p:nvPr>
        </p:nvSpPr>
        <p:spPr>
          <a:xfrm>
            <a:off x="5380038" y="864341"/>
            <a:ext cx="2246489" cy="301227"/>
          </a:xfrm>
          <a:prstGeom prst="rect">
            <a:avLst/>
          </a:prstGeom>
        </p:spPr>
        <p:txBody>
          <a:bodyPr/>
          <a:lstStyle/>
          <a:p>
            <a:endParaRPr lang="es-ES"/>
          </a:p>
        </p:txBody>
      </p:sp>
      <p:sp>
        <p:nvSpPr>
          <p:cNvPr id="5" name="Slide Number Placeholder 4"/>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9040" y="557182"/>
            <a:ext cx="1189132" cy="297918"/>
          </a:xfrm>
          <a:prstGeom prst="rect">
            <a:avLst/>
          </a:prstGeom>
        </p:spPr>
        <p:txBody>
          <a:bodyPr/>
          <a:lstStyle/>
          <a:p>
            <a:fld id="{FDF226C0-9885-4BA9-BBFA-A52CBFEBB775}" type="datetime1">
              <a:rPr lang="en-US" smtClean="0"/>
              <a:pPr/>
              <a:t>5/17/2012</a:t>
            </a:fld>
            <a:endParaRPr lang="en-US"/>
          </a:p>
        </p:txBody>
      </p:sp>
      <p:sp>
        <p:nvSpPr>
          <p:cNvPr id="3" name="Footer Placeholder 2"/>
          <p:cNvSpPr>
            <a:spLocks noGrp="1"/>
          </p:cNvSpPr>
          <p:nvPr>
            <p:ph type="ftr" sz="quarter" idx="11"/>
          </p:nvPr>
        </p:nvSpPr>
        <p:spPr>
          <a:xfrm>
            <a:off x="5380038" y="864341"/>
            <a:ext cx="2246489" cy="301227"/>
          </a:xfrm>
          <a:prstGeom prst="rect">
            <a:avLst/>
          </a:prstGeom>
        </p:spPr>
        <p:txBody>
          <a:bodyPr/>
          <a:lstStyle/>
          <a:p>
            <a:endParaRPr lang="es-ES"/>
          </a:p>
        </p:txBody>
      </p:sp>
      <p:sp>
        <p:nvSpPr>
          <p:cNvPr id="4" name="Slide Number Placeholder 3"/>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379040" y="557182"/>
            <a:ext cx="1189132" cy="297918"/>
          </a:xfrm>
          <a:prstGeom prst="rect">
            <a:avLst/>
          </a:prstGeom>
        </p:spPr>
        <p:txBody>
          <a:bodyPr/>
          <a:lstStyle/>
          <a:p>
            <a:fld id="{EBEE1B38-C5EB-4D66-9137-0AFE9CDEDE8F}" type="datetime1">
              <a:rPr lang="en-US" smtClean="0"/>
              <a:pPr/>
              <a:t>5/17/2012</a:t>
            </a:fld>
            <a:endParaRPr lang="en-US"/>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379040" y="557182"/>
            <a:ext cx="1189132" cy="297918"/>
          </a:xfrm>
          <a:prstGeom prst="rect">
            <a:avLst/>
          </a:prstGeom>
        </p:spPr>
        <p:txBody>
          <a:bodyPr/>
          <a:lstStyle/>
          <a:p>
            <a:fld id="{327B613C-1AD7-49D3-885D-F654C5CDBAA6}" type="datetime1">
              <a:rPr lang="en-US" smtClean="0"/>
              <a:pPr/>
              <a:t>5/17/2012</a:t>
            </a:fld>
            <a:endParaRPr lang="en-US" dirty="0"/>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7292268" y="343466"/>
            <a:ext cx="86236" cy="59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421956" y="342478"/>
            <a:ext cx="1719263" cy="5933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sp>
        <p:nvSpPr>
          <p:cNvPr id="6" name="Slide Number Placeholder 5"/>
          <p:cNvSpPr>
            <a:spLocks noGrp="1"/>
          </p:cNvSpPr>
          <p:nvPr>
            <p:ph type="sldNum" sz="quarter" idx="4"/>
          </p:nvPr>
        </p:nvSpPr>
        <p:spPr>
          <a:xfrm>
            <a:off x="8166678" y="6434107"/>
            <a:ext cx="941203" cy="301752"/>
          </a:xfrm>
          <a:prstGeom prst="rect">
            <a:avLst/>
          </a:prstGeom>
        </p:spPr>
        <p:txBody>
          <a:bodyPr vert="horz" lIns="91440" tIns="45720" rIns="91440" bIns="45720" rtlCol="0" anchor="ctr"/>
          <a:lstStyle>
            <a:lvl1pPr algn="r">
              <a:defRPr sz="1200">
                <a:solidFill>
                  <a:schemeClr val="tx1"/>
                </a:solidFill>
              </a:defRPr>
            </a:lvl1pPr>
          </a:lstStyle>
          <a:p>
            <a:fld id="{6E2D2B3B-882E-40F3-A32F-6DD516915044}" type="slidenum">
              <a:rPr lang="en-US" smtClean="0"/>
              <a:pPr/>
              <a:t>‹Nº›</a:t>
            </a:fld>
            <a:endParaRPr lang="en-US" dirty="0"/>
          </a:p>
        </p:txBody>
      </p:sp>
      <p:pic>
        <p:nvPicPr>
          <p:cNvPr id="3078" name="Picture 6" descr="Y:\Informacion\Proyectos\Proyectos 2012\Diseño\Iconos y Logos\CEIEG-gris.png"/>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7486250" y="403050"/>
            <a:ext cx="1546099" cy="468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7" descr="Y:\Informacion\Proyectos\Proyectos 2012\Diseño\Iconos y Logos\Hacienda Final-01.png"/>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584375" y="270918"/>
            <a:ext cx="1183393" cy="736487"/>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 id="2147483755" r:id="rId23"/>
    <p:sldLayoutId id="2147483756" r:id="rId24"/>
    <p:sldLayoutId id="2147483757" r:id="rId25"/>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550" y="2057400"/>
            <a:ext cx="7315200" cy="1749324"/>
          </a:xfrm>
        </p:spPr>
        <p:txBody>
          <a:bodyPr>
            <a:normAutofit fontScale="90000"/>
          </a:bodyPr>
          <a:lstStyle/>
          <a:p>
            <a:r>
              <a:rPr lang="es-MX" sz="11500" dirty="0" smtClean="0"/>
              <a:t>Chiapas</a:t>
            </a:r>
            <a:endParaRPr lang="es-MX" sz="11500" dirty="0"/>
          </a:p>
        </p:txBody>
      </p:sp>
      <p:sp>
        <p:nvSpPr>
          <p:cNvPr id="4" name="3 Subtítulo"/>
          <p:cNvSpPr>
            <a:spLocks noGrp="1"/>
          </p:cNvSpPr>
          <p:nvPr>
            <p:ph type="subTitle" idx="1"/>
          </p:nvPr>
        </p:nvSpPr>
        <p:spPr>
          <a:xfrm>
            <a:off x="1152525" y="3652055"/>
            <a:ext cx="7315200" cy="1144632"/>
          </a:xfrm>
        </p:spPr>
        <p:txBody>
          <a:bodyPr>
            <a:normAutofit lnSpcReduction="10000"/>
          </a:bodyPr>
          <a:lstStyle/>
          <a:p>
            <a:r>
              <a:rPr lang="es-MX" dirty="0" smtClean="0"/>
              <a:t>Resultados de la Encuesta Nacional de Ocupación y Empleo</a:t>
            </a:r>
          </a:p>
          <a:p>
            <a:r>
              <a:rPr lang="es-MX" dirty="0" smtClean="0"/>
              <a:t>Primer Trimestre de 2012</a:t>
            </a:r>
          </a:p>
        </p:txBody>
      </p:sp>
      <p:sp>
        <p:nvSpPr>
          <p:cNvPr id="5" name="3 Subtítulo"/>
          <p:cNvSpPr txBox="1">
            <a:spLocks/>
          </p:cNvSpPr>
          <p:nvPr/>
        </p:nvSpPr>
        <p:spPr>
          <a:xfrm>
            <a:off x="4419599" y="6113483"/>
            <a:ext cx="3876675" cy="577045"/>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tx2"/>
              </a:buClr>
              <a:buFont typeface="Wingdings" charset="2"/>
              <a:buNone/>
              <a:defRPr sz="2200" kern="1200">
                <a:solidFill>
                  <a:schemeClr val="tx1"/>
                </a:solidFill>
                <a:latin typeface="+mn-lt"/>
                <a:ea typeface="+mn-ea"/>
                <a:cs typeface="+mn-cs"/>
              </a:defRPr>
            </a:lvl1pPr>
            <a:lvl2pPr marL="457200" indent="0" algn="ctr" defTabSz="914400" rtl="0" eaLnBrk="1" latinLnBrk="0" hangingPunct="1">
              <a:spcBef>
                <a:spcPct val="20000"/>
              </a:spcBef>
              <a:buClr>
                <a:schemeClr val="tx2"/>
              </a:buClr>
              <a:buFont typeface="Wingdings"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9pPr>
          </a:lstStyle>
          <a:p>
            <a:pPr algn="r"/>
            <a:r>
              <a:rPr lang="es-MX" sz="900" dirty="0" smtClean="0">
                <a:solidFill>
                  <a:schemeClr val="bg2">
                    <a:lumMod val="25000"/>
                    <a:lumOff val="75000"/>
                  </a:schemeClr>
                </a:solidFill>
              </a:rPr>
              <a:t>Elaboración: Dirección de Geografía, Estadística e Información</a:t>
            </a:r>
          </a:p>
          <a:p>
            <a:pPr algn="r"/>
            <a:r>
              <a:rPr lang="es-MX" sz="900" dirty="0" smtClean="0">
                <a:solidFill>
                  <a:schemeClr val="bg2">
                    <a:lumMod val="25000"/>
                    <a:lumOff val="75000"/>
                  </a:schemeClr>
                </a:solidFill>
              </a:rPr>
              <a:t>Comité Estatal de Información Estadística y Geográfica de Chiapas</a:t>
            </a:r>
          </a:p>
          <a:p>
            <a:pPr algn="r"/>
            <a:r>
              <a:rPr lang="es-MX" sz="900" dirty="0" smtClean="0">
                <a:solidFill>
                  <a:schemeClr val="bg2">
                    <a:lumMod val="25000"/>
                    <a:lumOff val="75000"/>
                  </a:schemeClr>
                </a:solidFill>
              </a:rPr>
              <a:t>Mayo de 2012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1066782"/>
            <a:ext cx="8227244" cy="1851005"/>
          </a:xfrm>
          <a:prstGeom prst="roundRect">
            <a:avLst>
              <a:gd name="adj" fmla="val 3889"/>
            </a:avLst>
          </a:prstGeom>
          <a:noFill/>
          <a:ln w="19050">
            <a:solidFill>
              <a:srgbClr val="FF7C19"/>
            </a:solidFill>
          </a:ln>
        </p:spPr>
        <p:txBody>
          <a:bodyPr wrap="square" rtlCol="0">
            <a:spAutoFit/>
          </a:bodyPr>
          <a:lstStyle/>
          <a:p>
            <a:pPr algn="just"/>
            <a:r>
              <a:rPr lang="es-ES_tradnl" sz="1400" dirty="0" smtClean="0"/>
              <a:t>En el ámbito nacional al primer trimestre de 2012, el 13.58% de la PEAO recibe un ingreso de hasta un salario mínimo, el 24.02% percibe más de un salario hasta dos salarios mínimos y el 44.95% tiene ingresos de más de dos salarios mínimos. La población que no recibe ingresos</a:t>
            </a:r>
            <a:r>
              <a:rPr lang="es-ES_tradnl" sz="1400" baseline="30000" dirty="0" smtClean="0"/>
              <a:t>8</a:t>
            </a:r>
            <a:r>
              <a:rPr lang="es-ES_tradnl" sz="1400" dirty="0" smtClean="0"/>
              <a:t> llega al 7.84 por ciento.</a:t>
            </a:r>
          </a:p>
          <a:p>
            <a:pPr algn="just"/>
            <a:endParaRPr lang="es-ES_tradnl" sz="1400" dirty="0" smtClean="0"/>
          </a:p>
          <a:p>
            <a:pPr algn="just"/>
            <a:r>
              <a:rPr lang="es-ES_tradnl" sz="1400" dirty="0" smtClean="0"/>
              <a:t>En Chiapas el porcentaje de la población ocupada que recibe hasta un salario mínimo es del 31.93%, el 25.20% percibe más de un salario mínimo y hasta dos salarios mínimos, el 25.67% recibe más de dos salarios mínimos. En tanto que la población que no recibe ingresos </a:t>
            </a:r>
            <a:r>
              <a:rPr lang="es-ES_tradnl" sz="1400" baseline="30000" dirty="0" smtClean="0"/>
              <a:t>  </a:t>
            </a:r>
            <a:r>
              <a:rPr lang="es-ES_tradnl" sz="1400" dirty="0" smtClean="0"/>
              <a:t>es del 16.89 por ciento.</a:t>
            </a:r>
          </a:p>
        </p:txBody>
      </p:sp>
      <p:sp>
        <p:nvSpPr>
          <p:cNvPr id="9" name="8 CuadroTexto"/>
          <p:cNvSpPr txBox="1"/>
          <p:nvPr/>
        </p:nvSpPr>
        <p:spPr>
          <a:xfrm>
            <a:off x="590551" y="6198542"/>
            <a:ext cx="3248024" cy="461665"/>
          </a:xfrm>
          <a:prstGeom prst="rect">
            <a:avLst/>
          </a:prstGeom>
          <a:solidFill>
            <a:srgbClr val="394650"/>
          </a:solidFill>
        </p:spPr>
        <p:txBody>
          <a:bodyPr wrap="square" rtlCol="0">
            <a:spAutoFit/>
          </a:bodyPr>
          <a:lstStyle/>
          <a:p>
            <a:r>
              <a:rPr lang="es-MX" sz="1100" baseline="30000" dirty="0" smtClean="0"/>
              <a:t>8</a:t>
            </a:r>
            <a:r>
              <a:rPr lang="es-MX" sz="800" baseline="30000" dirty="0" smtClean="0"/>
              <a:t>  </a:t>
            </a:r>
            <a:r>
              <a:rPr lang="es-MX" sz="800" dirty="0" smtClean="0"/>
              <a:t>Se </a:t>
            </a:r>
            <a:r>
              <a:rPr lang="es-MX" sz="800" dirty="0"/>
              <a:t>clasifican en este rubro tanto los trabajadores dependientes no remunerados como los trabajadores por cuenta propia dedicados a actividades de autosubsistencia.</a:t>
            </a:r>
          </a:p>
        </p:txBody>
      </p:sp>
      <p:graphicFrame>
        <p:nvGraphicFramePr>
          <p:cNvPr id="8" name="9 Gráfico"/>
          <p:cNvGraphicFramePr>
            <a:graphicFrameLocks/>
          </p:cNvGraphicFramePr>
          <p:nvPr>
            <p:extLst>
              <p:ext uri="{D42A27DB-BD31-4B8C-83A1-F6EECF244321}">
                <p14:modId xmlns:p14="http://schemas.microsoft.com/office/powerpoint/2010/main" val="3024187460"/>
              </p:ext>
            </p:extLst>
          </p:nvPr>
        </p:nvGraphicFramePr>
        <p:xfrm>
          <a:off x="355600" y="3078480"/>
          <a:ext cx="8300240" cy="2801582"/>
        </p:xfrm>
        <a:graphic>
          <a:graphicData uri="http://schemas.openxmlformats.org/drawingml/2006/chart">
            <c:chart xmlns:c="http://schemas.openxmlformats.org/drawingml/2006/chart" xmlns:r="http://schemas.openxmlformats.org/officeDocument/2006/relationships" r:id="rId2"/>
          </a:graphicData>
        </a:graphic>
      </p:graphicFrame>
      <p:sp>
        <p:nvSpPr>
          <p:cNvPr id="7" name="6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SEGÚN NIVEL DE IINGRESOS</a:t>
            </a:r>
            <a:br>
              <a:rPr lang="es-ES_tradnl" sz="1600" dirty="0" smtClean="0">
                <a:solidFill>
                  <a:schemeClr val="tx2"/>
                </a:solidFill>
                <a:latin typeface="Arial Black" pitchFamily="34" charset="0"/>
              </a:rPr>
            </a:br>
            <a:r>
              <a:rPr lang="es-ES_tradnl" sz="1600" dirty="0" smtClean="0">
                <a:solidFill>
                  <a:schemeClr val="bg2">
                    <a:lumMod val="25000"/>
                    <a:lumOff val="75000"/>
                  </a:schemeClr>
                </a:solidFill>
                <a:latin typeface="Arial Black" pitchFamily="34" charset="0"/>
              </a:rPr>
              <a:t>DISTRIBUCIÓN DEL INGRESO</a:t>
            </a:r>
            <a:endParaRPr lang="es-MX" sz="1600" baseline="30000" dirty="0">
              <a:solidFill>
                <a:schemeClr val="bg2">
                  <a:lumMod val="25000"/>
                  <a:lumOff val="75000"/>
                </a:schemeClr>
              </a:solidFill>
              <a:latin typeface="Arial Black" pitchFamily="34" charset="0"/>
            </a:endParaRPr>
          </a:p>
        </p:txBody>
      </p:sp>
      <p:sp>
        <p:nvSpPr>
          <p:cNvPr id="10"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74102" y="1039495"/>
            <a:ext cx="8543954" cy="972562"/>
          </a:xfrm>
          <a:prstGeom prst="roundRect">
            <a:avLst>
              <a:gd name="adj" fmla="val 3889"/>
            </a:avLst>
          </a:prstGeom>
          <a:noFill/>
          <a:ln w="19050">
            <a:solidFill>
              <a:srgbClr val="FF7C19"/>
            </a:solidFill>
          </a:ln>
        </p:spPr>
        <p:txBody>
          <a:bodyPr wrap="square" rtlCol="0">
            <a:spAutoFit/>
          </a:bodyPr>
          <a:lstStyle/>
          <a:p>
            <a:pPr algn="just"/>
            <a:r>
              <a:rPr lang="es-ES_tradnl" sz="1400" dirty="0" smtClean="0"/>
              <a:t>Una forma de dimensionar el nivel de ingreso en Chiapas es comparando los porcentajes de la población con ingresos de hasta un salario mínimo y la que no percibe ingresos. Como se aprecia en los gráficos, Chiapas tiene el porcentaje más alto de población que recibe hasta un salario mínimo a nivel nacional y ocupa el tercer lugar en población que no recibe ingresos, muy distante de Guerrero y Oaxaca.</a:t>
            </a:r>
          </a:p>
        </p:txBody>
      </p:sp>
      <p:graphicFrame>
        <p:nvGraphicFramePr>
          <p:cNvPr id="7" name="2 Gráfico"/>
          <p:cNvGraphicFramePr>
            <a:graphicFrameLocks/>
          </p:cNvGraphicFramePr>
          <p:nvPr>
            <p:extLst>
              <p:ext uri="{D42A27DB-BD31-4B8C-83A1-F6EECF244321}">
                <p14:modId xmlns:p14="http://schemas.microsoft.com/office/powerpoint/2010/main" val="891227406"/>
              </p:ext>
            </p:extLst>
          </p:nvPr>
        </p:nvGraphicFramePr>
        <p:xfrm>
          <a:off x="294640" y="2125027"/>
          <a:ext cx="8623416" cy="21015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3 Gráfico"/>
          <p:cNvGraphicFramePr>
            <a:graphicFrameLocks/>
          </p:cNvGraphicFramePr>
          <p:nvPr>
            <p:extLst>
              <p:ext uri="{D42A27DB-BD31-4B8C-83A1-F6EECF244321}">
                <p14:modId xmlns:p14="http://schemas.microsoft.com/office/powerpoint/2010/main" val="4232530208"/>
              </p:ext>
            </p:extLst>
          </p:nvPr>
        </p:nvGraphicFramePr>
        <p:xfrm>
          <a:off x="296227" y="4307840"/>
          <a:ext cx="8621829" cy="2092960"/>
        </p:xfrm>
        <a:graphic>
          <a:graphicData uri="http://schemas.openxmlformats.org/drawingml/2006/chart">
            <c:chart xmlns:c="http://schemas.openxmlformats.org/drawingml/2006/chart" xmlns:r="http://schemas.openxmlformats.org/officeDocument/2006/relationships" r:id="rId3"/>
          </a:graphicData>
        </a:graphic>
      </p:graphicFrame>
      <p:sp>
        <p:nvSpPr>
          <p:cNvPr id="12" name="11 Rectángulo"/>
          <p:cNvSpPr/>
          <p:nvPr/>
        </p:nvSpPr>
        <p:spPr>
          <a:xfrm>
            <a:off x="1685925" y="489205"/>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SEGÚN NIVEL DE IINGRESOS</a:t>
            </a:r>
            <a:endParaRPr lang="es-MX" sz="1600" baseline="30000" dirty="0">
              <a:solidFill>
                <a:schemeClr val="bg2">
                  <a:lumMod val="25000"/>
                  <a:lumOff val="75000"/>
                </a:schemeClr>
              </a:solidFill>
              <a:latin typeface="Arial Black" pitchFamily="34" charset="0"/>
            </a:endParaRPr>
          </a:p>
        </p:txBody>
      </p:sp>
      <p:sp>
        <p:nvSpPr>
          <p:cNvPr id="13"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Tree>
    <p:extLst>
      <p:ext uri="{BB962C8B-B14F-4D97-AF65-F5344CB8AC3E}">
        <p14:creationId xmlns:p14="http://schemas.microsoft.com/office/powerpoint/2010/main" val="328721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71472" y="1070497"/>
            <a:ext cx="8286778" cy="1411784"/>
          </a:xfrm>
          <a:prstGeom prst="roundRect">
            <a:avLst>
              <a:gd name="adj" fmla="val 3889"/>
            </a:avLst>
          </a:prstGeom>
          <a:noFill/>
          <a:ln w="19050">
            <a:solidFill>
              <a:srgbClr val="FF7C19"/>
            </a:solidFill>
          </a:ln>
        </p:spPr>
        <p:txBody>
          <a:bodyPr wrap="square" rtlCol="0">
            <a:spAutoFit/>
          </a:bodyPr>
          <a:lstStyle/>
          <a:p>
            <a:pPr algn="just"/>
            <a:r>
              <a:rPr lang="es-ES_tradnl" sz="1400" dirty="0" smtClean="0"/>
              <a:t>La tasa de condiciones críticas de ocupación a nivel nacional fue de 12.1% al primer trimestre de 2012.</a:t>
            </a:r>
          </a:p>
          <a:p>
            <a:pPr algn="just"/>
            <a:endParaRPr lang="es-ES_tradnl" sz="1400" dirty="0"/>
          </a:p>
          <a:p>
            <a:pPr algn="just"/>
            <a:r>
              <a:rPr lang="es-ES_tradnl" sz="1400" dirty="0" smtClean="0"/>
              <a:t>En Chiapas esta tasa es de 31.4</a:t>
            </a:r>
            <a:r>
              <a:rPr lang="es-MX" sz="1400" dirty="0" smtClean="0"/>
              <a:t>%, cifra que refleja una disminución de 3 puntos porcentuales en relación al mismo trimestre de 2011, pero un aumento de 4.9 puntos respecto al cuarto trimestre de 2011, manteniéndose muy por encima del resto de las entidades federativas.</a:t>
            </a:r>
          </a:p>
        </p:txBody>
      </p:sp>
      <p:graphicFrame>
        <p:nvGraphicFramePr>
          <p:cNvPr id="8" name="2 Gráfico"/>
          <p:cNvGraphicFramePr>
            <a:graphicFrameLocks/>
          </p:cNvGraphicFramePr>
          <p:nvPr>
            <p:extLst>
              <p:ext uri="{D42A27DB-BD31-4B8C-83A1-F6EECF244321}">
                <p14:modId xmlns:p14="http://schemas.microsoft.com/office/powerpoint/2010/main" val="220424579"/>
              </p:ext>
            </p:extLst>
          </p:nvPr>
        </p:nvGraphicFramePr>
        <p:xfrm>
          <a:off x="284480" y="2661920"/>
          <a:ext cx="8689996" cy="3108960"/>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1685925" y="365380"/>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CONDICIONES CRÍTICAS DE OCUPACIÓN</a:t>
            </a:r>
            <a:r>
              <a:rPr lang="es-ES_tradnl" sz="1600" baseline="30000" dirty="0" smtClean="0">
                <a:solidFill>
                  <a:schemeClr val="tx2"/>
                </a:solidFill>
                <a:latin typeface="Arial Black" pitchFamily="34" charset="0"/>
              </a:rPr>
              <a:t>9</a:t>
            </a:r>
            <a:endParaRPr lang="es-MX" sz="1600" baseline="30000" dirty="0">
              <a:solidFill>
                <a:schemeClr val="bg2">
                  <a:lumMod val="25000"/>
                  <a:lumOff val="75000"/>
                </a:schemeClr>
              </a:solidFill>
              <a:latin typeface="Arial Black" pitchFamily="34" charset="0"/>
            </a:endParaRPr>
          </a:p>
        </p:txBody>
      </p:sp>
      <p:sp>
        <p:nvSpPr>
          <p:cNvPr id="10"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1" name="1 CuadroTexto"/>
          <p:cNvSpPr txBox="1"/>
          <p:nvPr/>
        </p:nvSpPr>
        <p:spPr>
          <a:xfrm>
            <a:off x="455483" y="5834658"/>
            <a:ext cx="3811717" cy="75488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ES" baseline="30000" dirty="0"/>
              <a:t>9</a:t>
            </a:r>
            <a:r>
              <a:rPr lang="es-ES" sz="800" dirty="0"/>
              <a:t> Se refiere al porcentaje de la población ocupada que se encuentra trabajando menos de 35 horas a la semana por razones de mercado, la que trabaja más de 35 horas semanales con ingresos mensuales inferiores al salario mínimo y la que labora más de 48 horas semanales ganando hasta dos salarios mínimos.</a:t>
            </a:r>
            <a:endParaRPr lang="es-MX" sz="800" dirty="0"/>
          </a:p>
          <a:p>
            <a:pPr algn="just"/>
            <a:endParaRPr lang="es-MX" sz="800" baseline="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6" y="1233244"/>
            <a:ext cx="7839103" cy="4753005"/>
          </a:xfrm>
          <a:prstGeom prst="roundRect">
            <a:avLst>
              <a:gd name="adj" fmla="val 3889"/>
            </a:avLst>
          </a:prstGeom>
          <a:noFill/>
          <a:ln w="19050">
            <a:solidFill>
              <a:srgbClr val="FF7C19"/>
            </a:solidFill>
          </a:ln>
        </p:spPr>
        <p:txBody>
          <a:bodyPr wrap="square" rtlCol="0">
            <a:spAutoFit/>
          </a:bodyPr>
          <a:lstStyle/>
          <a:p>
            <a:pPr marL="342900" indent="-342900" algn="just">
              <a:spcBef>
                <a:spcPts val="600"/>
              </a:spcBef>
              <a:spcAft>
                <a:spcPts val="600"/>
              </a:spcAft>
              <a:buFont typeface="+mj-lt"/>
              <a:buAutoNum type="arabicPeriod"/>
            </a:pPr>
            <a:r>
              <a:rPr lang="es-MX" sz="1300" dirty="0" smtClean="0"/>
              <a:t>Al primer trimestre de 2012, según la Encuesta Nacional de Ocupación y Empleo (ENOE) publicada por el INEGI, Chiapas tiene una Población Económicamente Activa de 1,925,295 </a:t>
            </a:r>
            <a:r>
              <a:rPr lang="es-MX" sz="1300" dirty="0"/>
              <a:t>personas</a:t>
            </a:r>
            <a:r>
              <a:rPr lang="es-MX" sz="1300" dirty="0" smtClean="0"/>
              <a:t>.</a:t>
            </a:r>
          </a:p>
          <a:p>
            <a:pPr marL="342900" indent="-342900" algn="just">
              <a:spcBef>
                <a:spcPts val="600"/>
              </a:spcBef>
              <a:spcAft>
                <a:spcPts val="600"/>
              </a:spcAft>
              <a:buFont typeface="+mj-lt"/>
              <a:buAutoNum type="arabicPeriod"/>
            </a:pPr>
            <a:r>
              <a:rPr lang="es-MX" sz="1300" dirty="0" smtClean="0"/>
              <a:t>Chiapas </a:t>
            </a:r>
            <a:r>
              <a:rPr lang="es-MX" sz="1300" dirty="0"/>
              <a:t>tiene </a:t>
            </a:r>
            <a:r>
              <a:rPr lang="es-MX" sz="1300" dirty="0" smtClean="0"/>
              <a:t>la segunda tasa </a:t>
            </a:r>
            <a:r>
              <a:rPr lang="es-MX" sz="1300" dirty="0"/>
              <a:t>de desocupación más baja del país con </a:t>
            </a:r>
            <a:r>
              <a:rPr lang="es-MX" sz="1300" dirty="0" smtClean="0"/>
              <a:t>2.1% </a:t>
            </a:r>
            <a:r>
              <a:rPr lang="es-MX" sz="1300" dirty="0"/>
              <a:t>respecto a la Población Económicamente Activa (PEA), en tanto que la media nacional es del </a:t>
            </a:r>
            <a:r>
              <a:rPr lang="es-MX" sz="1300" dirty="0" smtClean="0"/>
              <a:t>4.9 </a:t>
            </a:r>
            <a:r>
              <a:rPr lang="es-MX" sz="1300" dirty="0"/>
              <a:t>por ciento.</a:t>
            </a:r>
          </a:p>
          <a:p>
            <a:pPr marL="342900" lvl="0" indent="-342900" algn="just">
              <a:spcBef>
                <a:spcPts val="600"/>
              </a:spcBef>
              <a:spcAft>
                <a:spcPts val="600"/>
              </a:spcAft>
              <a:buFont typeface="+mj-lt"/>
              <a:buAutoNum type="arabicPeriod"/>
            </a:pPr>
            <a:r>
              <a:rPr lang="es-MX" sz="1300" dirty="0" smtClean="0"/>
              <a:t>Por otra parte, la Población Económicamente Activa Ocupada (PEAO) fue de 1’884,763 personas de las cuales 1’312,344 son hombres (69.6%) y 572,419 mujeres (30.4%). En relación al mismo trimestre del año anterior la PEAO creció en 54,736 personas (2.8%).</a:t>
            </a:r>
          </a:p>
          <a:p>
            <a:pPr marL="342900" lvl="0" indent="-342900" algn="just">
              <a:spcBef>
                <a:spcPts val="600"/>
              </a:spcBef>
              <a:spcAft>
                <a:spcPts val="600"/>
              </a:spcAft>
              <a:buFont typeface="+mj-lt"/>
              <a:buAutoNum type="arabicPeriod"/>
            </a:pPr>
            <a:r>
              <a:rPr lang="es-MX" sz="1300" dirty="0" smtClean="0"/>
              <a:t>Por sector de actividad económica la PEAO en Chiapas al primer trimestre de este año se distribuyó de la siguiente manera: el sector primario con 770,174 personas (40.86%) el cual creció 6.8% en relación al mismo trimestre del año anterior; el sector secundario 258,176 personas (13.7%) con un aumento de 5.6%; y el sector terciario 849,541 personas (45.1%). Este sector de actividad presentó una disminución de 1.6% respecto al mismo trimestre del año 2011.</a:t>
            </a:r>
          </a:p>
          <a:p>
            <a:pPr marL="342900" lvl="0" indent="-342900" algn="just">
              <a:spcBef>
                <a:spcPts val="600"/>
              </a:spcBef>
              <a:spcAft>
                <a:spcPts val="600"/>
              </a:spcAft>
              <a:buFont typeface="+mj-lt"/>
              <a:buAutoNum type="arabicPeriod"/>
            </a:pPr>
            <a:r>
              <a:rPr lang="es-MX" sz="1300" dirty="0" smtClean="0"/>
              <a:t>Por unidad económica las empresas y negocios captan el 54.6% de la PEAO, las instituciones públicas el 10.4% y el sector de los hogares el 34.6 por ciento.</a:t>
            </a:r>
          </a:p>
          <a:p>
            <a:pPr marL="342900" lvl="0" indent="-342900" algn="just">
              <a:spcBef>
                <a:spcPts val="600"/>
              </a:spcBef>
              <a:spcAft>
                <a:spcPts val="600"/>
              </a:spcAft>
              <a:buFont typeface="+mj-lt"/>
              <a:buAutoNum type="arabicPeriod"/>
            </a:pPr>
            <a:r>
              <a:rPr lang="es-MX" sz="1300" dirty="0" smtClean="0"/>
              <a:t>La tasa de ocupación en el sector informal en Chiapas al primer trimestre de 2012 es del 21.2% en relación a la PEAO, que equivale a 399,972 personas, con una disminución de un punto porcentual en relación al mismo trimestre del año anterior. A nivel nacional la tasa es del 29.1% con un crecimiento de 0.6 puntos porcentuales en el mismo periodo.</a:t>
            </a:r>
          </a:p>
        </p:txBody>
      </p:sp>
      <p:sp>
        <p:nvSpPr>
          <p:cNvPr id="5" name="4 Rectángulo"/>
          <p:cNvSpPr/>
          <p:nvPr/>
        </p:nvSpPr>
        <p:spPr>
          <a:xfrm>
            <a:off x="1685925" y="460630"/>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CONCLUSIONES</a:t>
            </a:r>
            <a:endParaRPr lang="es-MX" sz="1600" baseline="30000" dirty="0">
              <a:solidFill>
                <a:schemeClr val="bg2">
                  <a:lumMod val="25000"/>
                  <a:lumOff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90573" y="1652344"/>
            <a:ext cx="7581927" cy="4596140"/>
          </a:xfrm>
          <a:prstGeom prst="roundRect">
            <a:avLst>
              <a:gd name="adj" fmla="val 3889"/>
            </a:avLst>
          </a:prstGeom>
          <a:noFill/>
          <a:ln w="19050">
            <a:solidFill>
              <a:srgbClr val="FF7C19"/>
            </a:solidFill>
          </a:ln>
        </p:spPr>
        <p:txBody>
          <a:bodyPr wrap="square" rtlCol="0">
            <a:spAutoFit/>
          </a:bodyPr>
          <a:lstStyle/>
          <a:p>
            <a:pPr marL="342900" indent="-342900" algn="just">
              <a:spcBef>
                <a:spcPts val="600"/>
              </a:spcBef>
              <a:spcAft>
                <a:spcPts val="600"/>
              </a:spcAft>
              <a:buFont typeface="+mj-lt"/>
              <a:buAutoNum type="arabicPeriod" startAt="7"/>
            </a:pPr>
            <a:r>
              <a:rPr lang="es-MX" sz="1300" dirty="0"/>
              <a:t>En subocupación Chiapas, en el primer trimestre del año, ocupó el lugar número 16 a nivel nacional con una tasa de 8.4% que equivale a 159,036 personas en condición de subocupación, ligeramente abajo de la media nacional que fue de 8.6 por ciento. </a:t>
            </a:r>
          </a:p>
          <a:p>
            <a:pPr marL="342900" lvl="0" indent="-342900" algn="just">
              <a:spcBef>
                <a:spcPts val="600"/>
              </a:spcBef>
              <a:spcAft>
                <a:spcPts val="600"/>
              </a:spcAft>
              <a:buFont typeface="+mj-lt"/>
              <a:buAutoNum type="arabicPeriod" startAt="7"/>
            </a:pPr>
            <a:r>
              <a:rPr lang="es-MX" sz="1300" dirty="0" smtClean="0"/>
              <a:t>La población ocupada sin acceso a las instituciones de salud en Chiapas es de 1’587,811 personas que equivalen al 84.24%, lo que ubica al estado como la entidad con mayor porcentaje de población sin acceso a este servicio, donde la media nacional es del 64.48 por ciento.</a:t>
            </a:r>
          </a:p>
          <a:p>
            <a:pPr marL="342900" lvl="0" indent="-342900" algn="just">
              <a:spcBef>
                <a:spcPts val="600"/>
              </a:spcBef>
              <a:spcAft>
                <a:spcPts val="600"/>
              </a:spcAft>
              <a:buFont typeface="+mj-lt"/>
              <a:buAutoNum type="arabicPeriod" startAt="7"/>
            </a:pPr>
            <a:r>
              <a:rPr lang="es-MX" sz="1300" dirty="0" smtClean="0"/>
              <a:t>Por nivel de ingreso la PEAO en Chiapas se distribuye de la siguiente manera: la población que percibe hasta 1 salario mínimo (s.m.) es de 601,714 personas (31.9%); con más de 1 hasta 2 s.m. 475,021 personas (25.2%); con más de 2 s.m. 483,824 personas (25.7%) y las personas que no reciben ingresos totalizan 318,267 (16.9%).</a:t>
            </a:r>
          </a:p>
          <a:p>
            <a:pPr marL="361950" lvl="0" indent="-361950" algn="just">
              <a:spcBef>
                <a:spcPts val="600"/>
              </a:spcBef>
              <a:spcAft>
                <a:spcPts val="600"/>
              </a:spcAft>
            </a:pPr>
            <a:r>
              <a:rPr lang="es-MX" sz="1300" dirty="0" smtClean="0"/>
              <a:t>	Lo anterior ubica a Chiapas como la entidad con mayor porcentaje de población que gana hasta un salario mínimo a nivel nacional y el tercer lugar en porcentaje de personas que no recibe ingresos por su labor, muy por debajo de Guerrero y Oaxaca.</a:t>
            </a:r>
          </a:p>
          <a:p>
            <a:pPr marL="342900" lvl="0" indent="-342900" algn="just">
              <a:spcBef>
                <a:spcPts val="600"/>
              </a:spcBef>
              <a:spcAft>
                <a:spcPts val="600"/>
              </a:spcAft>
              <a:buFont typeface="+mj-lt"/>
              <a:buAutoNum type="arabicPeriod" startAt="10"/>
            </a:pPr>
            <a:r>
              <a:rPr lang="es-MX" sz="1300" dirty="0" smtClean="0"/>
              <a:t>Igualmente Chiapas presentó la mayor tasa de condiciones críticas de ocupación a nivel nacional con un 31.4% en relación a la PEAO, en tanto que el porcentaje más cercano a nuestra entidad corresponde a Tlaxcala con 20% y la media nacional se ubica en 12.1 por ciento. En relación al mismo trimestre del año 2011 se tiene una disminución de 3 puntos porcentuales y en relación al cuarto trimestre de 2011 un aumento de 4.9 puntos.</a:t>
            </a:r>
            <a:endParaRPr lang="es-MX" sz="1300" dirty="0"/>
          </a:p>
        </p:txBody>
      </p:sp>
      <p:sp>
        <p:nvSpPr>
          <p:cNvPr id="5" name="4 Rectángulo"/>
          <p:cNvSpPr/>
          <p:nvPr/>
        </p:nvSpPr>
        <p:spPr>
          <a:xfrm>
            <a:off x="1685925" y="460630"/>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CONCLUSIONES</a:t>
            </a:r>
            <a:endParaRPr lang="es-MX" sz="1600" baseline="30000" dirty="0">
              <a:solidFill>
                <a:schemeClr val="bg2">
                  <a:lumMod val="25000"/>
                  <a:lumOff val="75000"/>
                </a:schemeClr>
              </a:solidFill>
              <a:latin typeface="Arial Black" pitchFamily="34" charset="0"/>
            </a:endParaRPr>
          </a:p>
        </p:txBody>
      </p:sp>
    </p:spTree>
    <p:extLst>
      <p:ext uri="{BB962C8B-B14F-4D97-AF65-F5344CB8AC3E}">
        <p14:creationId xmlns:p14="http://schemas.microsoft.com/office/powerpoint/2010/main" val="168896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85925" y="274264"/>
            <a:ext cx="5572126" cy="830997"/>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POBLACIÓN ECONÓMICAMENTE ACTIVA Y</a:t>
            </a:r>
          </a:p>
          <a:p>
            <a:pPr algn="ctr"/>
            <a:r>
              <a:rPr lang="es-ES_tradnl" sz="1600" dirty="0">
                <a:solidFill>
                  <a:schemeClr val="tx2"/>
                </a:solidFill>
                <a:latin typeface="Arial Black" pitchFamily="34" charset="0"/>
              </a:rPr>
              <a:t>POBLACIÓN ECONÓMICAMENTE ACTIVA</a:t>
            </a:r>
            <a:r>
              <a:rPr lang="es-ES_tradnl" sz="1600" dirty="0" smtClean="0">
                <a:solidFill>
                  <a:schemeClr val="tx2"/>
                </a:solidFill>
                <a:latin typeface="Arial Black" pitchFamily="34" charset="0"/>
              </a:rPr>
              <a:t> OCUPADA </a:t>
            </a:r>
            <a:endParaRPr lang="es-MX" sz="1600" dirty="0">
              <a:solidFill>
                <a:schemeClr val="tx2"/>
              </a:solidFill>
              <a:latin typeface="Arial Black" pitchFamily="34" charset="0"/>
            </a:endParaRPr>
          </a:p>
        </p:txBody>
      </p:sp>
      <p:sp>
        <p:nvSpPr>
          <p:cNvPr id="5" name="4 CuadroTexto"/>
          <p:cNvSpPr txBox="1"/>
          <p:nvPr/>
        </p:nvSpPr>
        <p:spPr>
          <a:xfrm>
            <a:off x="400050" y="1439450"/>
            <a:ext cx="3863191" cy="5051048"/>
          </a:xfrm>
          <a:prstGeom prst="roundRect">
            <a:avLst>
              <a:gd name="adj" fmla="val 4761"/>
            </a:avLst>
          </a:prstGeom>
          <a:noFill/>
          <a:ln w="19050">
            <a:solidFill>
              <a:srgbClr val="FF7C19"/>
            </a:solidFill>
          </a:ln>
        </p:spPr>
        <p:txBody>
          <a:bodyPr wrap="square" rtlCol="0">
            <a:spAutoFit/>
          </a:bodyPr>
          <a:lstStyle/>
          <a:p>
            <a:pPr algn="just">
              <a:spcBef>
                <a:spcPts val="600"/>
              </a:spcBef>
              <a:spcAft>
                <a:spcPts val="600"/>
              </a:spcAft>
              <a:buNone/>
            </a:pPr>
            <a:r>
              <a:rPr lang="es-MX" sz="1200" dirty="0" smtClean="0">
                <a:latin typeface="+mj-lt"/>
                <a:cs typeface="Arial" pitchFamily="34" charset="0"/>
              </a:rPr>
              <a:t>Según la Encuesta Nacional de Ocupación y Empleo (ENOE) correspondiente al primer trimestre de 2012, la población total de Chiapas fue de 4’939,539 personas, de este total 2’377,504 son hombres (48.1%) y 2’562,035 son mujeres (51.9%).</a:t>
            </a:r>
          </a:p>
          <a:p>
            <a:pPr algn="just">
              <a:spcBef>
                <a:spcPts val="600"/>
              </a:spcBef>
              <a:spcAft>
                <a:spcPts val="600"/>
              </a:spcAft>
              <a:buNone/>
            </a:pPr>
            <a:r>
              <a:rPr lang="es-MX" sz="1200" dirty="0" smtClean="0">
                <a:latin typeface="+mj-lt"/>
                <a:cs typeface="Arial" pitchFamily="34" charset="0"/>
              </a:rPr>
              <a:t>La población en edad de trabajar (14 años y más) fue de 3’391,813 personas. </a:t>
            </a:r>
          </a:p>
          <a:p>
            <a:pPr algn="just">
              <a:spcBef>
                <a:spcPts val="600"/>
              </a:spcBef>
              <a:spcAft>
                <a:spcPts val="600"/>
              </a:spcAft>
            </a:pPr>
            <a:r>
              <a:rPr lang="es-MX" sz="1200" dirty="0" smtClean="0">
                <a:latin typeface="+mj-lt"/>
                <a:cs typeface="Arial" pitchFamily="34" charset="0"/>
              </a:rPr>
              <a:t>Del total anterior, se desprende la Población </a:t>
            </a:r>
            <a:r>
              <a:rPr lang="es-MX" sz="1200" dirty="0">
                <a:latin typeface="+mj-lt"/>
                <a:cs typeface="Arial" pitchFamily="34" charset="0"/>
              </a:rPr>
              <a:t>Económicamente Activa (PEA), es decir aquellas personas en edad de trabajar que desempeñan una ocupación, o que si no la tienen, la buscan </a:t>
            </a:r>
            <a:r>
              <a:rPr lang="es-MX" sz="1200" dirty="0" smtClean="0">
                <a:latin typeface="+mj-lt"/>
                <a:cs typeface="Arial" pitchFamily="34" charset="0"/>
              </a:rPr>
              <a:t>activamente, representando en Chiapas 1’925,295 personas, es decir el 56.8 por ciento.</a:t>
            </a:r>
          </a:p>
          <a:p>
            <a:pPr algn="just">
              <a:spcBef>
                <a:spcPts val="600"/>
              </a:spcBef>
              <a:spcAft>
                <a:spcPts val="600"/>
              </a:spcAft>
            </a:pPr>
            <a:r>
              <a:rPr lang="es-MX" sz="1200" dirty="0" smtClean="0">
                <a:latin typeface="+mj-lt"/>
                <a:cs typeface="Arial" pitchFamily="34" charset="0"/>
              </a:rPr>
              <a:t>Por su parte la Población Económicamente Activa Ocupada (PEAO) que es aquella que tiene un empleo ya sea remunerado o no, en Chiapas </a:t>
            </a:r>
            <a:r>
              <a:rPr lang="es-MX" sz="1200" dirty="0">
                <a:latin typeface="+mj-lt"/>
                <a:cs typeface="Arial" pitchFamily="34" charset="0"/>
              </a:rPr>
              <a:t>al </a:t>
            </a:r>
            <a:r>
              <a:rPr lang="es-MX" sz="1200" dirty="0" smtClean="0">
                <a:latin typeface="+mj-lt"/>
                <a:cs typeface="Arial" pitchFamily="34" charset="0"/>
              </a:rPr>
              <a:t>primer </a:t>
            </a:r>
            <a:r>
              <a:rPr lang="es-MX" sz="1200" dirty="0">
                <a:latin typeface="+mj-lt"/>
                <a:cs typeface="Arial" pitchFamily="34" charset="0"/>
              </a:rPr>
              <a:t>trimestre de </a:t>
            </a:r>
            <a:r>
              <a:rPr lang="es-MX" sz="1200" dirty="0" smtClean="0">
                <a:latin typeface="+mj-lt"/>
                <a:cs typeface="Arial" pitchFamily="34" charset="0"/>
              </a:rPr>
              <a:t>2012 fue de 1’884,763 personas, que equivale al 97.9% en relación a la PEA.</a:t>
            </a:r>
          </a:p>
          <a:p>
            <a:pPr algn="just">
              <a:spcBef>
                <a:spcPts val="600"/>
              </a:spcBef>
              <a:spcAft>
                <a:spcPts val="600"/>
              </a:spcAft>
            </a:pPr>
            <a:r>
              <a:rPr lang="es-MX" sz="1200" dirty="0" smtClean="0">
                <a:latin typeface="+mj-lt"/>
                <a:cs typeface="Arial" pitchFamily="34" charset="0"/>
              </a:rPr>
              <a:t>La PEAO aumentó 51,980 personas más </a:t>
            </a:r>
            <a:r>
              <a:rPr lang="es-MX" sz="1200" dirty="0">
                <a:latin typeface="+mj-lt"/>
                <a:cs typeface="Arial" pitchFamily="34" charset="0"/>
              </a:rPr>
              <a:t>que en el mismo trimestre del año </a:t>
            </a:r>
            <a:r>
              <a:rPr lang="es-MX" sz="1200" dirty="0" smtClean="0">
                <a:latin typeface="+mj-lt"/>
                <a:cs typeface="Arial" pitchFamily="34" charset="0"/>
              </a:rPr>
              <a:t>anterior y tuvo un incremento de 21,418 personas en relación al cuarto trimestre de 2011.</a:t>
            </a:r>
            <a:endParaRPr lang="es-MX" sz="1200" dirty="0">
              <a:latin typeface="+mj-lt"/>
              <a:cs typeface="Arial" pitchFamily="34" charset="0"/>
            </a:endParaRPr>
          </a:p>
        </p:txBody>
      </p:sp>
      <p:sp>
        <p:nvSpPr>
          <p:cNvPr id="8" name="1 CuadroTexto"/>
          <p:cNvSpPr txBox="1"/>
          <p:nvPr/>
        </p:nvSpPr>
        <p:spPr>
          <a:xfrm>
            <a:off x="4643438" y="6532681"/>
            <a:ext cx="4500562" cy="235791"/>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graphicFrame>
        <p:nvGraphicFramePr>
          <p:cNvPr id="11" name="2 Gráfico"/>
          <p:cNvGraphicFramePr>
            <a:graphicFrameLocks/>
          </p:cNvGraphicFramePr>
          <p:nvPr>
            <p:extLst>
              <p:ext uri="{D42A27DB-BD31-4B8C-83A1-F6EECF244321}">
                <p14:modId xmlns:p14="http://schemas.microsoft.com/office/powerpoint/2010/main" val="4010083198"/>
              </p:ext>
            </p:extLst>
          </p:nvPr>
        </p:nvGraphicFramePr>
        <p:xfrm>
          <a:off x="4643438" y="1039372"/>
          <a:ext cx="4191000" cy="25440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1 Gráfico"/>
          <p:cNvGraphicFramePr>
            <a:graphicFrameLocks/>
          </p:cNvGraphicFramePr>
          <p:nvPr>
            <p:extLst>
              <p:ext uri="{D42A27DB-BD31-4B8C-83A1-F6EECF244321}">
                <p14:modId xmlns:p14="http://schemas.microsoft.com/office/powerpoint/2010/main" val="1980933987"/>
              </p:ext>
            </p:extLst>
          </p:nvPr>
        </p:nvGraphicFramePr>
        <p:xfrm>
          <a:off x="4643438" y="3964974"/>
          <a:ext cx="4246881" cy="231707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92917" y="1455960"/>
            <a:ext cx="8017683" cy="1129427"/>
          </a:xfrm>
          <a:prstGeom prst="roundRect">
            <a:avLst>
              <a:gd name="adj" fmla="val 4761"/>
            </a:avLst>
          </a:prstGeom>
          <a:noFill/>
          <a:ln w="19050">
            <a:solidFill>
              <a:srgbClr val="FF7C19"/>
            </a:solidFill>
          </a:ln>
        </p:spPr>
        <p:txBody>
          <a:bodyPr wrap="square" rtlCol="0">
            <a:spAutoFit/>
          </a:bodyPr>
          <a:lstStyle/>
          <a:p>
            <a:pPr algn="just">
              <a:spcBef>
                <a:spcPts val="600"/>
              </a:spcBef>
              <a:spcAft>
                <a:spcPts val="600"/>
              </a:spcAft>
              <a:buNone/>
            </a:pPr>
            <a:r>
              <a:rPr lang="es-MX" sz="1400" dirty="0" smtClean="0">
                <a:latin typeface="+mn-lt"/>
                <a:cs typeface="Arial" pitchFamily="34" charset="0"/>
              </a:rPr>
              <a:t>A nivel nacional la población ocupada al primer trimestre de 2012, es de 47’147,240 personas, de las cuales 29’341,682 son hombres y 17’805,558 son mujeres, es decir 62 y 38% respectivamente. </a:t>
            </a:r>
          </a:p>
          <a:p>
            <a:pPr algn="just">
              <a:spcBef>
                <a:spcPts val="600"/>
              </a:spcBef>
              <a:spcAft>
                <a:spcPts val="600"/>
              </a:spcAft>
              <a:buNone/>
            </a:pPr>
            <a:r>
              <a:rPr lang="es-MX" sz="1400" dirty="0" smtClean="0">
                <a:latin typeface="+mn-lt"/>
                <a:cs typeface="Arial" pitchFamily="34" charset="0"/>
              </a:rPr>
              <a:t>En Chiapas la PEAO por sexo está integrada por 1’312,344 hombres y 572,419 mujeres, que representan un 70 y 30% respectivamente del total de la población ocupada. </a:t>
            </a:r>
            <a:endParaRPr lang="es-MX" sz="1400" dirty="0" smtClean="0">
              <a:latin typeface="+mn-lt"/>
            </a:endParaRPr>
          </a:p>
        </p:txBody>
      </p:sp>
      <p:sp>
        <p:nvSpPr>
          <p:cNvPr id="8" name="1 CuadroTexto"/>
          <p:cNvSpPr txBox="1"/>
          <p:nvPr/>
        </p:nvSpPr>
        <p:spPr>
          <a:xfrm>
            <a:off x="4643437" y="6532681"/>
            <a:ext cx="4500563" cy="235791"/>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graphicFrame>
        <p:nvGraphicFramePr>
          <p:cNvPr id="6" name="4 Gráfico"/>
          <p:cNvGraphicFramePr>
            <a:graphicFrameLocks/>
          </p:cNvGraphicFramePr>
          <p:nvPr>
            <p:extLst>
              <p:ext uri="{D42A27DB-BD31-4B8C-83A1-F6EECF244321}">
                <p14:modId xmlns:p14="http://schemas.microsoft.com/office/powerpoint/2010/main" val="2745004330"/>
              </p:ext>
            </p:extLst>
          </p:nvPr>
        </p:nvGraphicFramePr>
        <p:xfrm>
          <a:off x="2071225" y="2969595"/>
          <a:ext cx="5425440" cy="3167679"/>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POBLACIÓN ECONÓMICAMENTE ACTIVA OCUPADA, POR SEXO</a:t>
            </a:r>
            <a:endParaRPr lang="es-MX" sz="1600" dirty="0">
              <a:solidFill>
                <a:schemeClr val="tx2"/>
              </a:solidFill>
              <a:latin typeface="Arial Black" pitchFamily="34" charset="0"/>
            </a:endParaRPr>
          </a:p>
        </p:txBody>
      </p:sp>
    </p:spTree>
    <p:extLst>
      <p:ext uri="{BB962C8B-B14F-4D97-AF65-F5344CB8AC3E}">
        <p14:creationId xmlns:p14="http://schemas.microsoft.com/office/powerpoint/2010/main" val="3535713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39135" y="1233980"/>
            <a:ext cx="7981950" cy="1192173"/>
          </a:xfrm>
          <a:prstGeom prst="roundRect">
            <a:avLst>
              <a:gd name="adj" fmla="val 3889"/>
            </a:avLst>
          </a:prstGeom>
          <a:noFill/>
          <a:ln w="19050">
            <a:solidFill>
              <a:srgbClr val="FF7C19"/>
            </a:solidFill>
          </a:ln>
        </p:spPr>
        <p:txBody>
          <a:bodyPr wrap="square" rtlCol="0">
            <a:spAutoFit/>
          </a:bodyPr>
          <a:lstStyle/>
          <a:p>
            <a:pPr algn="just"/>
            <a:r>
              <a:rPr lang="es-MX" sz="1400" dirty="0" smtClean="0">
                <a:latin typeface="+mj-lt"/>
              </a:rPr>
              <a:t>Por sector de actividad económica, a </a:t>
            </a:r>
            <a:r>
              <a:rPr lang="es-MX" sz="1400" dirty="0">
                <a:latin typeface="+mj-lt"/>
              </a:rPr>
              <a:t>nivel nacional los porcentajes de población ocupada se sitúan en </a:t>
            </a:r>
            <a:r>
              <a:rPr lang="es-MX" sz="1400" dirty="0" smtClean="0">
                <a:latin typeface="+mj-lt"/>
              </a:rPr>
              <a:t>13.36 </a:t>
            </a:r>
            <a:r>
              <a:rPr lang="es-MX" sz="1400" dirty="0">
                <a:latin typeface="+mj-lt"/>
              </a:rPr>
              <a:t>para el sector primario, </a:t>
            </a:r>
            <a:r>
              <a:rPr lang="es-MX" sz="1400" dirty="0" smtClean="0">
                <a:latin typeface="+mj-lt"/>
              </a:rPr>
              <a:t>23.76 </a:t>
            </a:r>
            <a:r>
              <a:rPr lang="es-MX" sz="1400" dirty="0">
                <a:latin typeface="+mj-lt"/>
              </a:rPr>
              <a:t>para el secundario y de </a:t>
            </a:r>
            <a:r>
              <a:rPr lang="es-MX" sz="1400" dirty="0" smtClean="0">
                <a:latin typeface="+mj-lt"/>
              </a:rPr>
              <a:t>62.17 </a:t>
            </a:r>
            <a:r>
              <a:rPr lang="es-MX" sz="1400" dirty="0">
                <a:latin typeface="+mj-lt"/>
              </a:rPr>
              <a:t>para el terciario.</a:t>
            </a:r>
            <a:endParaRPr lang="es-ES_tradnl" sz="1400" dirty="0">
              <a:latin typeface="+mj-lt"/>
            </a:endParaRPr>
          </a:p>
          <a:p>
            <a:pPr lvl="0" algn="just"/>
            <a:endParaRPr lang="es-ES_tradnl" sz="1400" dirty="0" smtClean="0">
              <a:latin typeface="+mj-lt"/>
            </a:endParaRPr>
          </a:p>
          <a:p>
            <a:pPr lvl="0" algn="just"/>
            <a:r>
              <a:rPr lang="es-ES_tradnl" sz="1400" dirty="0" smtClean="0">
                <a:latin typeface="+mj-lt"/>
              </a:rPr>
              <a:t>En Chiapas los porcentajes son de 40.86 en el sector primario o agropecuario; 13.70 </a:t>
            </a:r>
            <a:r>
              <a:rPr lang="es-ES_tradnl" sz="1400" dirty="0">
                <a:latin typeface="+mj-lt"/>
              </a:rPr>
              <a:t>en el secundario o </a:t>
            </a:r>
            <a:r>
              <a:rPr lang="es-ES_tradnl" sz="1400" dirty="0" smtClean="0">
                <a:latin typeface="+mj-lt"/>
              </a:rPr>
              <a:t>industrial y 45.07 en el sector terciario o de servicios.</a:t>
            </a:r>
          </a:p>
        </p:txBody>
      </p:sp>
      <p:sp>
        <p:nvSpPr>
          <p:cNvPr id="7" name="1 CuadroTexto"/>
          <p:cNvSpPr txBox="1"/>
          <p:nvPr/>
        </p:nvSpPr>
        <p:spPr>
          <a:xfrm>
            <a:off x="4863432" y="6229350"/>
            <a:ext cx="4280567" cy="539563"/>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300"/>
              </a:spcAft>
            </a:pPr>
            <a:r>
              <a:rPr lang="es-MX" sz="800" dirty="0"/>
              <a:t>Fuente: INEGI.</a:t>
            </a:r>
            <a:r>
              <a:rPr lang="es-MX" sz="800" baseline="0" dirty="0"/>
              <a:t> Encuesta Nacional de Ocupación y </a:t>
            </a:r>
            <a:r>
              <a:rPr lang="es-MX" sz="800" baseline="0" dirty="0" smtClean="0"/>
              <a:t>Empleo.</a:t>
            </a:r>
            <a:endParaRPr lang="es-MX" sz="800" baseline="0" dirty="0"/>
          </a:p>
          <a:p>
            <a:pPr algn="just">
              <a:spcAft>
                <a:spcPts val="200"/>
              </a:spcAft>
            </a:pPr>
            <a:r>
              <a:rPr lang="es-MX" sz="800" dirty="0" smtClean="0"/>
              <a:t>No se incluye la población que no especificó su actividad, por no ser estadísticamente significativa.</a:t>
            </a:r>
            <a:endParaRPr lang="es-MX" sz="800" dirty="0"/>
          </a:p>
        </p:txBody>
      </p:sp>
      <p:graphicFrame>
        <p:nvGraphicFramePr>
          <p:cNvPr id="8" name="1 Gráfico"/>
          <p:cNvGraphicFramePr>
            <a:graphicFrameLocks/>
          </p:cNvGraphicFramePr>
          <p:nvPr>
            <p:extLst>
              <p:ext uri="{D42A27DB-BD31-4B8C-83A1-F6EECF244321}">
                <p14:modId xmlns:p14="http://schemas.microsoft.com/office/powerpoint/2010/main" val="4201865045"/>
              </p:ext>
            </p:extLst>
          </p:nvPr>
        </p:nvGraphicFramePr>
        <p:xfrm>
          <a:off x="1080815" y="2743199"/>
          <a:ext cx="7081520" cy="2926081"/>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1781175" y="340939"/>
            <a:ext cx="5372100"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SECTOR DE ACTIVIDAD ECONÓMICA</a:t>
            </a:r>
            <a:endParaRPr lang="es-MX" sz="1600" dirty="0">
              <a:solidFill>
                <a:schemeClr val="tx2"/>
              </a:solidFill>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71473" y="1346872"/>
            <a:ext cx="3819053" cy="3325535"/>
          </a:xfrm>
          <a:prstGeom prst="roundRect">
            <a:avLst>
              <a:gd name="adj" fmla="val 3889"/>
            </a:avLst>
          </a:prstGeom>
          <a:noFill/>
          <a:ln w="19050">
            <a:solidFill>
              <a:srgbClr val="FF7C19"/>
            </a:solidFill>
          </a:ln>
        </p:spPr>
        <p:txBody>
          <a:bodyPr wrap="square" rtlCol="0">
            <a:spAutoFit/>
          </a:bodyPr>
          <a:lstStyle/>
          <a:p>
            <a:pPr lvl="0" algn="just">
              <a:spcBef>
                <a:spcPts val="600"/>
              </a:spcBef>
              <a:spcAft>
                <a:spcPts val="600"/>
              </a:spcAft>
            </a:pPr>
            <a:r>
              <a:rPr lang="es-ES_tradnl" sz="1400" dirty="0"/>
              <a:t>En el ámbito nacional </a:t>
            </a:r>
            <a:r>
              <a:rPr lang="es-ES_tradnl" sz="1400" dirty="0" smtClean="0"/>
              <a:t>la población ocupada por tipo de unidad económica presenta las siguientes cifras: 50.61% en Empresas y Negocios</a:t>
            </a:r>
            <a:r>
              <a:rPr lang="es-ES_tradnl" sz="1400" baseline="30000" dirty="0" smtClean="0"/>
              <a:t>1</a:t>
            </a:r>
            <a:r>
              <a:rPr lang="es-ES_tradnl" sz="1400" dirty="0" smtClean="0"/>
              <a:t>; 36.70% en el Sector de los Hogares</a:t>
            </a:r>
            <a:r>
              <a:rPr lang="es-ES_tradnl" sz="1400" baseline="30000" dirty="0" smtClean="0"/>
              <a:t>2</a:t>
            </a:r>
            <a:r>
              <a:rPr lang="es-ES_tradnl" sz="1400" dirty="0" smtClean="0"/>
              <a:t> y 11.96% en Instituciones Públicas</a:t>
            </a:r>
            <a:r>
              <a:rPr lang="es-ES_tradnl" sz="1400" baseline="30000" dirty="0" smtClean="0"/>
              <a:t>3</a:t>
            </a:r>
            <a:r>
              <a:rPr lang="es-ES_tradnl" sz="1400" dirty="0" smtClean="0"/>
              <a:t>. </a:t>
            </a:r>
          </a:p>
          <a:p>
            <a:pPr lvl="0" algn="just">
              <a:spcBef>
                <a:spcPts val="600"/>
              </a:spcBef>
              <a:spcAft>
                <a:spcPts val="600"/>
              </a:spcAft>
            </a:pPr>
            <a:r>
              <a:rPr lang="es-ES_tradnl" sz="1400" dirty="0" smtClean="0"/>
              <a:t>En Chiapas la mayoría de la población ocupada se encuentra en las Empresas y Negocios con 1’884,763 personas, es decir el 54.59%; le sigue el sector de los Hogares con 652,592 personas que equivalen al 34.62% y las Instituciones Públicas con 195,445 personas con el 10.37% de los ocupados. </a:t>
            </a:r>
          </a:p>
        </p:txBody>
      </p:sp>
      <p:sp>
        <p:nvSpPr>
          <p:cNvPr id="7" name="1 CuadroTexto"/>
          <p:cNvSpPr txBox="1"/>
          <p:nvPr/>
        </p:nvSpPr>
        <p:spPr>
          <a:xfrm>
            <a:off x="5057774" y="6159699"/>
            <a:ext cx="4086226" cy="519187"/>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a:p>
            <a:pPr algn="just">
              <a:spcBef>
                <a:spcPts val="200"/>
              </a:spcBef>
            </a:pPr>
            <a:r>
              <a:rPr lang="es-MX" sz="800" baseline="0" dirty="0"/>
              <a:t>Nota:  </a:t>
            </a:r>
            <a:r>
              <a:rPr lang="es-MX" sz="800" dirty="0" smtClean="0"/>
              <a:t>No incluye la población ocupada en situación de carácter especial y no especificada, por no ser significativa.</a:t>
            </a:r>
          </a:p>
        </p:txBody>
      </p:sp>
      <p:sp>
        <p:nvSpPr>
          <p:cNvPr id="2" name="1 CuadroTexto"/>
          <p:cNvSpPr txBox="1"/>
          <p:nvPr/>
        </p:nvSpPr>
        <p:spPr>
          <a:xfrm>
            <a:off x="371474" y="5642705"/>
            <a:ext cx="3819053" cy="1036181"/>
          </a:xfrm>
          <a:prstGeom prst="rect">
            <a:avLst/>
          </a:prstGeom>
          <a:solidFill>
            <a:srgbClr val="394650"/>
          </a:solidFill>
        </p:spPr>
        <p:txBody>
          <a:bodyPr wrap="square" rtlCol="0">
            <a:spAutoFit/>
          </a:bodyPr>
          <a:lstStyle/>
          <a:p>
            <a:pPr marL="85725" indent="-85725" algn="just"/>
            <a:r>
              <a:rPr lang="es-MX" sz="800" baseline="30000" dirty="0" smtClean="0"/>
              <a:t>1 </a:t>
            </a:r>
            <a:r>
              <a:rPr lang="es-MX" sz="800" dirty="0" smtClean="0"/>
              <a:t>Incluye las empresas constituidas en sociedad y corporaciones; los negocios no constituidos en sociedad y las instituciones privadas.</a:t>
            </a:r>
            <a:endParaRPr lang="es-MX" sz="800" dirty="0"/>
          </a:p>
          <a:p>
            <a:pPr marL="85725" indent="-85725" algn="just"/>
            <a:endParaRPr lang="es-MX" sz="800" baseline="30000" dirty="0" smtClean="0"/>
          </a:p>
          <a:p>
            <a:pPr marL="85725" indent="-85725" algn="just"/>
            <a:r>
              <a:rPr lang="es-MX" sz="800" baseline="30000" dirty="0" smtClean="0"/>
              <a:t>2</a:t>
            </a:r>
            <a:r>
              <a:rPr lang="es-MX" sz="800" dirty="0" smtClean="0"/>
              <a:t> </a:t>
            </a:r>
            <a:r>
              <a:rPr lang="es-MX" sz="800" dirty="0"/>
              <a:t>Comprende al sector informal; trabajo </a:t>
            </a:r>
            <a:r>
              <a:rPr lang="es-MX" sz="800" dirty="0" smtClean="0"/>
              <a:t>doméstico remunerado </a:t>
            </a:r>
            <a:r>
              <a:rPr lang="es-MX" sz="800" dirty="0"/>
              <a:t>y la agricultura de autosubsistencia</a:t>
            </a:r>
            <a:r>
              <a:rPr lang="es-MX" sz="800" dirty="0" smtClean="0"/>
              <a:t>.</a:t>
            </a:r>
          </a:p>
          <a:p>
            <a:pPr algn="just"/>
            <a:endParaRPr lang="es-MX" sz="800" dirty="0" smtClean="0"/>
          </a:p>
          <a:p>
            <a:pPr algn="just"/>
            <a:endParaRPr lang="es-MX" sz="800" dirty="0"/>
          </a:p>
          <a:p>
            <a:pPr algn="just"/>
            <a:r>
              <a:rPr lang="es-MX" sz="800" baseline="30000" dirty="0" smtClean="0"/>
              <a:t>3</a:t>
            </a:r>
            <a:r>
              <a:rPr lang="es-MX" sz="800" dirty="0" smtClean="0"/>
              <a:t> Comprende las administradas y no administradas por los gobiernos.</a:t>
            </a:r>
            <a:endParaRPr lang="es-MX" sz="800" dirty="0"/>
          </a:p>
        </p:txBody>
      </p:sp>
      <p:graphicFrame>
        <p:nvGraphicFramePr>
          <p:cNvPr id="8" name="1 Gráfico"/>
          <p:cNvGraphicFramePr>
            <a:graphicFrameLocks/>
          </p:cNvGraphicFramePr>
          <p:nvPr>
            <p:extLst>
              <p:ext uri="{D42A27DB-BD31-4B8C-83A1-F6EECF244321}">
                <p14:modId xmlns:p14="http://schemas.microsoft.com/office/powerpoint/2010/main" val="549793668"/>
              </p:ext>
            </p:extLst>
          </p:nvPr>
        </p:nvGraphicFramePr>
        <p:xfrm>
          <a:off x="4433253" y="1051597"/>
          <a:ext cx="4482173" cy="4262813"/>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1685925" y="493339"/>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TIPO DE UNIDAD ECONÓMICA</a:t>
            </a:r>
            <a:endParaRPr lang="es-MX" sz="1600" dirty="0">
              <a:solidFill>
                <a:schemeClr val="tx2"/>
              </a:solidFill>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75936" y="1105772"/>
            <a:ext cx="8382314" cy="1851005"/>
          </a:xfrm>
          <a:prstGeom prst="roundRect">
            <a:avLst>
              <a:gd name="adj" fmla="val 3889"/>
            </a:avLst>
          </a:prstGeom>
          <a:noFill/>
          <a:ln w="19050">
            <a:solidFill>
              <a:srgbClr val="FF7C19"/>
            </a:solidFill>
          </a:ln>
        </p:spPr>
        <p:txBody>
          <a:bodyPr wrap="square" rtlCol="0">
            <a:spAutoFit/>
          </a:bodyPr>
          <a:lstStyle/>
          <a:p>
            <a:pPr algn="just"/>
            <a:r>
              <a:rPr lang="es-ES_tradnl" sz="1400" dirty="0" smtClean="0"/>
              <a:t>La tasa de desocupación en el primer trimestre de 2012 a nivel nacional respecto al total de la PEA fue de 4.9 por ciento.</a:t>
            </a:r>
          </a:p>
          <a:p>
            <a:pPr algn="just"/>
            <a:endParaRPr lang="es-ES_tradnl" sz="1400" dirty="0"/>
          </a:p>
          <a:p>
            <a:pPr algn="just"/>
            <a:r>
              <a:rPr lang="es-ES_tradnl" sz="1400" dirty="0" smtClean="0"/>
              <a:t>En Chiapas la tasa de desocupación es de 2.1 por ciento y equivale a 40,532 personas en esta situación, con 26,810 hombres y 13,722 mujeres. </a:t>
            </a:r>
            <a:r>
              <a:rPr lang="es-ES" sz="1400" dirty="0" smtClean="0"/>
              <a:t>En comparación con el mismo trimestre de 2011 se presenta un aumento de 0.1 puntos porcentuales, y presenta también una disminución de 0.1 puntos respecto al cuarto trimestre de 2011. Chiapas tiene la segunda tasa  más baja de desocupación a nivel nacional solo superada por el estado de Campeche.</a:t>
            </a:r>
          </a:p>
        </p:txBody>
      </p:sp>
      <p:sp>
        <p:nvSpPr>
          <p:cNvPr id="6" name="5 CuadroTexto"/>
          <p:cNvSpPr txBox="1">
            <a:spLocks noChangeArrowheads="1"/>
          </p:cNvSpPr>
          <p:nvPr/>
        </p:nvSpPr>
        <p:spPr bwMode="auto">
          <a:xfrm>
            <a:off x="642910" y="6231816"/>
            <a:ext cx="3786214" cy="461665"/>
          </a:xfrm>
          <a:prstGeom prst="rect">
            <a:avLst/>
          </a:prstGeom>
          <a:solidFill>
            <a:schemeClr val="bg2">
              <a:lumMod val="90000"/>
              <a:lumOff val="1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s-ES" sz="1050" baseline="30000" dirty="0" smtClean="0">
                <a:solidFill>
                  <a:schemeClr val="tx1"/>
                </a:solidFill>
              </a:rPr>
              <a:t>4</a:t>
            </a:r>
            <a:r>
              <a:rPr lang="es-ES" sz="800" dirty="0" smtClean="0">
                <a:solidFill>
                  <a:schemeClr val="tx1"/>
                </a:solidFill>
              </a:rPr>
              <a:t> Se </a:t>
            </a:r>
            <a:r>
              <a:rPr lang="es-ES" sz="800" dirty="0">
                <a:solidFill>
                  <a:schemeClr val="tx1"/>
                </a:solidFill>
              </a:rPr>
              <a:t>refiere a la población que no estando ocupada en la semana de referencia, buscó activamente incorporarse a alguna actividad económica en algún momento del </a:t>
            </a:r>
            <a:r>
              <a:rPr lang="es-ES" sz="800" dirty="0" smtClean="0">
                <a:solidFill>
                  <a:schemeClr val="tx1"/>
                </a:solidFill>
              </a:rPr>
              <a:t>mes transcurrido.</a:t>
            </a:r>
            <a:endParaRPr lang="es-MX" sz="800" dirty="0">
              <a:solidFill>
                <a:schemeClr val="tx1"/>
              </a:solidFill>
            </a:endParaRPr>
          </a:p>
        </p:txBody>
      </p:sp>
      <p:sp>
        <p:nvSpPr>
          <p:cNvPr id="7" name="1 CuadroTexto"/>
          <p:cNvSpPr txBox="1"/>
          <p:nvPr/>
        </p:nvSpPr>
        <p:spPr>
          <a:xfrm>
            <a:off x="5083426" y="6416369"/>
            <a:ext cx="4060573" cy="285752"/>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graphicFrame>
        <p:nvGraphicFramePr>
          <p:cNvPr id="9" name="1 Gráfico"/>
          <p:cNvGraphicFramePr>
            <a:graphicFrameLocks/>
          </p:cNvGraphicFramePr>
          <p:nvPr>
            <p:extLst>
              <p:ext uri="{D42A27DB-BD31-4B8C-83A1-F6EECF244321}">
                <p14:modId xmlns:p14="http://schemas.microsoft.com/office/powerpoint/2010/main" val="3009426309"/>
              </p:ext>
            </p:extLst>
          </p:nvPr>
        </p:nvGraphicFramePr>
        <p:xfrm>
          <a:off x="475936" y="2921476"/>
          <a:ext cx="8382314" cy="3047048"/>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1685925" y="340939"/>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DESOCUPACIÓN</a:t>
            </a:r>
            <a:r>
              <a:rPr lang="es-ES_tradnl" sz="1600" baseline="30000" dirty="0" smtClean="0">
                <a:solidFill>
                  <a:schemeClr val="tx2"/>
                </a:solidFill>
                <a:latin typeface="Arial Black" pitchFamily="34" charset="0"/>
              </a:rPr>
              <a:t>4</a:t>
            </a:r>
            <a:endParaRPr lang="es-MX" sz="1600" baseline="30000" dirty="0">
              <a:solidFill>
                <a:schemeClr val="tx2"/>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56248" y="1399447"/>
            <a:ext cx="4157691" cy="3827502"/>
          </a:xfrm>
          <a:prstGeom prst="roundRect">
            <a:avLst>
              <a:gd name="adj" fmla="val 3889"/>
            </a:avLst>
          </a:prstGeom>
          <a:noFill/>
          <a:ln w="19050">
            <a:solidFill>
              <a:srgbClr val="FF7C19"/>
            </a:solidFill>
          </a:ln>
        </p:spPr>
        <p:txBody>
          <a:bodyPr wrap="square" rtlCol="0">
            <a:spAutoFit/>
          </a:bodyPr>
          <a:lstStyle/>
          <a:p>
            <a:pPr algn="just"/>
            <a:r>
              <a:rPr lang="es-MX" sz="1400" dirty="0" smtClean="0"/>
              <a:t>Al primer trimestre de 2012, la tasa de ocupación en el sector informal a nivel nacional fue de 29.1%, es decir 13’701,707 mexicanos tienen actividades de este tipo. </a:t>
            </a:r>
          </a:p>
          <a:p>
            <a:pPr algn="just"/>
            <a:endParaRPr lang="es-MX" sz="1400" dirty="0"/>
          </a:p>
          <a:p>
            <a:pPr algn="just"/>
            <a:r>
              <a:rPr lang="es-MX" sz="1400" dirty="0" smtClean="0"/>
              <a:t>En tanto que en Chiapas la población ocupada que trabaja en el sector informal es de 399,972 personas, es decir el 21.2% de la PEAO, lo que representa una disminución de un punto porcentual en relación al mismo trimestre de 2011.</a:t>
            </a:r>
          </a:p>
          <a:p>
            <a:pPr algn="just"/>
            <a:endParaRPr lang="es-MX" sz="1400" dirty="0"/>
          </a:p>
          <a:p>
            <a:pPr algn="just"/>
            <a:r>
              <a:rPr lang="es-MX" sz="1400" dirty="0" smtClean="0"/>
              <a:t>Por sexo, las mujeres presentan una mayor participación en el sector informal registrando una tasa de 32% de la PEAO femenina. Por su parte solo el 16.5% de la población masculina ocupada trabaja en el sector informal.</a:t>
            </a:r>
          </a:p>
        </p:txBody>
      </p:sp>
      <p:sp>
        <p:nvSpPr>
          <p:cNvPr id="7" name="1 CuadroTexto"/>
          <p:cNvSpPr txBox="1"/>
          <p:nvPr/>
        </p:nvSpPr>
        <p:spPr>
          <a:xfrm>
            <a:off x="5127494" y="6303788"/>
            <a:ext cx="4016505" cy="285752"/>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graphicFrame>
        <p:nvGraphicFramePr>
          <p:cNvPr id="8" name="1 Gráfico"/>
          <p:cNvGraphicFramePr>
            <a:graphicFrameLocks/>
          </p:cNvGraphicFramePr>
          <p:nvPr>
            <p:extLst>
              <p:ext uri="{D42A27DB-BD31-4B8C-83A1-F6EECF244321}">
                <p14:modId xmlns:p14="http://schemas.microsoft.com/office/powerpoint/2010/main" val="2292700910"/>
              </p:ext>
            </p:extLst>
          </p:nvPr>
        </p:nvGraphicFramePr>
        <p:xfrm>
          <a:off x="4814570" y="1796183"/>
          <a:ext cx="4189628" cy="3034030"/>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DESOCUPACIÓN EN EL SECTOR INFORMAL</a:t>
            </a:r>
            <a:r>
              <a:rPr lang="es-ES_tradnl" sz="1600" baseline="30000" dirty="0" smtClean="0">
                <a:solidFill>
                  <a:schemeClr val="tx2"/>
                </a:solidFill>
                <a:latin typeface="Arial Black" pitchFamily="34" charset="0"/>
              </a:rPr>
              <a:t>5</a:t>
            </a:r>
            <a:endParaRPr lang="es-MX" sz="1600" baseline="30000" dirty="0">
              <a:solidFill>
                <a:schemeClr val="tx2"/>
              </a:solidFill>
              <a:latin typeface="Arial Black" pitchFamily="34" charset="0"/>
            </a:endParaRPr>
          </a:p>
        </p:txBody>
      </p:sp>
      <p:sp>
        <p:nvSpPr>
          <p:cNvPr id="11" name="1 CuadroTexto"/>
          <p:cNvSpPr txBox="1"/>
          <p:nvPr/>
        </p:nvSpPr>
        <p:spPr>
          <a:xfrm>
            <a:off x="459091" y="6037345"/>
            <a:ext cx="4016505" cy="532886"/>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a:pPr>
            <a:r>
              <a:rPr lang="es-ES" baseline="30000" dirty="0"/>
              <a:t>5</a:t>
            </a:r>
            <a:r>
              <a:rPr lang="es-ES" sz="800" dirty="0"/>
              <a:t> Representa la ocupación de las personas que laboran en unidades económicas no constituidas en sociedad, que realizan actividades domésticas remuneradas o agricultura de </a:t>
            </a:r>
            <a:r>
              <a:rPr lang="es-ES" sz="800" dirty="0" err="1"/>
              <a:t>autosubsistencia</a:t>
            </a:r>
            <a:r>
              <a:rPr lang="es-ES" sz="800" dirty="0"/>
              <a:t>.</a:t>
            </a:r>
            <a:endParaRPr lang="es-MX"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64995" y="1178457"/>
            <a:ext cx="8363066" cy="1851005"/>
          </a:xfrm>
          <a:prstGeom prst="roundRect">
            <a:avLst>
              <a:gd name="adj" fmla="val 3889"/>
            </a:avLst>
          </a:prstGeom>
          <a:noFill/>
          <a:ln w="19050">
            <a:solidFill>
              <a:srgbClr val="FF7C19"/>
            </a:solidFill>
          </a:ln>
        </p:spPr>
        <p:txBody>
          <a:bodyPr wrap="square" rtlCol="0">
            <a:spAutoFit/>
          </a:bodyPr>
          <a:lstStyle/>
          <a:p>
            <a:pPr algn="just"/>
            <a:r>
              <a:rPr lang="es-MX" sz="1400" dirty="0"/>
              <a:t>En </a:t>
            </a:r>
            <a:r>
              <a:rPr lang="es-MX" sz="1400" dirty="0" smtClean="0"/>
              <a:t>el primer </a:t>
            </a:r>
            <a:r>
              <a:rPr lang="es-MX" sz="1400" dirty="0"/>
              <a:t>trimestre </a:t>
            </a:r>
            <a:r>
              <a:rPr lang="es-MX" sz="1400" dirty="0" smtClean="0"/>
              <a:t>de 2012 la </a:t>
            </a:r>
            <a:r>
              <a:rPr lang="es-MX" sz="1400" dirty="0"/>
              <a:t>t</a:t>
            </a:r>
            <a:r>
              <a:rPr lang="es-MX" sz="1400" dirty="0" smtClean="0"/>
              <a:t>asa </a:t>
            </a:r>
            <a:r>
              <a:rPr lang="es-MX" sz="1400" dirty="0"/>
              <a:t>n</a:t>
            </a:r>
            <a:r>
              <a:rPr lang="es-MX" sz="1400" dirty="0" smtClean="0"/>
              <a:t>acional </a:t>
            </a:r>
            <a:r>
              <a:rPr lang="es-MX" sz="1400" dirty="0"/>
              <a:t>de </a:t>
            </a:r>
            <a:r>
              <a:rPr lang="es-MX" sz="1400" dirty="0" smtClean="0"/>
              <a:t>subocupación </a:t>
            </a:r>
            <a:r>
              <a:rPr lang="es-MX" sz="1400" dirty="0"/>
              <a:t>fue de </a:t>
            </a:r>
            <a:r>
              <a:rPr lang="es-MX" sz="1400" dirty="0" smtClean="0"/>
              <a:t>8.6 por ciento.</a:t>
            </a:r>
          </a:p>
          <a:p>
            <a:pPr algn="just"/>
            <a:endParaRPr lang="es-MX" sz="1400" dirty="0"/>
          </a:p>
          <a:p>
            <a:pPr algn="just"/>
            <a:r>
              <a:rPr lang="es-ES_tradnl" sz="1400" dirty="0" smtClean="0">
                <a:latin typeface="+mn-lt"/>
              </a:rPr>
              <a:t>En Chiapas la tasa de subocupación fue de 8.4% mostrando un aumento de 2.6 puntos porcentuales respecto al mismo trimestre de 2011</a:t>
            </a:r>
            <a:r>
              <a:rPr lang="es-MX" sz="1400" dirty="0" smtClean="0">
                <a:latin typeface="+mn-lt"/>
              </a:rPr>
              <a:t>.</a:t>
            </a:r>
            <a:endParaRPr lang="es-MX" sz="1400" dirty="0"/>
          </a:p>
          <a:p>
            <a:pPr algn="just"/>
            <a:endParaRPr lang="es-ES_tradnl" sz="1400" dirty="0" smtClean="0">
              <a:latin typeface="+mn-lt"/>
            </a:endParaRPr>
          </a:p>
          <a:p>
            <a:pPr algn="just"/>
            <a:r>
              <a:rPr lang="es-MX" sz="1400" dirty="0" smtClean="0">
                <a:latin typeface="+mn-lt"/>
              </a:rPr>
              <a:t>Esto ubica a Chiapas en el lugar número dieciséis en el país por su porcentaje de subocupación con 159,036 personas subocupadas, de las cuales 127,955 son hombres (80.5%) y 31,081 son mujeres (19.5%) en esta condición.</a:t>
            </a:r>
          </a:p>
        </p:txBody>
      </p:sp>
      <p:graphicFrame>
        <p:nvGraphicFramePr>
          <p:cNvPr id="8" name="1 Gráfico"/>
          <p:cNvGraphicFramePr>
            <a:graphicFrameLocks/>
          </p:cNvGraphicFramePr>
          <p:nvPr>
            <p:extLst>
              <p:ext uri="{D42A27DB-BD31-4B8C-83A1-F6EECF244321}">
                <p14:modId xmlns:p14="http://schemas.microsoft.com/office/powerpoint/2010/main" val="2766062234"/>
              </p:ext>
            </p:extLst>
          </p:nvPr>
        </p:nvGraphicFramePr>
        <p:xfrm>
          <a:off x="304034" y="3140809"/>
          <a:ext cx="8573354" cy="3071253"/>
        </p:xfrm>
        <a:graphic>
          <a:graphicData uri="http://schemas.openxmlformats.org/drawingml/2006/chart">
            <c:chart xmlns:c="http://schemas.openxmlformats.org/drawingml/2006/chart" xmlns:r="http://schemas.openxmlformats.org/officeDocument/2006/relationships" r:id="rId2"/>
          </a:graphicData>
        </a:graphic>
      </p:graphicFrame>
      <p:sp>
        <p:nvSpPr>
          <p:cNvPr id="7" name="6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DESOCUPACIÓN EN EL SECTOR INFORMAL</a:t>
            </a:r>
            <a:r>
              <a:rPr lang="es-ES_tradnl" sz="1600" baseline="30000" dirty="0" smtClean="0">
                <a:solidFill>
                  <a:schemeClr val="tx2"/>
                </a:solidFill>
                <a:latin typeface="Arial Black" pitchFamily="34" charset="0"/>
              </a:rPr>
              <a:t>6</a:t>
            </a:r>
            <a:endParaRPr lang="es-MX" sz="1600" baseline="30000" dirty="0">
              <a:solidFill>
                <a:schemeClr val="tx2"/>
              </a:solidFill>
              <a:latin typeface="Arial Black" pitchFamily="34" charset="0"/>
            </a:endParaRPr>
          </a:p>
        </p:txBody>
      </p:sp>
      <p:sp>
        <p:nvSpPr>
          <p:cNvPr id="9"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0" name="1 CuadroTexto"/>
          <p:cNvSpPr txBox="1"/>
          <p:nvPr/>
        </p:nvSpPr>
        <p:spPr>
          <a:xfrm>
            <a:off x="364995" y="6212062"/>
            <a:ext cx="3273556" cy="377478"/>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6  Población ocupada con la necesidad y disponibilidad de ofertar más horas de su trabajo de lo que su ocupación actual le </a:t>
            </a:r>
            <a:r>
              <a:rPr lang="es-MX" sz="800" dirty="0" smtClean="0"/>
              <a:t>permite.</a:t>
            </a:r>
            <a:endParaRPr lang="es-MX" sz="800" baseline="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3" y="1166795"/>
            <a:ext cx="8348691" cy="1192173"/>
          </a:xfrm>
          <a:prstGeom prst="roundRect">
            <a:avLst>
              <a:gd name="adj" fmla="val 3889"/>
            </a:avLst>
          </a:prstGeom>
          <a:noFill/>
          <a:ln w="19050">
            <a:solidFill>
              <a:srgbClr val="FF7C19"/>
            </a:solidFill>
          </a:ln>
        </p:spPr>
        <p:txBody>
          <a:bodyPr wrap="square" rtlCol="0">
            <a:spAutoFit/>
          </a:bodyPr>
          <a:lstStyle/>
          <a:p>
            <a:pPr algn="just"/>
            <a:r>
              <a:rPr lang="es-MX" sz="1400" dirty="0"/>
              <a:t>En el </a:t>
            </a:r>
            <a:r>
              <a:rPr lang="es-MX" sz="1400" dirty="0" smtClean="0"/>
              <a:t>primer </a:t>
            </a:r>
            <a:r>
              <a:rPr lang="es-MX" sz="1400" dirty="0"/>
              <a:t>trimestre de este año, del total de la población </a:t>
            </a:r>
            <a:r>
              <a:rPr lang="es-MX" sz="1400" dirty="0" smtClean="0"/>
              <a:t>ocupada a nivel nacional, el 64.48% no tenía acceso a las instituciones de salud.</a:t>
            </a:r>
            <a:endParaRPr lang="es-MX" sz="1400" dirty="0"/>
          </a:p>
          <a:p>
            <a:pPr algn="just"/>
            <a:endParaRPr lang="es-ES" sz="1400" dirty="0"/>
          </a:p>
          <a:p>
            <a:pPr algn="just"/>
            <a:r>
              <a:rPr lang="es-ES" sz="1400" dirty="0" smtClean="0"/>
              <a:t>En el caso de Chiapas la población ocupada sin acceso a instituciones de salud es de 1’587,811 que equivale al 84.24% de la PEAO, con un crecimiento 3.5% respecto al mismo trimestre del año 2011.</a:t>
            </a:r>
          </a:p>
        </p:txBody>
      </p:sp>
      <p:graphicFrame>
        <p:nvGraphicFramePr>
          <p:cNvPr id="9" name="1 Gráfico"/>
          <p:cNvGraphicFramePr>
            <a:graphicFrameLocks/>
          </p:cNvGraphicFramePr>
          <p:nvPr>
            <p:extLst>
              <p:ext uri="{D42A27DB-BD31-4B8C-83A1-F6EECF244321}">
                <p14:modId xmlns:p14="http://schemas.microsoft.com/office/powerpoint/2010/main" val="3585756488"/>
              </p:ext>
            </p:extLst>
          </p:nvPr>
        </p:nvGraphicFramePr>
        <p:xfrm>
          <a:off x="245816" y="2563018"/>
          <a:ext cx="8725464" cy="3113723"/>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CONDICIONES DE ACCESO A INSTITUCIONES DE SALUD</a:t>
            </a:r>
            <a:r>
              <a:rPr lang="es-ES_tradnl" sz="1600" baseline="30000" dirty="0" smtClean="0">
                <a:solidFill>
                  <a:schemeClr val="tx2"/>
                </a:solidFill>
                <a:latin typeface="Arial Black" pitchFamily="34" charset="0"/>
              </a:rPr>
              <a:t>7</a:t>
            </a:r>
            <a:endParaRPr lang="es-MX" sz="1600" baseline="30000" dirty="0">
              <a:solidFill>
                <a:schemeClr val="tx2"/>
              </a:solidFill>
              <a:latin typeface="Arial Black" pitchFamily="34" charset="0"/>
            </a:endParaRPr>
          </a:p>
        </p:txBody>
      </p:sp>
      <p:sp>
        <p:nvSpPr>
          <p:cNvPr id="11"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2" name="1 CuadroTexto"/>
          <p:cNvSpPr txBox="1"/>
          <p:nvPr/>
        </p:nvSpPr>
        <p:spPr>
          <a:xfrm>
            <a:off x="378603" y="5934075"/>
            <a:ext cx="3526647" cy="655465"/>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ES" sz="800" baseline="30000" dirty="0"/>
              <a:t>7</a:t>
            </a:r>
            <a:r>
              <a:rPr lang="es-ES" sz="800" dirty="0"/>
              <a:t> </a:t>
            </a:r>
            <a:r>
              <a:rPr lang="es-MX" sz="800" dirty="0"/>
              <a:t>Se limita exclusivamente al trabajo o a la actividad económica que da acceso o no a los servicios de salud  pública o privada. Se excluyen a los parientes declarados por el trabajador como dependientes económicos</a:t>
            </a:r>
            <a:r>
              <a:rPr lang="es-MX" sz="800" dirty="0" smtClean="0"/>
              <a:t>.</a:t>
            </a:r>
            <a:endParaRPr lang="es-MX" sz="800" baseline="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TC101859868[[fn=Thermal]]</Template>
  <TotalTime>5969</TotalTime>
  <Words>2204</Words>
  <Application>Microsoft Office PowerPoint</Application>
  <PresentationFormat>Presentación en pantalla (4:3)</PresentationFormat>
  <Paragraphs>143</Paragraphs>
  <Slides>14</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16" baseType="lpstr">
      <vt:lpstr>Perspectiva</vt:lpstr>
      <vt:lpstr>CorelDRAW</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Antonio</dc:creator>
  <dc:description>PresentationLoad.com</dc:description>
  <cp:lastModifiedBy>Gilberto Carbonell</cp:lastModifiedBy>
  <cp:revision>430</cp:revision>
  <dcterms:created xsi:type="dcterms:W3CDTF">2007-11-27T23:54:21Z</dcterms:created>
  <dcterms:modified xsi:type="dcterms:W3CDTF">2012-05-18T01:06:12Z</dcterms:modified>
  <cp:contentStatus/>
</cp:coreProperties>
</file>